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7"/>
  </p:notesMasterIdLst>
  <p:handoutMasterIdLst>
    <p:handoutMasterId r:id="rId28"/>
  </p:handoutMasterIdLst>
  <p:sldIdLst>
    <p:sldId id="724" r:id="rId2"/>
    <p:sldId id="739" r:id="rId3"/>
    <p:sldId id="749" r:id="rId4"/>
    <p:sldId id="750" r:id="rId5"/>
    <p:sldId id="746" r:id="rId6"/>
    <p:sldId id="747" r:id="rId7"/>
    <p:sldId id="751" r:id="rId8"/>
    <p:sldId id="734" r:id="rId9"/>
    <p:sldId id="742" r:id="rId10"/>
    <p:sldId id="741" r:id="rId11"/>
    <p:sldId id="744" r:id="rId12"/>
    <p:sldId id="761" r:id="rId13"/>
    <p:sldId id="762" r:id="rId14"/>
    <p:sldId id="763" r:id="rId15"/>
    <p:sldId id="764" r:id="rId16"/>
    <p:sldId id="765" r:id="rId17"/>
    <p:sldId id="766" r:id="rId18"/>
    <p:sldId id="767" r:id="rId19"/>
    <p:sldId id="768" r:id="rId20"/>
    <p:sldId id="769" r:id="rId21"/>
    <p:sldId id="754" r:id="rId22"/>
    <p:sldId id="732" r:id="rId23"/>
    <p:sldId id="760" r:id="rId24"/>
    <p:sldId id="720" r:id="rId25"/>
    <p:sldId id="668" r:id="rId26"/>
  </p:sldIdLst>
  <p:sldSz cx="9144000" cy="6858000" type="screen4x3"/>
  <p:notesSz cx="6794500" cy="9931400"/>
  <p:defaultTextStyle>
    <a:defPPr>
      <a:defRPr lang="en-US"/>
    </a:defPPr>
    <a:lvl1pPr algn="l" rtl="0" fontAlgn="base">
      <a:spcBef>
        <a:spcPct val="0"/>
      </a:spcBef>
      <a:spcAft>
        <a:spcPct val="0"/>
      </a:spcAft>
      <a:defRPr sz="1600" kern="1200">
        <a:solidFill>
          <a:schemeClr val="bg1"/>
        </a:solidFill>
        <a:latin typeface="Times New Roman" pitchFamily="18" charset="0"/>
        <a:ea typeface="+mn-ea"/>
        <a:cs typeface="Arial" charset="0"/>
      </a:defRPr>
    </a:lvl1pPr>
    <a:lvl2pPr marL="457200" algn="l" rtl="0" fontAlgn="base">
      <a:spcBef>
        <a:spcPct val="0"/>
      </a:spcBef>
      <a:spcAft>
        <a:spcPct val="0"/>
      </a:spcAft>
      <a:defRPr sz="1600" kern="1200">
        <a:solidFill>
          <a:schemeClr val="bg1"/>
        </a:solidFill>
        <a:latin typeface="Times New Roman" pitchFamily="18" charset="0"/>
        <a:ea typeface="+mn-ea"/>
        <a:cs typeface="Arial" charset="0"/>
      </a:defRPr>
    </a:lvl2pPr>
    <a:lvl3pPr marL="914400" algn="l" rtl="0" fontAlgn="base">
      <a:spcBef>
        <a:spcPct val="0"/>
      </a:spcBef>
      <a:spcAft>
        <a:spcPct val="0"/>
      </a:spcAft>
      <a:defRPr sz="1600" kern="1200">
        <a:solidFill>
          <a:schemeClr val="bg1"/>
        </a:solidFill>
        <a:latin typeface="Times New Roman" pitchFamily="18" charset="0"/>
        <a:ea typeface="+mn-ea"/>
        <a:cs typeface="Arial" charset="0"/>
      </a:defRPr>
    </a:lvl3pPr>
    <a:lvl4pPr marL="1371600" algn="l" rtl="0" fontAlgn="base">
      <a:spcBef>
        <a:spcPct val="0"/>
      </a:spcBef>
      <a:spcAft>
        <a:spcPct val="0"/>
      </a:spcAft>
      <a:defRPr sz="1600" kern="1200">
        <a:solidFill>
          <a:schemeClr val="bg1"/>
        </a:solidFill>
        <a:latin typeface="Times New Roman" pitchFamily="18" charset="0"/>
        <a:ea typeface="+mn-ea"/>
        <a:cs typeface="Arial" charset="0"/>
      </a:defRPr>
    </a:lvl4pPr>
    <a:lvl5pPr marL="1828800" algn="l" rtl="0" fontAlgn="base">
      <a:spcBef>
        <a:spcPct val="0"/>
      </a:spcBef>
      <a:spcAft>
        <a:spcPct val="0"/>
      </a:spcAft>
      <a:defRPr sz="1600" kern="1200">
        <a:solidFill>
          <a:schemeClr val="bg1"/>
        </a:solidFill>
        <a:latin typeface="Times New Roman" pitchFamily="18" charset="0"/>
        <a:ea typeface="+mn-ea"/>
        <a:cs typeface="Arial" charset="0"/>
      </a:defRPr>
    </a:lvl5pPr>
    <a:lvl6pPr marL="2286000" algn="l" defTabSz="914400" rtl="0" eaLnBrk="1" latinLnBrk="0" hangingPunct="1">
      <a:defRPr sz="1600" kern="1200">
        <a:solidFill>
          <a:schemeClr val="bg1"/>
        </a:solidFill>
        <a:latin typeface="Times New Roman" pitchFamily="18" charset="0"/>
        <a:ea typeface="+mn-ea"/>
        <a:cs typeface="Arial" charset="0"/>
      </a:defRPr>
    </a:lvl6pPr>
    <a:lvl7pPr marL="2743200" algn="l" defTabSz="914400" rtl="0" eaLnBrk="1" latinLnBrk="0" hangingPunct="1">
      <a:defRPr sz="1600" kern="1200">
        <a:solidFill>
          <a:schemeClr val="bg1"/>
        </a:solidFill>
        <a:latin typeface="Times New Roman" pitchFamily="18" charset="0"/>
        <a:ea typeface="+mn-ea"/>
        <a:cs typeface="Arial" charset="0"/>
      </a:defRPr>
    </a:lvl7pPr>
    <a:lvl8pPr marL="3200400" algn="l" defTabSz="914400" rtl="0" eaLnBrk="1" latinLnBrk="0" hangingPunct="1">
      <a:defRPr sz="1600" kern="1200">
        <a:solidFill>
          <a:schemeClr val="bg1"/>
        </a:solidFill>
        <a:latin typeface="Times New Roman" pitchFamily="18" charset="0"/>
        <a:ea typeface="+mn-ea"/>
        <a:cs typeface="Arial" charset="0"/>
      </a:defRPr>
    </a:lvl8pPr>
    <a:lvl9pPr marL="3657600" algn="l" defTabSz="914400" rtl="0" eaLnBrk="1" latinLnBrk="0" hangingPunct="1">
      <a:defRPr sz="1600" kern="1200">
        <a:solidFill>
          <a:schemeClr val="bg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BBE0"/>
    <a:srgbClr val="D9445A"/>
    <a:srgbClr val="1B5BA2"/>
    <a:srgbClr val="0E438A"/>
    <a:srgbClr val="525152"/>
    <a:srgbClr val="0099CC"/>
    <a:srgbClr val="646464"/>
    <a:srgbClr val="5C5C5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vertBarState="maximized">
    <p:restoredLeft sz="15637" autoAdjust="0"/>
    <p:restoredTop sz="94650" autoAdjust="0"/>
  </p:normalViewPr>
  <p:slideViewPr>
    <p:cSldViewPr>
      <p:cViewPr varScale="1">
        <p:scale>
          <a:sx n="125" d="100"/>
          <a:sy n="125" d="100"/>
        </p:scale>
        <p:origin x="-24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50" d="100"/>
          <a:sy n="150" d="100"/>
        </p:scale>
        <p:origin x="-1530" y="-72"/>
      </p:cViewPr>
      <p:guideLst>
        <p:guide orient="horz" pos="3128"/>
        <p:guide pos="2139"/>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2712" tIns="46356" rIns="92712" bIns="46356" numCol="1" anchor="t" anchorCtr="0" compatLnSpc="1">
            <a:prstTxWarp prst="textNoShape">
              <a:avLst/>
            </a:prstTxWarp>
          </a:bodyPr>
          <a:lstStyle>
            <a:lvl1pPr algn="l" defTabSz="925513" eaLnBrk="0" hangingPunct="0">
              <a:buClrTx/>
              <a:buFontTx/>
              <a:buNone/>
              <a:defRPr sz="1200">
                <a:solidFill>
                  <a:schemeClr val="tx1"/>
                </a:solidFill>
                <a:latin typeface="Verdana" pitchFamily="34" charset="0"/>
                <a:cs typeface="+mn-cs"/>
              </a:defRPr>
            </a:lvl1pPr>
          </a:lstStyle>
          <a:p>
            <a:pPr>
              <a:defRPr/>
            </a:pPr>
            <a:endParaRPr lang="en-US"/>
          </a:p>
        </p:txBody>
      </p:sp>
      <p:sp>
        <p:nvSpPr>
          <p:cNvPr id="28675" name="Rectangle 3"/>
          <p:cNvSpPr>
            <a:spLocks noGrp="1" noChangeArrowheads="1"/>
          </p:cNvSpPr>
          <p:nvPr>
            <p:ph type="dt" sz="quarter" idx="1"/>
          </p:nvPr>
        </p:nvSpPr>
        <p:spPr bwMode="auto">
          <a:xfrm>
            <a:off x="3849688" y="0"/>
            <a:ext cx="2944812" cy="495300"/>
          </a:xfrm>
          <a:prstGeom prst="rect">
            <a:avLst/>
          </a:prstGeom>
          <a:noFill/>
          <a:ln w="9525">
            <a:noFill/>
            <a:miter lim="800000"/>
            <a:headEnd/>
            <a:tailEnd/>
          </a:ln>
          <a:effectLst/>
        </p:spPr>
        <p:txBody>
          <a:bodyPr vert="horz" wrap="square" lIns="92712" tIns="46356" rIns="92712" bIns="46356" numCol="1" anchor="t" anchorCtr="0" compatLnSpc="1">
            <a:prstTxWarp prst="textNoShape">
              <a:avLst/>
            </a:prstTxWarp>
          </a:bodyPr>
          <a:lstStyle>
            <a:lvl1pPr algn="r" defTabSz="925513" eaLnBrk="0" hangingPunct="0">
              <a:buClrTx/>
              <a:buFontTx/>
              <a:buNone/>
              <a:defRPr sz="1200">
                <a:solidFill>
                  <a:schemeClr val="tx1"/>
                </a:solidFill>
                <a:latin typeface="Verdana" pitchFamily="34" charset="0"/>
                <a:cs typeface="+mn-cs"/>
              </a:defRPr>
            </a:lvl1pPr>
          </a:lstStyle>
          <a:p>
            <a:pPr>
              <a:defRPr/>
            </a:pPr>
            <a:endParaRPr lang="en-US"/>
          </a:p>
        </p:txBody>
      </p:sp>
      <p:sp>
        <p:nvSpPr>
          <p:cNvPr id="28676" name="Rectangle 4"/>
          <p:cNvSpPr>
            <a:spLocks noGrp="1" noChangeArrowheads="1"/>
          </p:cNvSpPr>
          <p:nvPr>
            <p:ph type="ftr" sz="quarter" idx="2"/>
          </p:nvPr>
        </p:nvSpPr>
        <p:spPr bwMode="auto">
          <a:xfrm>
            <a:off x="0" y="9436100"/>
            <a:ext cx="2944813" cy="495300"/>
          </a:xfrm>
          <a:prstGeom prst="rect">
            <a:avLst/>
          </a:prstGeom>
          <a:noFill/>
          <a:ln w="9525">
            <a:noFill/>
            <a:miter lim="800000"/>
            <a:headEnd/>
            <a:tailEnd/>
          </a:ln>
          <a:effectLst/>
        </p:spPr>
        <p:txBody>
          <a:bodyPr vert="horz" wrap="square" lIns="92712" tIns="46356" rIns="92712" bIns="46356" numCol="1" anchor="b" anchorCtr="0" compatLnSpc="1">
            <a:prstTxWarp prst="textNoShape">
              <a:avLst/>
            </a:prstTxWarp>
          </a:bodyPr>
          <a:lstStyle>
            <a:lvl1pPr algn="l" defTabSz="925513" eaLnBrk="0" hangingPunct="0">
              <a:buClrTx/>
              <a:buFontTx/>
              <a:buNone/>
              <a:defRPr sz="1200">
                <a:solidFill>
                  <a:schemeClr val="tx1"/>
                </a:solidFill>
                <a:latin typeface="Verdana" pitchFamily="34" charset="0"/>
                <a:cs typeface="+mn-cs"/>
              </a:defRPr>
            </a:lvl1pPr>
          </a:lstStyle>
          <a:p>
            <a:pPr>
              <a:defRPr/>
            </a:pPr>
            <a:endParaRPr lang="en-US"/>
          </a:p>
        </p:txBody>
      </p:sp>
      <p:sp>
        <p:nvSpPr>
          <p:cNvPr id="28677" name="Rectangle 5"/>
          <p:cNvSpPr>
            <a:spLocks noGrp="1" noChangeArrowheads="1"/>
          </p:cNvSpPr>
          <p:nvPr>
            <p:ph type="sldNum" sz="quarter" idx="3"/>
          </p:nvPr>
        </p:nvSpPr>
        <p:spPr bwMode="auto">
          <a:xfrm>
            <a:off x="3849688" y="9436100"/>
            <a:ext cx="2944812" cy="495300"/>
          </a:xfrm>
          <a:prstGeom prst="rect">
            <a:avLst/>
          </a:prstGeom>
          <a:noFill/>
          <a:ln w="9525">
            <a:noFill/>
            <a:miter lim="800000"/>
            <a:headEnd/>
            <a:tailEnd/>
          </a:ln>
          <a:effectLst/>
        </p:spPr>
        <p:txBody>
          <a:bodyPr vert="horz" wrap="square" lIns="92712" tIns="46356" rIns="92712" bIns="46356" numCol="1" anchor="b" anchorCtr="0" compatLnSpc="1">
            <a:prstTxWarp prst="textNoShape">
              <a:avLst/>
            </a:prstTxWarp>
          </a:bodyPr>
          <a:lstStyle>
            <a:lvl1pPr algn="r" defTabSz="925513" eaLnBrk="0" hangingPunct="0">
              <a:buClrTx/>
              <a:buFontTx/>
              <a:buNone/>
              <a:defRPr sz="1200">
                <a:solidFill>
                  <a:schemeClr val="tx1"/>
                </a:solidFill>
                <a:latin typeface="Verdana" pitchFamily="34" charset="0"/>
                <a:cs typeface="+mn-cs"/>
              </a:defRPr>
            </a:lvl1pPr>
          </a:lstStyle>
          <a:p>
            <a:pPr>
              <a:defRPr/>
            </a:pPr>
            <a:fld id="{02C0CA63-3410-4ECA-AE39-069B61BE820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2712" tIns="46356" rIns="92712" bIns="46356" numCol="1" anchor="t" anchorCtr="0" compatLnSpc="1">
            <a:prstTxWarp prst="textNoShape">
              <a:avLst/>
            </a:prstTxWarp>
          </a:bodyPr>
          <a:lstStyle>
            <a:lvl1pPr algn="l" defTabSz="925513" eaLnBrk="0" hangingPunct="0">
              <a:buClrTx/>
              <a:buFontTx/>
              <a:buNone/>
              <a:defRPr sz="1200">
                <a:solidFill>
                  <a:schemeClr val="tx1"/>
                </a:solidFill>
                <a:latin typeface="Verdana" pitchFamily="34" charset="0"/>
                <a:cs typeface="+mn-cs"/>
              </a:defRPr>
            </a:lvl1pPr>
          </a:lstStyle>
          <a:p>
            <a:pPr>
              <a:defRPr/>
            </a:pPr>
            <a:endParaRPr lang="en-US"/>
          </a:p>
        </p:txBody>
      </p:sp>
      <p:sp>
        <p:nvSpPr>
          <p:cNvPr id="48131" name="Rectangle 3"/>
          <p:cNvSpPr>
            <a:spLocks noGrp="1" noChangeArrowheads="1"/>
          </p:cNvSpPr>
          <p:nvPr>
            <p:ph type="dt" idx="1"/>
          </p:nvPr>
        </p:nvSpPr>
        <p:spPr bwMode="auto">
          <a:xfrm>
            <a:off x="3849688" y="0"/>
            <a:ext cx="2944812" cy="495300"/>
          </a:xfrm>
          <a:prstGeom prst="rect">
            <a:avLst/>
          </a:prstGeom>
          <a:noFill/>
          <a:ln w="9525">
            <a:noFill/>
            <a:miter lim="800000"/>
            <a:headEnd/>
            <a:tailEnd/>
          </a:ln>
          <a:effectLst/>
        </p:spPr>
        <p:txBody>
          <a:bodyPr vert="horz" wrap="square" lIns="92712" tIns="46356" rIns="92712" bIns="46356" numCol="1" anchor="t" anchorCtr="0" compatLnSpc="1">
            <a:prstTxWarp prst="textNoShape">
              <a:avLst/>
            </a:prstTxWarp>
          </a:bodyPr>
          <a:lstStyle>
            <a:lvl1pPr algn="r" defTabSz="925513" eaLnBrk="0" hangingPunct="0">
              <a:buClrTx/>
              <a:buFontTx/>
              <a:buNone/>
              <a:defRPr sz="1200">
                <a:solidFill>
                  <a:schemeClr val="tx1"/>
                </a:solidFill>
                <a:latin typeface="Verdana" pitchFamily="34" charset="0"/>
                <a:cs typeface="+mn-cs"/>
              </a:defRPr>
            </a:lvl1pPr>
          </a:lstStyle>
          <a:p>
            <a:pPr>
              <a:defRPr/>
            </a:pPr>
            <a:endParaRPr lang="en-US"/>
          </a:p>
        </p:txBody>
      </p:sp>
      <p:sp>
        <p:nvSpPr>
          <p:cNvPr id="14340" name="Rectangle 4"/>
          <p:cNvSpPr>
            <a:spLocks noGrp="1" noRot="1" noChangeArrowheads="1" noTextEdit="1"/>
          </p:cNvSpPr>
          <p:nvPr>
            <p:ph type="sldImg" idx="2"/>
          </p:nvPr>
        </p:nvSpPr>
        <p:spPr bwMode="auto">
          <a:xfrm>
            <a:off x="917575" y="746125"/>
            <a:ext cx="4964113" cy="3722688"/>
          </a:xfrm>
          <a:prstGeom prst="rect">
            <a:avLst/>
          </a:prstGeom>
          <a:noFill/>
          <a:ln w="9525">
            <a:solidFill>
              <a:srgbClr val="000000"/>
            </a:solidFill>
            <a:miter lim="800000"/>
            <a:headEnd/>
            <a:tailEnd/>
          </a:ln>
        </p:spPr>
      </p:sp>
      <p:sp>
        <p:nvSpPr>
          <p:cNvPr id="48133" name="Rectangle 5"/>
          <p:cNvSpPr>
            <a:spLocks noGrp="1" noChangeArrowheads="1"/>
          </p:cNvSpPr>
          <p:nvPr>
            <p:ph type="body" sz="quarter" idx="3"/>
          </p:nvPr>
        </p:nvSpPr>
        <p:spPr bwMode="auto">
          <a:xfrm>
            <a:off x="908050" y="4718050"/>
            <a:ext cx="4978400" cy="4467225"/>
          </a:xfrm>
          <a:prstGeom prst="rect">
            <a:avLst/>
          </a:prstGeom>
          <a:noFill/>
          <a:ln w="9525">
            <a:noFill/>
            <a:miter lim="800000"/>
            <a:headEnd/>
            <a:tailEnd/>
          </a:ln>
          <a:effectLst/>
        </p:spPr>
        <p:txBody>
          <a:bodyPr vert="horz" wrap="square" lIns="92712" tIns="46356" rIns="92712" bIns="46356"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9436100"/>
            <a:ext cx="2944813" cy="495300"/>
          </a:xfrm>
          <a:prstGeom prst="rect">
            <a:avLst/>
          </a:prstGeom>
          <a:noFill/>
          <a:ln w="9525">
            <a:noFill/>
            <a:miter lim="800000"/>
            <a:headEnd/>
            <a:tailEnd/>
          </a:ln>
          <a:effectLst/>
        </p:spPr>
        <p:txBody>
          <a:bodyPr vert="horz" wrap="square" lIns="92712" tIns="46356" rIns="92712" bIns="46356" numCol="1" anchor="b" anchorCtr="0" compatLnSpc="1">
            <a:prstTxWarp prst="textNoShape">
              <a:avLst/>
            </a:prstTxWarp>
          </a:bodyPr>
          <a:lstStyle>
            <a:lvl1pPr algn="l" defTabSz="925513" eaLnBrk="0" hangingPunct="0">
              <a:buClrTx/>
              <a:buFontTx/>
              <a:buNone/>
              <a:defRPr sz="1200">
                <a:solidFill>
                  <a:schemeClr val="tx1"/>
                </a:solidFill>
                <a:latin typeface="Verdana" pitchFamily="34" charset="0"/>
                <a:cs typeface="+mn-cs"/>
              </a:defRPr>
            </a:lvl1pPr>
          </a:lstStyle>
          <a:p>
            <a:pPr>
              <a:defRPr/>
            </a:pPr>
            <a:endParaRPr lang="en-US"/>
          </a:p>
        </p:txBody>
      </p:sp>
      <p:sp>
        <p:nvSpPr>
          <p:cNvPr id="48135" name="Rectangle 7"/>
          <p:cNvSpPr>
            <a:spLocks noGrp="1" noChangeArrowheads="1"/>
          </p:cNvSpPr>
          <p:nvPr>
            <p:ph type="sldNum" sz="quarter" idx="5"/>
          </p:nvPr>
        </p:nvSpPr>
        <p:spPr bwMode="auto">
          <a:xfrm>
            <a:off x="3849688" y="9436100"/>
            <a:ext cx="2944812" cy="495300"/>
          </a:xfrm>
          <a:prstGeom prst="rect">
            <a:avLst/>
          </a:prstGeom>
          <a:noFill/>
          <a:ln w="9525">
            <a:noFill/>
            <a:miter lim="800000"/>
            <a:headEnd/>
            <a:tailEnd/>
          </a:ln>
          <a:effectLst/>
        </p:spPr>
        <p:txBody>
          <a:bodyPr vert="horz" wrap="square" lIns="92712" tIns="46356" rIns="92712" bIns="46356" numCol="1" anchor="b" anchorCtr="0" compatLnSpc="1">
            <a:prstTxWarp prst="textNoShape">
              <a:avLst/>
            </a:prstTxWarp>
          </a:bodyPr>
          <a:lstStyle>
            <a:lvl1pPr algn="r" defTabSz="925513" eaLnBrk="0" hangingPunct="0">
              <a:buClrTx/>
              <a:buFontTx/>
              <a:buNone/>
              <a:defRPr sz="1200">
                <a:solidFill>
                  <a:schemeClr val="tx1"/>
                </a:solidFill>
                <a:latin typeface="Verdana" pitchFamily="34" charset="0"/>
                <a:cs typeface="+mn-cs"/>
              </a:defRPr>
            </a:lvl1pPr>
          </a:lstStyle>
          <a:p>
            <a:pPr>
              <a:defRPr/>
            </a:pPr>
            <a:fld id="{8DA66A10-DE1D-4885-8DC1-84E288D5950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Verdana"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Verdana"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Verdana"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Verdana"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rrowheads="1" noTextEdit="1"/>
          </p:cNvSpPr>
          <p:nvPr>
            <p:ph type="sldImg"/>
          </p:nvPr>
        </p:nvSpPr>
        <p:spPr>
          <a:ln/>
        </p:spPr>
      </p:sp>
      <p:sp>
        <p:nvSpPr>
          <p:cNvPr id="17410" name="Rectangle 3"/>
          <p:cNvSpPr>
            <a:spLocks noGrp="1" noChangeArrowheads="1"/>
          </p:cNvSpPr>
          <p:nvPr>
            <p:ph type="body" idx="1"/>
          </p:nvPr>
        </p:nvSpPr>
        <p:spPr>
          <a:noFill/>
          <a:ln/>
        </p:spPr>
        <p:txBody>
          <a:bodyPr/>
          <a:lstStyle/>
          <a:p>
            <a:r>
              <a:rPr lang="en-US" smtClean="0">
                <a:cs typeface="Arial" charset="0"/>
              </a:rPr>
              <a:t>Ladies and gentleman it’s a pleasure to be here in the session on Shifting Paradigms for Accessible and Assistive Solutions:  Can India Schools Leapfrog Current Solutions?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txBox="1">
            <a:spLocks noGrp="1" noChangeArrowheads="1"/>
          </p:cNvSpPr>
          <p:nvPr/>
        </p:nvSpPr>
        <p:spPr bwMode="auto">
          <a:xfrm>
            <a:off x="3849688" y="9436100"/>
            <a:ext cx="2944812" cy="495300"/>
          </a:xfrm>
          <a:prstGeom prst="rect">
            <a:avLst/>
          </a:prstGeom>
          <a:noFill/>
          <a:ln w="9525">
            <a:noFill/>
            <a:miter lim="800000"/>
            <a:headEnd/>
            <a:tailEnd/>
          </a:ln>
        </p:spPr>
        <p:txBody>
          <a:bodyPr lIns="92712" tIns="46356" rIns="92712" bIns="46356" anchor="b"/>
          <a:lstStyle/>
          <a:p>
            <a:pPr algn="r" defTabSz="925513" eaLnBrk="0" hangingPunct="0"/>
            <a:fld id="{57981E13-B7CD-4A6A-87A4-1F6763734A33}" type="slidenum">
              <a:rPr lang="en-US" sz="1200">
                <a:solidFill>
                  <a:schemeClr val="tx1"/>
                </a:solidFill>
                <a:latin typeface="Verdana" pitchFamily="34" charset="0"/>
              </a:rPr>
              <a:pPr algn="r" defTabSz="925513" eaLnBrk="0" hangingPunct="0"/>
              <a:t>2</a:t>
            </a:fld>
            <a:endParaRPr lang="en-US" sz="1200">
              <a:solidFill>
                <a:schemeClr val="tx1"/>
              </a:solidFill>
              <a:latin typeface="Verdana" pitchFamily="34" charset="0"/>
            </a:endParaRPr>
          </a:p>
        </p:txBody>
      </p:sp>
      <p:sp>
        <p:nvSpPr>
          <p:cNvPr id="19458" name="Rectangle 2"/>
          <p:cNvSpPr>
            <a:spLocks noGrp="1" noRot="1" noChangeArrowheads="1" noTextEdit="1"/>
          </p:cNvSpPr>
          <p:nvPr>
            <p:ph type="sldImg"/>
          </p:nvPr>
        </p:nvSpPr>
        <p:spPr>
          <a:ln/>
        </p:spPr>
      </p:sp>
      <p:sp>
        <p:nvSpPr>
          <p:cNvPr id="19459" name="Rectangle 3"/>
          <p:cNvSpPr>
            <a:spLocks noGrp="1" noChangeArrowheads="1"/>
          </p:cNvSpPr>
          <p:nvPr>
            <p:ph type="body" idx="1"/>
          </p:nvPr>
        </p:nvSpPr>
        <p:spPr>
          <a:noFill/>
          <a:ln/>
        </p:spPr>
        <p:txBody>
          <a:bodyPr/>
          <a:lstStyle/>
          <a:p>
            <a:pPr eaLnBrk="1" hangingPunct="1"/>
            <a:r>
              <a:rPr lang="en-US" smtClean="0">
                <a:cs typeface="Arial" charset="0"/>
              </a:rPr>
              <a:t>In this presentation, I would like to discuss:</a:t>
            </a:r>
          </a:p>
          <a:p>
            <a:pPr eaLnBrk="1" hangingPunct="1">
              <a:buFontTx/>
              <a:buChar char="•"/>
            </a:pPr>
            <a:r>
              <a:rPr lang="en-US" smtClean="0">
                <a:cs typeface="Arial" charset="0"/>
              </a:rPr>
              <a:t> ITU’s role in promoting connected schools</a:t>
            </a:r>
          </a:p>
          <a:p>
            <a:pPr eaLnBrk="1" hangingPunct="1">
              <a:buFontTx/>
              <a:buChar char="•"/>
            </a:pPr>
            <a:r>
              <a:rPr lang="en-US" smtClean="0">
                <a:cs typeface="Arial" charset="0"/>
              </a:rPr>
              <a:t> introduce you to the Connect a School, Connect a Community initiative</a:t>
            </a:r>
          </a:p>
          <a:p>
            <a:pPr eaLnBrk="1" hangingPunct="1">
              <a:buFontTx/>
              <a:buChar char="•"/>
            </a:pPr>
            <a:r>
              <a:rPr lang="en-US" smtClean="0">
                <a:cs typeface="Arial" charset="0"/>
              </a:rPr>
              <a:t> Identify some of the Global Challenges to Connecting Schools in general, and how they apply to ITU Members</a:t>
            </a:r>
          </a:p>
          <a:p>
            <a:pPr eaLnBrk="1" hangingPunct="1">
              <a:buFontTx/>
              <a:buChar char="•"/>
            </a:pPr>
            <a:r>
              <a:rPr lang="en-US" smtClean="0">
                <a:cs typeface="Arial" charset="0"/>
              </a:rPr>
              <a:t> Some of the solutions for School Connectivity we’ve identified</a:t>
            </a:r>
          </a:p>
          <a:p>
            <a:pPr eaLnBrk="1" hangingPunct="1">
              <a:buFontTx/>
              <a:buChar char="•"/>
            </a:pPr>
            <a:r>
              <a:rPr lang="en-US" smtClean="0">
                <a:cs typeface="Arial" charset="0"/>
              </a:rPr>
              <a:t> ITU’s role in promoting accessible ICTs</a:t>
            </a:r>
          </a:p>
          <a:p>
            <a:pPr eaLnBrk="1" hangingPunct="1">
              <a:buFontTx/>
              <a:buChar char="•"/>
            </a:pPr>
            <a:r>
              <a:rPr lang="en-US" smtClean="0">
                <a:cs typeface="Arial" charset="0"/>
              </a:rPr>
              <a:t> Dig down into some of the Challenges to Connecting and Equipping Schools for Persons with Disabilities</a:t>
            </a:r>
          </a:p>
          <a:p>
            <a:pPr eaLnBrk="1" hangingPunct="1">
              <a:buFontTx/>
              <a:buChar char="•"/>
            </a:pPr>
            <a:r>
              <a:rPr lang="en-US" smtClean="0">
                <a:cs typeface="Arial" charset="0"/>
              </a:rPr>
              <a:t> Introduce you to the Connect a School Module on Using ICTs to Promote Education and Job Training for Persons with Disabilities</a:t>
            </a:r>
          </a:p>
          <a:p>
            <a:pPr eaLnBrk="1" hangingPunct="1">
              <a:buFontTx/>
              <a:buChar char="•"/>
            </a:pPr>
            <a:endParaRPr lang="en-US" smtClean="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r>
              <a:rPr lang="en-US" sz="1000" smtClean="0">
                <a:cs typeface="Arial" charset="0"/>
              </a:rPr>
              <a:t>ITU has three distinct sectors:  Radio Communication, Standardization and Development.  I work in the Development Sector in the Special Initiatives Division.  Our mandate is to promote ICT access and use for the social and economic development of children and youth, indigenous peoples, persons with disabilities and women and girls.</a:t>
            </a:r>
          </a:p>
          <a:p>
            <a:endParaRPr lang="en-US" sz="1000" smtClean="0">
              <a:cs typeface="Arial" charset="0"/>
            </a:endParaRPr>
          </a:p>
          <a:p>
            <a:r>
              <a:rPr lang="en-US" sz="1000" smtClean="0">
                <a:cs typeface="Arial" charset="0"/>
              </a:rPr>
              <a:t>Given this rather large mandate and limited resources, we decided to try to build synergies between the different people with special needs by focusing on connecting schools.  We figured if we could encourage ITU member states (ministries of communication and national telecom regulatory authorities) to promote school connectivity, we would help tackle the issue of ICT access and use by youth and children.  </a:t>
            </a:r>
          </a:p>
          <a:p>
            <a:r>
              <a:rPr lang="en-US" sz="1000" smtClean="0">
                <a:cs typeface="Arial" charset="0"/>
              </a:rPr>
              <a:t>Then, if we could encourage the connected schools to be used as community ICT centres, these could be designed to meet the needs of women, indigenous peoples and persons with disabilities.</a:t>
            </a:r>
          </a:p>
          <a:p>
            <a:r>
              <a:rPr lang="en-US" sz="1000" smtClean="0">
                <a:cs typeface="Arial" charset="0"/>
              </a:rPr>
              <a:t>We launched Connect a School at the 2009 ITU Youth Forum where the UN Secretary General came to endorse it and encourage the other UN Agencies to work with us.</a:t>
            </a:r>
          </a:p>
          <a:p>
            <a:r>
              <a:rPr lang="en-US" sz="1000" smtClean="0">
                <a:cs typeface="Arial" charset="0"/>
              </a:rPr>
              <a:t>Since that time, we’ve developed an online toolkit of best practices, a repository of training materials for connected schools and have begun working with countries to help them develop national school connectivity plans.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pPr>
              <a:lnSpc>
                <a:spcPct val="90000"/>
              </a:lnSpc>
            </a:pPr>
            <a:r>
              <a:rPr lang="en-US" smtClean="0">
                <a:cs typeface="Arial" charset="0"/>
              </a:rPr>
              <a:t>Here is a screen shot of the Connect a School, Connect a Community toolkit and repository of training materials, including a picture of the launch with Ban Ki-moon.</a:t>
            </a:r>
          </a:p>
          <a:p>
            <a:pPr>
              <a:lnSpc>
                <a:spcPct val="90000"/>
              </a:lnSpc>
            </a:pPr>
            <a:endParaRPr lang="en-US" smtClean="0">
              <a:cs typeface="Arial" charset="0"/>
            </a:endParaRPr>
          </a:p>
          <a:p>
            <a:pPr>
              <a:lnSpc>
                <a:spcPct val="90000"/>
              </a:lnSpc>
            </a:pPr>
            <a:r>
              <a:rPr lang="en-US" smtClean="0">
                <a:cs typeface="Arial" charset="0"/>
              </a:rPr>
              <a:t>Currently we have 4 published modules in the toolkit:</a:t>
            </a:r>
          </a:p>
          <a:p>
            <a:pPr>
              <a:lnSpc>
                <a:spcPct val="90000"/>
              </a:lnSpc>
            </a:pPr>
            <a:endParaRPr lang="en-US" smtClean="0">
              <a:cs typeface="Arial" charset="0"/>
            </a:endParaRPr>
          </a:p>
          <a:p>
            <a:pPr>
              <a:lnSpc>
                <a:spcPct val="90000"/>
              </a:lnSpc>
            </a:pPr>
            <a:r>
              <a:rPr lang="en-US" smtClean="0">
                <a:cs typeface="Arial" charset="0"/>
              </a:rPr>
              <a:t>One on best practices on policies and regulations to promote school connectivity, </a:t>
            </a:r>
          </a:p>
          <a:p>
            <a:pPr>
              <a:lnSpc>
                <a:spcPct val="90000"/>
              </a:lnSpc>
            </a:pPr>
            <a:r>
              <a:rPr lang="en-US" smtClean="0">
                <a:cs typeface="Arial" charset="0"/>
              </a:rPr>
              <a:t>Two, on the use of low cost computing devices in schools.  </a:t>
            </a:r>
          </a:p>
          <a:p>
            <a:pPr>
              <a:lnSpc>
                <a:spcPct val="90000"/>
              </a:lnSpc>
            </a:pPr>
            <a:endParaRPr lang="en-US" smtClean="0">
              <a:cs typeface="Arial" charset="0"/>
            </a:endParaRPr>
          </a:p>
          <a:p>
            <a:pPr>
              <a:lnSpc>
                <a:spcPct val="90000"/>
              </a:lnSpc>
            </a:pPr>
            <a:r>
              <a:rPr lang="en-US" smtClean="0">
                <a:cs typeface="Arial" charset="0"/>
              </a:rPr>
              <a:t>Three, designing community ICT centres for indigenous peoples</a:t>
            </a:r>
          </a:p>
          <a:p>
            <a:pPr>
              <a:lnSpc>
                <a:spcPct val="90000"/>
              </a:lnSpc>
            </a:pPr>
            <a:endParaRPr lang="en-US" smtClean="0">
              <a:cs typeface="Arial" charset="0"/>
            </a:endParaRPr>
          </a:p>
          <a:p>
            <a:pPr>
              <a:lnSpc>
                <a:spcPct val="90000"/>
              </a:lnSpc>
            </a:pPr>
            <a:r>
              <a:rPr lang="en-US" smtClean="0">
                <a:cs typeface="Arial" charset="0"/>
              </a:rPr>
              <a:t>Four, using ICTs to promote education and job training for persons with disabilities.</a:t>
            </a:r>
          </a:p>
          <a:p>
            <a:pPr>
              <a:lnSpc>
                <a:spcPct val="90000"/>
              </a:lnSpc>
            </a:pPr>
            <a:endParaRPr lang="en-US" smtClean="0">
              <a:cs typeface="Arial" charset="0"/>
            </a:endParaRPr>
          </a:p>
          <a:p>
            <a:pPr>
              <a:lnSpc>
                <a:spcPct val="90000"/>
              </a:lnSpc>
            </a:pPr>
            <a:r>
              <a:rPr lang="en-US" smtClean="0">
                <a:cs typeface="Arial" charset="0"/>
              </a:rPr>
              <a:t>Sometime this week or next week the fifth module on ICT community centres for women’s empowerment will also go live.</a:t>
            </a:r>
          </a:p>
          <a:p>
            <a:pPr>
              <a:lnSpc>
                <a:spcPct val="90000"/>
              </a:lnSpc>
            </a:pPr>
            <a:endParaRPr lang="en-US" smtClean="0">
              <a:cs typeface="Arial" charset="0"/>
            </a:endParaRPr>
          </a:p>
          <a:p>
            <a:pPr>
              <a:lnSpc>
                <a:spcPct val="90000"/>
              </a:lnSpc>
            </a:pPr>
            <a:r>
              <a:rPr lang="en-US" smtClean="0">
                <a:cs typeface="Arial" charset="0"/>
              </a:rP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marL="228600" indent="-228600">
              <a:lnSpc>
                <a:spcPct val="90000"/>
              </a:lnSpc>
            </a:pPr>
            <a:r>
              <a:rPr lang="en-US" smtClean="0">
                <a:cs typeface="Arial" charset="0"/>
              </a:rPr>
              <a:t>The development of the content for this toolkit required massive research and analysis.</a:t>
            </a:r>
          </a:p>
          <a:p>
            <a:pPr marL="228600" indent="-228600">
              <a:lnSpc>
                <a:spcPct val="90000"/>
              </a:lnSpc>
            </a:pPr>
            <a:endParaRPr lang="en-US" smtClean="0">
              <a:cs typeface="Arial" charset="0"/>
            </a:endParaRPr>
          </a:p>
          <a:p>
            <a:pPr marL="228600" indent="-228600">
              <a:lnSpc>
                <a:spcPct val="90000"/>
              </a:lnSpc>
            </a:pPr>
            <a:r>
              <a:rPr lang="en-US" smtClean="0">
                <a:cs typeface="Arial" charset="0"/>
              </a:rPr>
              <a:t>It has also identified some of the major global challenges to connecting schools that could be addressed by ITU Members.</a:t>
            </a:r>
          </a:p>
          <a:p>
            <a:pPr marL="228600" indent="-228600">
              <a:lnSpc>
                <a:spcPct val="90000"/>
              </a:lnSpc>
            </a:pPr>
            <a:endParaRPr lang="en-US" smtClean="0">
              <a:cs typeface="Arial" charset="0"/>
            </a:endParaRPr>
          </a:p>
          <a:p>
            <a:pPr marL="228600" indent="-228600">
              <a:lnSpc>
                <a:spcPct val="90000"/>
              </a:lnSpc>
            </a:pPr>
            <a:r>
              <a:rPr lang="en-US" smtClean="0">
                <a:cs typeface="Arial" charset="0"/>
              </a:rPr>
              <a:t>Our goal in developing the first two modules of the toolkit was to identify clear steps our Member States could take to start connecting schools in their countries now.</a:t>
            </a:r>
          </a:p>
          <a:p>
            <a:pPr marL="228600" indent="-228600">
              <a:lnSpc>
                <a:spcPct val="90000"/>
              </a:lnSpc>
            </a:pPr>
            <a:endParaRPr lang="en-US" smtClean="0">
              <a:cs typeface="Arial" charset="0"/>
            </a:endParaRPr>
          </a:p>
          <a:p>
            <a:pPr marL="228600" indent="-228600">
              <a:lnSpc>
                <a:spcPct val="90000"/>
              </a:lnSpc>
            </a:pPr>
            <a:r>
              <a:rPr lang="en-US" smtClean="0">
                <a:cs typeface="Arial" charset="0"/>
              </a:rPr>
              <a:t>So what are the issues.</a:t>
            </a:r>
          </a:p>
          <a:p>
            <a:pPr marL="228600" indent="-228600">
              <a:lnSpc>
                <a:spcPct val="90000"/>
              </a:lnSpc>
              <a:buFontTx/>
              <a:buAutoNum type="arabicPeriod"/>
            </a:pPr>
            <a:r>
              <a:rPr lang="en-US" smtClean="0">
                <a:cs typeface="Arial" charset="0"/>
              </a:rPr>
              <a:t>Who will pay for broadband connectivity?  Internet service providers?  Telecom operators?  School Districts?  Universal service funds?  Departments of education?</a:t>
            </a:r>
          </a:p>
          <a:p>
            <a:pPr marL="228600" indent="-228600">
              <a:lnSpc>
                <a:spcPct val="90000"/>
              </a:lnSpc>
              <a:buFontTx/>
              <a:buAutoNum type="arabicPeriod"/>
            </a:pPr>
            <a:r>
              <a:rPr lang="en-US" smtClean="0">
                <a:cs typeface="Arial" charset="0"/>
              </a:rPr>
              <a:t>Which schools should be connected?  Top down approach, bottom up approach or hybrids</a:t>
            </a:r>
          </a:p>
          <a:p>
            <a:pPr marL="228600" indent="-228600">
              <a:lnSpc>
                <a:spcPct val="90000"/>
              </a:lnSpc>
              <a:buFontTx/>
              <a:buAutoNum type="arabicPeriod"/>
            </a:pPr>
            <a:r>
              <a:rPr lang="en-US" smtClean="0">
                <a:cs typeface="Arial" charset="0"/>
              </a:rPr>
              <a:t>Who pays for the ICT user equipment?</a:t>
            </a:r>
          </a:p>
          <a:p>
            <a:pPr marL="228600" indent="-228600">
              <a:lnSpc>
                <a:spcPct val="90000"/>
              </a:lnSpc>
              <a:buFontTx/>
              <a:buAutoNum type="arabicPeriod"/>
            </a:pPr>
            <a:r>
              <a:rPr lang="en-US" smtClean="0">
                <a:cs typeface="Arial" charset="0"/>
              </a:rPr>
              <a:t>How to leverage the connected schools to serve the greater community?</a:t>
            </a:r>
          </a:p>
          <a:p>
            <a:pPr marL="228600" indent="-228600">
              <a:lnSpc>
                <a:spcPct val="90000"/>
              </a:lnSpc>
              <a:buFontTx/>
              <a:buAutoNum type="arabicPeriod"/>
            </a:pPr>
            <a:r>
              <a:rPr lang="en-US" smtClean="0">
                <a:cs typeface="Arial" charset="0"/>
              </a:rPr>
              <a:t>How to ensure sustainability?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marL="228600" indent="-228600">
              <a:lnSpc>
                <a:spcPct val="80000"/>
              </a:lnSpc>
            </a:pPr>
            <a:r>
              <a:rPr lang="en-US" sz="1000" smtClean="0">
                <a:cs typeface="Arial" charset="0"/>
              </a:rPr>
              <a:t>These are some big challenges!  The good news is a growing number of countries have already tackled these challenges.  There are a range of options for those countries that have not yet tackled the problems.</a:t>
            </a:r>
          </a:p>
          <a:p>
            <a:pPr marL="228600" indent="-228600">
              <a:lnSpc>
                <a:spcPct val="80000"/>
              </a:lnSpc>
            </a:pPr>
            <a:endParaRPr lang="en-US" sz="1000" smtClean="0">
              <a:cs typeface="Arial" charset="0"/>
            </a:endParaRPr>
          </a:p>
          <a:p>
            <a:pPr marL="228600" indent="-228600">
              <a:lnSpc>
                <a:spcPct val="80000"/>
              </a:lnSpc>
            </a:pPr>
            <a:r>
              <a:rPr lang="en-US" sz="1000" smtClean="0">
                <a:cs typeface="Arial" charset="0"/>
              </a:rPr>
              <a:t>The main solution is to build political will to systematically and holistically connect schools and to develop plans addressing the key challenges.  We are calling these National School Connectivity Plans.</a:t>
            </a:r>
          </a:p>
          <a:p>
            <a:pPr marL="228600" indent="-228600">
              <a:lnSpc>
                <a:spcPct val="80000"/>
              </a:lnSpc>
            </a:pPr>
            <a:endParaRPr lang="en-US" sz="1000" smtClean="0">
              <a:cs typeface="Arial" charset="0"/>
            </a:endParaRPr>
          </a:p>
          <a:p>
            <a:pPr marL="228600" indent="-228600">
              <a:lnSpc>
                <a:spcPct val="80000"/>
              </a:lnSpc>
            </a:pPr>
            <a:r>
              <a:rPr lang="en-US" sz="1000" smtClean="0">
                <a:cs typeface="Arial" charset="0"/>
              </a:rPr>
              <a:t>NSCPs can </a:t>
            </a:r>
            <a:r>
              <a:rPr lang="en-US" altLang="zh-CN" sz="1000" smtClean="0">
                <a:cs typeface="Arial" charset="0"/>
              </a:rPr>
              <a:t>identify the schools to be connected, establish a timetable for connecting schools, identify funding sources, technological options, sustainability and the national ICT laws, policies, Master Plans and regulations required to foster school connectivity as well as the role of all stakeholders.</a:t>
            </a:r>
            <a:r>
              <a:rPr lang="en-US" sz="1000" smtClean="0">
                <a:cs typeface="Arial" charset="0"/>
              </a:rPr>
              <a:t> </a:t>
            </a:r>
          </a:p>
          <a:p>
            <a:pPr marL="228600" indent="-228600">
              <a:lnSpc>
                <a:spcPct val="80000"/>
              </a:lnSpc>
            </a:pPr>
            <a:r>
              <a:rPr lang="en-US" sz="1000" smtClean="0">
                <a:cs typeface="Arial" charset="0"/>
              </a:rPr>
              <a:t>Take funding, there are a variety of options countries are taking.  Brazil is requiring its 3G operators to connect urban schools as a license condition.  Some countries are considering providing free spectrum for WiMax in exchange for connecting schools.  Others use low-cost tariffs for schools and provide subsidies for schools in their universal service funds.  The US has allocated spectrum for broadband connectivity for schools.  Some fibre backbone operators provide free fibre strands to government buildings, including schools, in exchange for rights of way to lay their fibre networks.</a:t>
            </a:r>
          </a:p>
          <a:p>
            <a:pPr marL="228600" indent="-228600">
              <a:lnSpc>
                <a:spcPct val="80000"/>
              </a:lnSpc>
            </a:pPr>
            <a:r>
              <a:rPr lang="en-US" sz="1000" smtClean="0">
                <a:cs typeface="Arial" charset="0"/>
              </a:rPr>
              <a:t>While Canada is a wealthy country, and Russia is an emerging economy, both have a vast land mass to cover.  Yet both have connected all of their schools.</a:t>
            </a:r>
          </a:p>
          <a:p>
            <a:pPr marL="228600" indent="-228600">
              <a:lnSpc>
                <a:spcPct val="80000"/>
              </a:lnSpc>
            </a:pPr>
            <a:r>
              <a:rPr lang="en-US" sz="1000" smtClean="0">
                <a:cs typeface="Arial" charset="0"/>
              </a:rPr>
              <a:t>While there are also challenges and solutions related to incorporating ICTs into school curriculum, this is not an issue ITU has addressed since it falls outside our mandate.</a:t>
            </a:r>
          </a:p>
          <a:p>
            <a:pPr marL="228600" indent="-228600">
              <a:lnSpc>
                <a:spcPct val="80000"/>
              </a:lnSpc>
            </a:pPr>
            <a:r>
              <a:rPr lang="en-US" sz="1000" smtClean="0">
                <a:cs typeface="Arial" charset="0"/>
              </a:rPr>
              <a:t>Nevertheless, we do encourage teacher training on ICT use and the need for IT training so equipment continues to be maintained.  </a:t>
            </a:r>
          </a:p>
          <a:p>
            <a:pPr marL="228600" indent="-228600">
              <a:lnSpc>
                <a:spcPct val="80000"/>
              </a:lnSpc>
            </a:pPr>
            <a:r>
              <a:rPr lang="en-US" sz="1000" smtClean="0">
                <a:cs typeface="Arial" charset="0"/>
              </a:rP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r>
              <a:rPr lang="en-US" smtClean="0">
                <a:cs typeface="Arial" charset="0"/>
              </a:rPr>
              <a:t>As I mentioned, we are currently working with a handful of developing countries on national school connectivity plans.</a:t>
            </a:r>
          </a:p>
          <a:p>
            <a:endParaRPr lang="en-US" smtClean="0">
              <a:cs typeface="Arial" charset="0"/>
            </a:endParaRPr>
          </a:p>
          <a:p>
            <a:r>
              <a:rPr lang="en-US" smtClean="0">
                <a:cs typeface="Arial" charset="0"/>
              </a:rPr>
              <a:t>Here are some pictures from our project in Nicaragua.</a:t>
            </a:r>
          </a:p>
          <a:p>
            <a:endParaRPr lang="en-US" smtClean="0">
              <a:cs typeface="Arial" charset="0"/>
            </a:endParaRPr>
          </a:p>
          <a:p>
            <a:r>
              <a:rPr lang="en-US" smtClean="0">
                <a:cs typeface="Arial" charset="0"/>
              </a:rPr>
              <a:t>In order to build political support and demonstrate the importance of connecting schools, we have connected 5 model schools in a range of different locales.  </a:t>
            </a:r>
          </a:p>
          <a:p>
            <a:endParaRPr lang="en-US" smtClean="0">
              <a:cs typeface="Arial" charset="0"/>
            </a:endParaRPr>
          </a:p>
          <a:p>
            <a:r>
              <a:rPr lang="en-US" smtClean="0">
                <a:cs typeface="Arial" charset="0"/>
              </a:rPr>
              <a:t>Here you can see the most rural, with the computers being dragged up dirt trails as well as other class rooms where kids are getting to use computers and access the Internet for the first time!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a:lnSpc>
                <a:spcPct val="90000"/>
              </a:lnSpc>
            </a:pPr>
            <a:r>
              <a:rPr lang="en-US" sz="1000" smtClean="0">
                <a:cs typeface="Arial" charset="0"/>
              </a:rPr>
              <a:t>In addition to Connect a School, ITU has put a lot of effort into promoting accessible ICTs.  Again, our strategy is to identify concrete steps our Members can take and provide them with the best practices and resources to use as models.</a:t>
            </a:r>
          </a:p>
          <a:p>
            <a:pPr>
              <a:lnSpc>
                <a:spcPct val="90000"/>
              </a:lnSpc>
            </a:pPr>
            <a:endParaRPr lang="en-US" sz="1000" smtClean="0">
              <a:cs typeface="Arial" charset="0"/>
            </a:endParaRPr>
          </a:p>
          <a:p>
            <a:pPr>
              <a:lnSpc>
                <a:spcPct val="90000"/>
              </a:lnSpc>
            </a:pPr>
            <a:r>
              <a:rPr lang="en-US" sz="1000" smtClean="0">
                <a:cs typeface="Arial" charset="0"/>
              </a:rPr>
              <a:t>To this end, ITU and G3ict developed the e-Accessibility toolkit for Policy Makers.  The toolkit is designed to assist ITU members to implement the ICT accessibility provisions of the UN Convention on the Rights of Persons with Disabilities.</a:t>
            </a:r>
          </a:p>
          <a:p>
            <a:pPr>
              <a:lnSpc>
                <a:spcPct val="90000"/>
              </a:lnSpc>
            </a:pPr>
            <a:r>
              <a:rPr lang="en-US" sz="1000" smtClean="0">
                <a:cs typeface="Arial" charset="0"/>
              </a:rPr>
              <a:t>The toolkit identifies actions ITU members can take to promote accessible ICTs</a:t>
            </a:r>
          </a:p>
          <a:p>
            <a:pPr>
              <a:lnSpc>
                <a:spcPct val="90000"/>
              </a:lnSpc>
            </a:pPr>
            <a:r>
              <a:rPr lang="en-US" sz="1000" smtClean="0">
                <a:cs typeface="Arial" charset="0"/>
              </a:rPr>
              <a:t>ITU also develops projects in developing countries to create Multi Purpose Community Telecentres (MCTs) with assistive technologies</a:t>
            </a:r>
          </a:p>
          <a:p>
            <a:pPr>
              <a:lnSpc>
                <a:spcPct val="90000"/>
              </a:lnSpc>
            </a:pPr>
            <a:r>
              <a:rPr lang="en-US" sz="1000" smtClean="0">
                <a:cs typeface="Arial" charset="0"/>
              </a:rPr>
              <a:t>ITU is developing text to speech applications in local languages in Mongolia </a:t>
            </a:r>
          </a:p>
          <a:p>
            <a:pPr>
              <a:lnSpc>
                <a:spcPct val="90000"/>
              </a:lnSpc>
            </a:pPr>
            <a:r>
              <a:rPr lang="en-US" sz="1000" smtClean="0">
                <a:cs typeface="Arial" charset="0"/>
              </a:rPr>
              <a:t>ITU projects to create Multi Purpose Community Telecentres (MCTs) for persons with disabilities in developing countries revealed that adult users of our MCTs often have had no education, are illiterate and have no job skills</a:t>
            </a:r>
          </a:p>
          <a:p>
            <a:pPr lvl="1">
              <a:lnSpc>
                <a:spcPct val="90000"/>
              </a:lnSpc>
            </a:pPr>
            <a:r>
              <a:rPr lang="en-US" sz="1000" smtClean="0">
                <a:cs typeface="Arial" charset="0"/>
              </a:rPr>
              <a:t>Reason:  often a belief that children with disabilities cannot be educated, that adults with disabilities cannot be trained with job skills</a:t>
            </a:r>
          </a:p>
          <a:p>
            <a:pPr>
              <a:lnSpc>
                <a:spcPct val="90000"/>
              </a:lnSpc>
            </a:pPr>
            <a:r>
              <a:rPr lang="en-US" sz="1000" smtClean="0">
                <a:cs typeface="Arial" charset="0"/>
              </a:rPr>
              <a:t>Result: vicious cycle of un-educated, illiterate adults with disabilities unable to be financially secure</a:t>
            </a:r>
          </a:p>
          <a:p>
            <a:pPr>
              <a:lnSpc>
                <a:spcPct val="90000"/>
              </a:lnSpc>
            </a:pPr>
            <a:r>
              <a:rPr lang="en-US" sz="1000" smtClean="0">
                <a:cs typeface="Arial" charset="0"/>
              </a:rPr>
              <a:t>This gave rise to the development of a module in the Connect a School toolkit on using ICTs to promote education and job training for persons with disabilities.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rrowheads="1" noTextEdit="1"/>
          </p:cNvSpPr>
          <p:nvPr>
            <p:ph type="sldImg"/>
          </p:nvPr>
        </p:nvSpPr>
        <p:spPr>
          <a:ln/>
        </p:spPr>
      </p:sp>
      <p:sp>
        <p:nvSpPr>
          <p:cNvPr id="29698" name="Rectangle 3"/>
          <p:cNvSpPr>
            <a:spLocks noGrp="1" noChangeArrowheads="1"/>
          </p:cNvSpPr>
          <p:nvPr>
            <p:ph type="body" idx="1"/>
          </p:nvPr>
        </p:nvSpPr>
        <p:spPr>
          <a:xfrm>
            <a:off x="876300" y="4718050"/>
            <a:ext cx="4978400" cy="4467225"/>
          </a:xfrm>
          <a:noFill/>
          <a:ln/>
        </p:spPr>
        <p:txBody>
          <a:bodyPr/>
          <a:lstStyle/>
          <a:p>
            <a:r>
              <a:rPr lang="en-US" smtClean="0">
                <a:cs typeface="Arial" charset="0"/>
              </a:rPr>
              <a:t>ITU’s experience in MCTs was confirmed by far more comprehensive studies undertaken by UNESCO and the ILO.</a:t>
            </a:r>
          </a:p>
          <a:p>
            <a:endParaRPr lang="en-US" smtClean="0">
              <a:cs typeface="Arial" charset="0"/>
            </a:endParaRPr>
          </a:p>
          <a:p>
            <a:r>
              <a:rPr lang="en-US" smtClean="0">
                <a:cs typeface="Arial" charset="0"/>
              </a:rPr>
              <a:t>Here we can see some startling UNESCO data.</a:t>
            </a:r>
          </a:p>
          <a:p>
            <a:endParaRPr lang="en-US" smtClean="0">
              <a:cs typeface="Arial" charset="0"/>
            </a:endParaRPr>
          </a:p>
          <a:p>
            <a:r>
              <a:rPr lang="en-US" smtClean="0">
                <a:cs typeface="Arial" charset="0"/>
              </a:rPr>
              <a:t>90% of children with disabilities in developing countries do not attend schools.</a:t>
            </a:r>
          </a:p>
          <a:p>
            <a:endParaRPr lang="en-US" smtClean="0">
              <a:cs typeface="Arial" charset="0"/>
            </a:endParaRPr>
          </a:p>
          <a:p>
            <a:r>
              <a:rPr lang="en-US" smtClean="0">
                <a:cs typeface="Arial" charset="0"/>
              </a:rPr>
              <a:t>186 million have not completed their primary education</a:t>
            </a:r>
          </a:p>
          <a:p>
            <a:r>
              <a:rPr lang="en-US" smtClean="0">
                <a:cs typeface="Arial" charset="0"/>
              </a:rPr>
              <a:t>97% of persons with disabilities can’t read or write.</a:t>
            </a:r>
          </a:p>
          <a:p>
            <a:r>
              <a:rPr lang="en-US" smtClean="0">
                <a:cs typeface="Arial" charset="0"/>
              </a:rPr>
              <a:t>Literacy rates for adults with disabilities is as low as 3%, and as low as 1% for women with disabilities in some countries.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rrowheads="1" noTextEdit="1"/>
          </p:cNvSpPr>
          <p:nvPr>
            <p:ph type="sldImg"/>
          </p:nvPr>
        </p:nvSpPr>
        <p:spPr>
          <a:ln/>
        </p:spPr>
      </p:sp>
      <p:sp>
        <p:nvSpPr>
          <p:cNvPr id="31746" name="Rectangle 3"/>
          <p:cNvSpPr>
            <a:spLocks noGrp="1" noChangeArrowheads="1"/>
          </p:cNvSpPr>
          <p:nvPr>
            <p:ph type="body" idx="1"/>
          </p:nvPr>
        </p:nvSpPr>
        <p:spPr>
          <a:noFill/>
          <a:ln/>
        </p:spPr>
        <p:txBody>
          <a:bodyPr/>
          <a:lstStyle/>
          <a:p>
            <a:r>
              <a:rPr lang="en-US" smtClean="0">
                <a:cs typeface="Arial" charset="0"/>
              </a:rPr>
              <a:t>Likewise, ILO estimates that unemployment among the disabled is as high as 80% in some countries.</a:t>
            </a:r>
          </a:p>
          <a:p>
            <a:endParaRPr lang="en-US" smtClean="0">
              <a:cs typeface="Arial" charset="0"/>
            </a:endParaRPr>
          </a:p>
          <a:p>
            <a:r>
              <a:rPr lang="en-US" smtClean="0">
                <a:cs typeface="Arial" charset="0"/>
              </a:rPr>
              <a:t>Clearly, in those countries where children with disabilities are denied an education and can’t read or write, getting the kind of job skills needed for today’s Information Society is a challenge.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txBox="1">
            <a:spLocks noGrp="1" noChangeArrowheads="1"/>
          </p:cNvSpPr>
          <p:nvPr/>
        </p:nvSpPr>
        <p:spPr bwMode="auto">
          <a:xfrm>
            <a:off x="3849688" y="9436100"/>
            <a:ext cx="2944812" cy="495300"/>
          </a:xfrm>
          <a:prstGeom prst="rect">
            <a:avLst/>
          </a:prstGeom>
          <a:noFill/>
          <a:ln w="9525">
            <a:noFill/>
            <a:miter lim="800000"/>
            <a:headEnd/>
            <a:tailEnd/>
          </a:ln>
        </p:spPr>
        <p:txBody>
          <a:bodyPr lIns="92712" tIns="46356" rIns="92712" bIns="46356" anchor="b"/>
          <a:lstStyle/>
          <a:p>
            <a:pPr algn="r" defTabSz="925513" eaLnBrk="0" hangingPunct="0"/>
            <a:fld id="{2FB14163-17B0-45AA-B2EA-BB0F06D31365}" type="slidenum">
              <a:rPr lang="en-US" sz="1200">
                <a:solidFill>
                  <a:schemeClr val="tx1"/>
                </a:solidFill>
                <a:latin typeface="Verdana" pitchFamily="34" charset="0"/>
              </a:rPr>
              <a:pPr algn="r" defTabSz="925513" eaLnBrk="0" hangingPunct="0"/>
              <a:t>11</a:t>
            </a:fld>
            <a:endParaRPr lang="en-US" sz="1200">
              <a:solidFill>
                <a:schemeClr val="tx1"/>
              </a:solidFill>
              <a:latin typeface="Verdana" pitchFamily="34" charset="0"/>
            </a:endParaRPr>
          </a:p>
        </p:txBody>
      </p:sp>
      <p:sp>
        <p:nvSpPr>
          <p:cNvPr id="33794" name="Rectangle 2"/>
          <p:cNvSpPr>
            <a:spLocks noGrp="1" noRot="1" noChangeArrowheads="1" noTextEdit="1"/>
          </p:cNvSpPr>
          <p:nvPr>
            <p:ph type="sldImg"/>
          </p:nvPr>
        </p:nvSpPr>
        <p:spPr>
          <a:ln/>
        </p:spPr>
      </p:sp>
      <p:sp>
        <p:nvSpPr>
          <p:cNvPr id="33795" name="Rectangle 3"/>
          <p:cNvSpPr>
            <a:spLocks noGrp="1" noChangeArrowheads="1"/>
          </p:cNvSpPr>
          <p:nvPr>
            <p:ph type="body" idx="1"/>
          </p:nvPr>
        </p:nvSpPr>
        <p:spPr>
          <a:noFill/>
          <a:ln/>
        </p:spPr>
        <p:txBody>
          <a:bodyPr/>
          <a:lstStyle/>
          <a:p>
            <a:pPr eaLnBrk="1" hangingPunct="1">
              <a:lnSpc>
                <a:spcPct val="90000"/>
              </a:lnSpc>
            </a:pPr>
            <a:r>
              <a:rPr lang="en-US" smtClean="0">
                <a:cs typeface="Arial" charset="0"/>
              </a:rPr>
              <a:t>We hope that our latest module of the Connect a School, Connect a Community toolkit will help raise awareness for this widespread problem, identify the challenges faced by persons with disabilities and the role accessible ICTs can play in connected schools to break this vicious cycle.</a:t>
            </a:r>
          </a:p>
          <a:p>
            <a:pPr eaLnBrk="1" hangingPunct="1">
              <a:lnSpc>
                <a:spcPct val="90000"/>
              </a:lnSpc>
            </a:pPr>
            <a:endParaRPr lang="en-US" smtClean="0">
              <a:cs typeface="Arial" charset="0"/>
            </a:endParaRPr>
          </a:p>
          <a:p>
            <a:pPr eaLnBrk="1" hangingPunct="1">
              <a:lnSpc>
                <a:spcPct val="90000"/>
              </a:lnSpc>
            </a:pPr>
            <a:r>
              <a:rPr lang="en-US" smtClean="0">
                <a:cs typeface="Arial" charset="0"/>
              </a:rPr>
              <a:t>It includes an in-depth discussion on different assistive technologies, issues in developing and implementing accessible ICT connected schools and leveraging such connected schools to create community ICT centres for adults with disabilities.</a:t>
            </a:r>
          </a:p>
          <a:p>
            <a:pPr eaLnBrk="1" hangingPunct="1">
              <a:lnSpc>
                <a:spcPct val="90000"/>
              </a:lnSpc>
            </a:pPr>
            <a:endParaRPr lang="en-US" smtClean="0">
              <a:cs typeface="Arial" charset="0"/>
            </a:endParaRPr>
          </a:p>
          <a:p>
            <a:pPr eaLnBrk="1" hangingPunct="1">
              <a:lnSpc>
                <a:spcPct val="90000"/>
              </a:lnSpc>
            </a:pPr>
            <a:r>
              <a:rPr lang="en-US" smtClean="0">
                <a:cs typeface="Arial" charset="0"/>
              </a:rPr>
              <a:t>It includes case studies from a range of countries and useful resources for policy makers.</a:t>
            </a:r>
          </a:p>
          <a:p>
            <a:pPr eaLnBrk="1" hangingPunct="1">
              <a:lnSpc>
                <a:spcPct val="90000"/>
              </a:lnSpc>
            </a:pPr>
            <a:endParaRPr lang="en-US" smtClean="0">
              <a:cs typeface="Arial" charset="0"/>
            </a:endParaRPr>
          </a:p>
          <a:p>
            <a:pPr eaLnBrk="1" hangingPunct="1">
              <a:lnSpc>
                <a:spcPct val="90000"/>
              </a:lnSpc>
            </a:pPr>
            <a:r>
              <a:rPr lang="en-US" smtClean="0">
                <a:cs typeface="Arial" charset="0"/>
              </a:rPr>
              <a:t>One of main goals is to encourage ITU Member States to do more to promote the availability of assistive technologies in their markets and to try to raise awareness with their counterparts in education ministries of the role assistive technologies can play to promote inclusive education to change attitudes – where they may exist – that persons with disabilities cannot be educated.  </a:t>
            </a:r>
          </a:p>
          <a:p>
            <a:pPr eaLnBrk="1" hangingPunct="1">
              <a:lnSpc>
                <a:spcPct val="90000"/>
              </a:lnSpc>
            </a:pPr>
            <a:r>
              <a:rPr lang="en-US" smtClean="0">
                <a:cs typeface="Arial" charset="0"/>
              </a:rPr>
              <a:t>By promoting the availability of accessible ICTs, ITU members can also help drive down costs for such ICTs.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r>
              <a:rPr lang="en-US" smtClean="0">
                <a:cs typeface="Arial" charset="0"/>
              </a:rPr>
              <a:t>Like many of the presentations, the module identifies a number of accessible ICTs and Assistive technologies that can be used by persons with disabilities.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r>
              <a:rPr lang="en-US" smtClean="0">
                <a:cs typeface="Arial" charset="0"/>
              </a:rPr>
              <a:t>It also talks about the need for accessible buildings and workstations.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r>
              <a:rPr lang="en-US" smtClean="0">
                <a:cs typeface="Arial" charset="0"/>
              </a:rPr>
              <a:t>It identifies the benefits of assistive technologies in general.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r>
              <a:rPr lang="en-US" smtClean="0">
                <a:cs typeface="Arial" charset="0"/>
              </a:rPr>
              <a:t>Then hones in on the benefits for students.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r>
              <a:rPr lang="en-US" smtClean="0">
                <a:cs typeface="Arial" charset="0"/>
              </a:rPr>
              <a:t>Teachers and non teaching staff.</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r>
              <a:rPr lang="en-US" smtClean="0">
                <a:cs typeface="Arial" charset="0"/>
              </a:rPr>
              <a:t>And the benefits for parents and carers.</a:t>
            </a:r>
          </a:p>
          <a:p>
            <a:endParaRPr lang="en-US" smtClean="0">
              <a:cs typeface="Arial" charset="0"/>
            </a:endParaRPr>
          </a:p>
          <a:p>
            <a:r>
              <a:rPr lang="en-US" smtClean="0">
                <a:cs typeface="Arial" charset="0"/>
              </a:rPr>
              <a:t>The toolkit also includes a vast array of resources for more information on each of the topics.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r>
              <a:rPr lang="en-US" smtClean="0">
                <a:cs typeface="Arial" charset="0"/>
              </a:rPr>
              <a:t>Of course, the Connect a School toolkit module identifies a range of challenges to connecting schools for persons with disabilities.  These include:</a:t>
            </a:r>
          </a:p>
          <a:p>
            <a:r>
              <a:rPr lang="en-US" smtClean="0">
                <a:cs typeface="Arial" charset="0"/>
              </a:rPr>
              <a:t>- ensuring that ICT equipment is accessible for children with disabilities so they can benefit from an inclusive education.</a:t>
            </a:r>
          </a:p>
          <a:p>
            <a:r>
              <a:rPr lang="en-US" smtClean="0">
                <a:cs typeface="Arial" charset="0"/>
              </a:rPr>
              <a:t>- The module also discusses the costs of inclusive versus separate education.  This is an issue which seems to require further data collection and analysis.</a:t>
            </a:r>
          </a:p>
          <a:p>
            <a:endParaRPr lang="en-US" smtClean="0">
              <a:cs typeface="Arial" charset="0"/>
            </a:endParaRPr>
          </a:p>
          <a:p>
            <a:r>
              <a:rPr lang="en-US" smtClean="0">
                <a:cs typeface="Arial" charset="0"/>
              </a:rPr>
              <a:t>- It talks about the importance of understanding user needs by type of disabilities, as well as</a:t>
            </a:r>
          </a:p>
          <a:p>
            <a:r>
              <a:rPr lang="en-US" smtClean="0">
                <a:cs typeface="Arial" charset="0"/>
              </a:rPr>
              <a:t>-  how many children with disabilities receive an education --and how many don’t.  Once again, our research shows a lack of available data on this vital question.</a:t>
            </a:r>
          </a:p>
          <a:p>
            <a:pPr>
              <a:buFontTx/>
              <a:buChar char="-"/>
            </a:pPr>
            <a:r>
              <a:rPr lang="en-US" smtClean="0">
                <a:cs typeface="Arial" charset="0"/>
              </a:rPr>
              <a:t>Another challenge is understanding the reasons persons with disabilities are excluded and how to break the cycle of un-educated, illiterate persons with disabilities.</a:t>
            </a:r>
          </a:p>
          <a:p>
            <a:pPr>
              <a:buFontTx/>
              <a:buChar char="-"/>
            </a:pPr>
            <a:r>
              <a:rPr lang="en-US" smtClean="0">
                <a:cs typeface="Arial" charset="0"/>
              </a:rPr>
              <a:t>- just like the challenge of connecting schools, the challenge of ensuring accessible ICTs in schools requires comprehensive policies.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r>
              <a:rPr lang="en-US" smtClean="0">
                <a:cs typeface="Arial" charset="0"/>
              </a:rPr>
              <a:t>Each of these challenges is discussed in greater detail, and time does not allow me to cover them all.</a:t>
            </a:r>
          </a:p>
          <a:p>
            <a:endParaRPr lang="en-US" smtClean="0">
              <a:cs typeface="Arial" charset="0"/>
            </a:endParaRPr>
          </a:p>
          <a:p>
            <a:r>
              <a:rPr lang="en-US" smtClean="0">
                <a:cs typeface="Arial" charset="0"/>
              </a:rPr>
              <a:t>Here is an example, however.</a:t>
            </a:r>
          </a:p>
          <a:p>
            <a:endParaRPr lang="en-US" smtClean="0">
              <a:cs typeface="Arial" charset="0"/>
            </a:endParaRPr>
          </a:p>
          <a:p>
            <a:r>
              <a:rPr lang="en-US" smtClean="0">
                <a:cs typeface="Arial" charset="0"/>
              </a:rPr>
              <a:t>The toolkit module identifies a range of reasons children with disabilities in developing countries may be excluded from education.</a:t>
            </a:r>
          </a:p>
          <a:p>
            <a:endParaRPr lang="en-US" smtClean="0">
              <a:cs typeface="Arial" charset="0"/>
            </a:endParaRPr>
          </a:p>
          <a:p>
            <a:r>
              <a:rPr lang="en-US" smtClean="0">
                <a:cs typeface="Arial" charset="0"/>
              </a:rPr>
              <a:t>I’ve already noted the attitudinal reasons we’ve seen.  These have been well documented by UNESCO and UNICEF.</a:t>
            </a:r>
          </a:p>
          <a:p>
            <a:endParaRPr lang="en-US" smtClean="0">
              <a:cs typeface="Arial" charset="0"/>
            </a:endParaRPr>
          </a:p>
          <a:p>
            <a:r>
              <a:rPr lang="en-US" smtClean="0">
                <a:cs typeface="Arial" charset="0"/>
              </a:rPr>
              <a:t>Some are more practical issues that require action:  ensuring physical access to schools, teacher training, special transportation and again the need for policies to address these challenges.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r>
              <a:rPr lang="en-US" smtClean="0">
                <a:cs typeface="Arial" charset="0"/>
              </a:rPr>
              <a:t>Much of the toolkit module focuses on policy.</a:t>
            </a:r>
          </a:p>
          <a:p>
            <a:endParaRPr lang="en-US" smtClean="0">
              <a:cs typeface="Arial" charset="0"/>
            </a:endParaRPr>
          </a:p>
          <a:p>
            <a:r>
              <a:rPr lang="en-US" smtClean="0">
                <a:cs typeface="Arial" charset="0"/>
              </a:rPr>
              <a:t>To quickly highlight some of this discussion, you will note that the issue of accessible ICTs in connected schools covers a number of cross-cutting policy areas.  Not just education, this concerns telecoms, finance, public procurement, import and customs duties, welfare and employment to name some.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rrowheads="1" noTextEdit="1"/>
          </p:cNvSpPr>
          <p:nvPr>
            <p:ph type="sldImg"/>
          </p:nvPr>
        </p:nvSpPr>
        <p:spPr>
          <a:ln/>
        </p:spPr>
      </p:sp>
      <p:sp>
        <p:nvSpPr>
          <p:cNvPr id="44034" name="Rectangle 3"/>
          <p:cNvSpPr>
            <a:spLocks noGrp="1" noChangeArrowheads="1"/>
          </p:cNvSpPr>
          <p:nvPr>
            <p:ph type="body" idx="1"/>
          </p:nvPr>
        </p:nvSpPr>
        <p:spPr>
          <a:noFill/>
          <a:ln/>
        </p:spPr>
        <p:txBody>
          <a:bodyPr/>
          <a:lstStyle/>
          <a:p>
            <a:pPr>
              <a:lnSpc>
                <a:spcPct val="90000"/>
              </a:lnSpc>
            </a:pPr>
            <a:r>
              <a:rPr lang="en-US" sz="900" b="1" smtClean="0">
                <a:cs typeface="Arial" charset="0"/>
              </a:rPr>
              <a:t>Looking more closely at the policies for schools, we see once again there are a range of issues covering, infrastructure, support for teachers and students, needs assessments, training, research and evaluation. </a:t>
            </a:r>
          </a:p>
          <a:p>
            <a:pPr>
              <a:lnSpc>
                <a:spcPct val="90000"/>
              </a:lnSpc>
            </a:pPr>
            <a:endParaRPr lang="en-US" sz="900" b="1" smtClean="0">
              <a:cs typeface="Arial" charset="0"/>
            </a:endParaRPr>
          </a:p>
          <a:p>
            <a:pPr>
              <a:lnSpc>
                <a:spcPct val="90000"/>
              </a:lnSpc>
            </a:pPr>
            <a:r>
              <a:rPr lang="en-US" sz="900" smtClean="0">
                <a:cs typeface="Arial" charset="0"/>
              </a:rPr>
              <a:t>infrastructure– this includes statistics on connected schools with internet access, number of computers available in schools, availability of assistive technologies, use of computers and other forms of ICTs as pedagogical tools by teachers</a:t>
            </a:r>
          </a:p>
          <a:p>
            <a:pPr>
              <a:lnSpc>
                <a:spcPct val="90000"/>
              </a:lnSpc>
            </a:pPr>
            <a:r>
              <a:rPr lang="en-US" sz="900" smtClean="0">
                <a:cs typeface="Arial" charset="0"/>
              </a:rPr>
              <a:t>Support for practice – closely related to infrastructure, this looks at the range of supports available to teachers and students, from national agencies for ICT in education, to support services that work directly with children and teachers, to in-school supports, to access to specialist resource centers.  </a:t>
            </a:r>
          </a:p>
          <a:p>
            <a:pPr>
              <a:lnSpc>
                <a:spcPct val="90000"/>
              </a:lnSpc>
            </a:pPr>
            <a:r>
              <a:rPr lang="en-US" sz="900" smtClean="0">
                <a:cs typeface="Arial" charset="0"/>
              </a:rPr>
              <a:t>Needs assessment of the person with a disability.  While systems of needs assessment for children identified as having a disability may already be in place, these need to incorporate a clear statement of needs which cover the ATs and related supports required to enable a child to receive their education in an inclusive schools environment.</a:t>
            </a:r>
          </a:p>
          <a:p>
            <a:pPr>
              <a:lnSpc>
                <a:spcPct val="90000"/>
              </a:lnSpc>
            </a:pPr>
            <a:r>
              <a:rPr lang="en-US" sz="900" smtClean="0">
                <a:cs typeface="Arial" charset="0"/>
              </a:rPr>
              <a:t>Training – a key element of support is in training specific to the teaching of children with disabilities.  A key element of that will be the use of accessible ICTs, which includes training during initial teacher training and in-service training. The availability of relevant support and training is often cited by teachers as an area of equal importance to the availability of appropriate hardware and software.</a:t>
            </a:r>
          </a:p>
          <a:p>
            <a:pPr>
              <a:lnSpc>
                <a:spcPct val="90000"/>
              </a:lnSpc>
            </a:pPr>
            <a:r>
              <a:rPr lang="en-US" sz="900" smtClean="0">
                <a:cs typeface="Arial" charset="0"/>
              </a:rPr>
              <a:t>Co-operation/research – a key element to building capacity within a country’s educational system will be the development of a sustainable AT eco-system.  This includes on-going research into the needs and experiences of both learners and teachers, sharing of experiences and expertise and research into the development of new and better AT solutions and service delivery models.    </a:t>
            </a:r>
          </a:p>
          <a:p>
            <a:pPr>
              <a:lnSpc>
                <a:spcPct val="90000"/>
              </a:lnSpc>
            </a:pPr>
            <a:r>
              <a:rPr lang="en-US" sz="900" smtClean="0">
                <a:cs typeface="Arial" charset="0"/>
              </a:rPr>
              <a:t>Evaluation – implementation of the various policy reforms must be monitored to decide whether they provide the support required to achieve the stated goals and to analyze and interpret the results and inform further policy intervention.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rrowheads="1" noTextEdit="1"/>
          </p:cNvSpPr>
          <p:nvPr>
            <p:ph type="sldImg"/>
          </p:nvPr>
        </p:nvSpPr>
        <p:spPr>
          <a:ln/>
        </p:spPr>
      </p:sp>
      <p:sp>
        <p:nvSpPr>
          <p:cNvPr id="58370" name="Rectangle 3"/>
          <p:cNvSpPr>
            <a:spLocks noGrp="1" noChangeArrowheads="1"/>
          </p:cNvSpPr>
          <p:nvPr>
            <p:ph type="body" idx="1"/>
          </p:nvPr>
        </p:nvSpPr>
        <p:spPr>
          <a:noFill/>
          <a:ln/>
        </p:spPr>
        <p:txBody>
          <a:bodyPr/>
          <a:lstStyle/>
          <a:p>
            <a:r>
              <a:rPr lang="en-US" sz="1000" smtClean="0">
                <a:cs typeface="Arial" charset="0"/>
              </a:rPr>
              <a:t>So what are some of the solutions to these challenges</a:t>
            </a:r>
          </a:p>
          <a:p>
            <a:pPr>
              <a:buFontTx/>
              <a:buChar char="•"/>
            </a:pPr>
            <a:r>
              <a:rPr lang="en-US" sz="1000" smtClean="0">
                <a:cs typeface="Arial" charset="0"/>
              </a:rPr>
              <a:t>Accessible ICTs and Assistive technologies will require school connectivity.  ITU Member States can help here by enacting National School Connectivity Plans.</a:t>
            </a:r>
          </a:p>
          <a:p>
            <a:pPr>
              <a:buFontTx/>
              <a:buChar char="•"/>
            </a:pPr>
            <a:r>
              <a:rPr lang="en-US" sz="1000" smtClean="0">
                <a:cs typeface="Arial" charset="0"/>
              </a:rPr>
              <a:t>ITU Members can also help by ensuring that accessible ICTs are available in national markets.</a:t>
            </a:r>
          </a:p>
          <a:p>
            <a:pPr>
              <a:buFontTx/>
              <a:buChar char="•"/>
            </a:pPr>
            <a:r>
              <a:rPr lang="en-US" sz="1000" smtClean="0">
                <a:cs typeface="Arial" charset="0"/>
              </a:rPr>
              <a:t> Finance government officials can ensure that customs duties and taxes for such equipment remain low</a:t>
            </a:r>
          </a:p>
          <a:p>
            <a:pPr>
              <a:buFontTx/>
              <a:buChar char="•"/>
            </a:pPr>
            <a:r>
              <a:rPr lang="en-US" sz="1000" smtClean="0">
                <a:cs typeface="Arial" charset="0"/>
              </a:rPr>
              <a:t>Educators can procure only accessible ICTs and create a demand for accessible ICs</a:t>
            </a:r>
          </a:p>
          <a:p>
            <a:pPr>
              <a:buFontTx/>
              <a:buChar char="•"/>
            </a:pPr>
            <a:r>
              <a:rPr lang="en-US" sz="1000" smtClean="0">
                <a:cs typeface="Arial" charset="0"/>
              </a:rPr>
              <a:t> Educators will also seek to equip schools according to the needs of students, </a:t>
            </a:r>
          </a:p>
          <a:p>
            <a:pPr>
              <a:buFontTx/>
              <a:buChar char="•"/>
            </a:pPr>
            <a:r>
              <a:rPr lang="en-US" sz="1000" smtClean="0">
                <a:cs typeface="Arial" charset="0"/>
              </a:rPr>
              <a:t> Educators will also need to develop an AT ecosystem to ensure that the infrastructure, personnel and products are available.  Assessment and support services such as fitting, training and follow up to ensure safe and efficient use is an important part of this ecosystem </a:t>
            </a:r>
          </a:p>
          <a:p>
            <a:pPr>
              <a:buFontTx/>
              <a:buChar char="•"/>
            </a:pPr>
            <a:r>
              <a:rPr lang="en-US" sz="1000" smtClean="0">
                <a:cs typeface="Arial" charset="0"/>
              </a:rPr>
              <a:t>Obviously training for teachers and students as well as stakeholder consultations will be necessary</a:t>
            </a:r>
          </a:p>
          <a:p>
            <a:pPr>
              <a:buFontTx/>
              <a:buChar char="•"/>
            </a:pPr>
            <a:r>
              <a:rPr lang="en-US" sz="1000" smtClean="0">
                <a:cs typeface="Arial" charset="0"/>
              </a:rPr>
              <a:t>Universal service fund administrators could consider funding assistive and accessible ICTs, including affordable screen readers in local languages</a:t>
            </a:r>
          </a:p>
          <a:p>
            <a:pPr>
              <a:buFontTx/>
              <a:buChar char="•"/>
            </a:pPr>
            <a:r>
              <a:rPr lang="en-US" sz="1000" smtClean="0">
                <a:cs typeface="Arial" charset="0"/>
              </a:rPr>
              <a:t>ITU hopes the Connect a School, Connect a Community toolkit will be useful to all government officials in tackling these issues. </a:t>
            </a:r>
          </a:p>
          <a:p>
            <a:pPr>
              <a:buFontTx/>
              <a:buChar char="•"/>
            </a:pPr>
            <a:endParaRPr lang="en-US" sz="1000" smtClean="0">
              <a:cs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r>
              <a:rPr lang="en-US" smtClean="0">
                <a:cs typeface="Arial" charset="0"/>
              </a:rPr>
              <a:t>To come back full circle to Connect a School, the last word on the PwD module is that once equipped with accessible and assistive technologies, schools can be used as community ICT centres to provide much needed job and vocational training for adult persons with disabilities.</a:t>
            </a:r>
          </a:p>
          <a:p>
            <a:r>
              <a:rPr lang="en-US" smtClean="0">
                <a:cs typeface="Arial" charset="0"/>
              </a:rPr>
              <a:t>The case studies in the Toolkit include many examples of such centres.</a:t>
            </a:r>
          </a:p>
          <a:p>
            <a:endParaRPr lang="en-US" smtClean="0">
              <a:cs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7DABA319-6EA7-4068-82D3-A676EDD579F7}" type="slidenum">
              <a:rPr lang="en-US" smtClean="0">
                <a:cs typeface="Arial" charset="0"/>
              </a:rPr>
              <a:pPr/>
              <a:t>24</a:t>
            </a:fld>
            <a:endParaRPr lang="en-US" smtClean="0">
              <a:cs typeface="Arial" charset="0"/>
            </a:endParaRPr>
          </a:p>
        </p:txBody>
      </p:sp>
      <p:sp>
        <p:nvSpPr>
          <p:cNvPr id="62466" name="Rectangle 2"/>
          <p:cNvSpPr>
            <a:spLocks noGrp="1" noRo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eaLnBrk="1" hangingPunct="1"/>
            <a:r>
              <a:rPr lang="en-US" smtClean="0">
                <a:cs typeface="Arial" charset="0"/>
              </a:rPr>
              <a:t>Here’s a slide on another one of our country projects, this one in Sri Lanka using assistive technologies to create community ICT centres for persons with disabilities – including both students and adults.</a:t>
            </a:r>
          </a:p>
          <a:p>
            <a:pPr eaLnBrk="1" hangingPunct="1"/>
            <a:endParaRPr lang="en-US" smtClean="0">
              <a:cs typeface="Arial" charset="0"/>
            </a:endParaRPr>
          </a:p>
          <a:p>
            <a:pPr eaLnBrk="1" hangingPunct="1"/>
            <a:r>
              <a:rPr lang="en-US" smtClean="0">
                <a:cs typeface="Arial" charset="0"/>
              </a:rPr>
              <a:t>We have also funded such a centre in Burkina Faso and Ethiopia, and many of our multi purpose community telecentres in Africa benefit from assistive technologies.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p:spPr>
        <p:txBody>
          <a:bodyPr/>
          <a:lstStyle/>
          <a:p>
            <a:fld id="{E2CDF8A9-7A98-4CE1-B1F4-CC94FE232C29}" type="slidenum">
              <a:rPr lang="en-US" smtClean="0">
                <a:cs typeface="Arial" charset="0"/>
              </a:rPr>
              <a:pPr/>
              <a:t>25</a:t>
            </a:fld>
            <a:endParaRPr lang="en-US" smtClean="0">
              <a:cs typeface="Arial" charset="0"/>
            </a:endParaRPr>
          </a:p>
        </p:txBody>
      </p:sp>
      <p:sp>
        <p:nvSpPr>
          <p:cNvPr id="66562" name="Rectangle 2"/>
          <p:cNvSpPr>
            <a:spLocks noGrp="1" noRo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endParaRPr lang="en-US" smtClean="0">
              <a:cs typeface="Arial" charset="0"/>
            </a:endParaRPr>
          </a:p>
          <a:p>
            <a:pPr eaLnBrk="1" hangingPunct="1"/>
            <a:r>
              <a:rPr lang="en-US" smtClean="0">
                <a:cs typeface="Arial" charset="0"/>
              </a:rPr>
              <a:t>Thank you!</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7620000" y="6175375"/>
            <a:ext cx="1281113" cy="501650"/>
          </a:xfrm>
          <a:prstGeom prst="rect">
            <a:avLst/>
          </a:prstGeom>
          <a:noFill/>
          <a:ln w="9525">
            <a:noFill/>
            <a:miter lim="800000"/>
            <a:headEnd/>
            <a:tailEnd/>
          </a:ln>
          <a:effectLst/>
        </p:spPr>
        <p:txBody>
          <a:bodyPr wrap="none">
            <a:spAutoFit/>
          </a:bodyPr>
          <a:lstStyle/>
          <a:p>
            <a:pPr eaLnBrk="0" hangingPunct="0">
              <a:lnSpc>
                <a:spcPct val="90000"/>
              </a:lnSpc>
              <a:defRPr/>
            </a:pPr>
            <a:r>
              <a:rPr lang="en-US" sz="1000">
                <a:latin typeface="Univers" pitchFamily="34" charset="0"/>
                <a:cs typeface="+mn-cs"/>
              </a:rPr>
              <a:t>International</a:t>
            </a:r>
            <a:br>
              <a:rPr lang="en-US" sz="1000">
                <a:latin typeface="Univers" pitchFamily="34" charset="0"/>
                <a:cs typeface="+mn-cs"/>
              </a:rPr>
            </a:br>
            <a:r>
              <a:rPr lang="en-US" sz="1000">
                <a:latin typeface="Univers" pitchFamily="34" charset="0"/>
                <a:cs typeface="+mn-cs"/>
              </a:rPr>
              <a:t>Telecommunication</a:t>
            </a:r>
            <a:br>
              <a:rPr lang="en-US" sz="1000">
                <a:latin typeface="Univers" pitchFamily="34" charset="0"/>
                <a:cs typeface="+mn-cs"/>
              </a:rPr>
            </a:br>
            <a:r>
              <a:rPr lang="en-US" sz="1000">
                <a:latin typeface="Univers" pitchFamily="34" charset="0"/>
                <a:cs typeface="+mn-cs"/>
              </a:rPr>
              <a:t>Union</a:t>
            </a:r>
          </a:p>
        </p:txBody>
      </p:sp>
      <p:sp>
        <p:nvSpPr>
          <p:cNvPr id="5" name="Rectangle 8"/>
          <p:cNvSpPr>
            <a:spLocks noChangeArrowheads="1"/>
          </p:cNvSpPr>
          <p:nvPr/>
        </p:nvSpPr>
        <p:spPr bwMode="auto">
          <a:xfrm>
            <a:off x="6426200" y="4343400"/>
            <a:ext cx="52388" cy="182563"/>
          </a:xfrm>
          <a:prstGeom prst="rect">
            <a:avLst/>
          </a:prstGeom>
          <a:noFill/>
          <a:ln w="9525">
            <a:noFill/>
            <a:miter lim="800000"/>
            <a:headEnd/>
            <a:tailEnd/>
          </a:ln>
        </p:spPr>
        <p:txBody>
          <a:bodyPr wrap="none" lIns="0" tIns="0" rIns="0" bIns="0">
            <a:spAutoFit/>
          </a:bodyPr>
          <a:lstStyle/>
          <a:p>
            <a:pPr eaLnBrk="0" hangingPunct="0">
              <a:defRPr/>
            </a:pPr>
            <a:r>
              <a:rPr lang="en-US" sz="1200" b="1">
                <a:solidFill>
                  <a:srgbClr val="0C4B84"/>
                </a:solidFill>
                <a:latin typeface="Verdana" pitchFamily="34" charset="0"/>
                <a:cs typeface="+mn-cs"/>
              </a:rPr>
              <a:t> </a:t>
            </a:r>
            <a:endParaRPr lang="en-US" sz="2400">
              <a:solidFill>
                <a:schemeClr val="tx1"/>
              </a:solidFill>
              <a:latin typeface="Verdana" pitchFamily="34" charset="0"/>
              <a:cs typeface="+mn-cs"/>
            </a:endParaRPr>
          </a:p>
        </p:txBody>
      </p:sp>
      <p:sp>
        <p:nvSpPr>
          <p:cNvPr id="6" name="Rectangle 9"/>
          <p:cNvSpPr>
            <a:spLocks noChangeArrowheads="1"/>
          </p:cNvSpPr>
          <p:nvPr/>
        </p:nvSpPr>
        <p:spPr bwMode="auto">
          <a:xfrm>
            <a:off x="7319963" y="4524375"/>
            <a:ext cx="52387" cy="182563"/>
          </a:xfrm>
          <a:prstGeom prst="rect">
            <a:avLst/>
          </a:prstGeom>
          <a:noFill/>
          <a:ln w="9525">
            <a:noFill/>
            <a:miter lim="800000"/>
            <a:headEnd/>
            <a:tailEnd/>
          </a:ln>
        </p:spPr>
        <p:txBody>
          <a:bodyPr wrap="none" lIns="0" tIns="0" rIns="0" bIns="0">
            <a:spAutoFit/>
          </a:bodyPr>
          <a:lstStyle/>
          <a:p>
            <a:pPr eaLnBrk="0" hangingPunct="0">
              <a:defRPr/>
            </a:pPr>
            <a:r>
              <a:rPr lang="en-US" sz="1200" b="1">
                <a:solidFill>
                  <a:srgbClr val="0C4B84"/>
                </a:solidFill>
                <a:latin typeface="Verdana" pitchFamily="34" charset="0"/>
                <a:cs typeface="+mn-cs"/>
              </a:rPr>
              <a:t> </a:t>
            </a:r>
            <a:endParaRPr lang="en-US" sz="2400">
              <a:solidFill>
                <a:schemeClr val="tx1"/>
              </a:solidFill>
              <a:latin typeface="Verdana" pitchFamily="34" charset="0"/>
              <a:cs typeface="+mn-cs"/>
            </a:endParaRPr>
          </a:p>
        </p:txBody>
      </p:sp>
      <p:sp>
        <p:nvSpPr>
          <p:cNvPr id="7" name="Rectangle 10"/>
          <p:cNvSpPr>
            <a:spLocks noChangeArrowheads="1"/>
          </p:cNvSpPr>
          <p:nvPr/>
        </p:nvSpPr>
        <p:spPr bwMode="auto">
          <a:xfrm>
            <a:off x="5280025" y="4802188"/>
            <a:ext cx="44450" cy="152400"/>
          </a:xfrm>
          <a:prstGeom prst="rect">
            <a:avLst/>
          </a:prstGeom>
          <a:noFill/>
          <a:ln w="9525">
            <a:noFill/>
            <a:miter lim="800000"/>
            <a:headEnd/>
            <a:tailEnd/>
          </a:ln>
        </p:spPr>
        <p:txBody>
          <a:bodyPr wrap="none" lIns="0" tIns="0" rIns="0" bIns="0">
            <a:spAutoFit/>
          </a:bodyPr>
          <a:lstStyle/>
          <a:p>
            <a:pPr eaLnBrk="0" hangingPunct="0">
              <a:defRPr/>
            </a:pPr>
            <a:r>
              <a:rPr lang="en-US" sz="1000">
                <a:solidFill>
                  <a:srgbClr val="000000"/>
                </a:solidFill>
                <a:latin typeface="Verdana" pitchFamily="34" charset="0"/>
                <a:cs typeface="+mn-cs"/>
              </a:rPr>
              <a:t> </a:t>
            </a:r>
            <a:endParaRPr lang="en-US" sz="2400">
              <a:solidFill>
                <a:schemeClr val="tx1"/>
              </a:solidFill>
              <a:latin typeface="Verdana" pitchFamily="34" charset="0"/>
              <a:cs typeface="+mn-cs"/>
            </a:endParaRPr>
          </a:p>
        </p:txBody>
      </p:sp>
      <p:sp>
        <p:nvSpPr>
          <p:cNvPr id="8" name="Line 25"/>
          <p:cNvSpPr>
            <a:spLocks noChangeShapeType="1"/>
          </p:cNvSpPr>
          <p:nvPr/>
        </p:nvSpPr>
        <p:spPr bwMode="auto">
          <a:xfrm flipH="1">
            <a:off x="395288" y="6524625"/>
            <a:ext cx="8280400" cy="0"/>
          </a:xfrm>
          <a:prstGeom prst="line">
            <a:avLst/>
          </a:prstGeom>
          <a:noFill/>
          <a:ln w="22225" cap="rnd">
            <a:solidFill>
              <a:srgbClr val="C0C0C0"/>
            </a:solidFill>
            <a:prstDash val="sysDot"/>
            <a:round/>
            <a:headEnd/>
            <a:tailEnd/>
          </a:ln>
          <a:effectLst/>
        </p:spPr>
        <p:txBody>
          <a:bodyPr/>
          <a:lstStyle/>
          <a:p>
            <a:pPr algn="ctr" eaLnBrk="0" hangingPunct="0">
              <a:buClr>
                <a:schemeClr val="tx1"/>
              </a:buClr>
              <a:buFont typeface="Arial" pitchFamily="34" charset="0"/>
              <a:buNone/>
              <a:defRPr/>
            </a:pPr>
            <a:endParaRPr lang="en-US">
              <a:cs typeface="+mn-cs"/>
            </a:endParaRPr>
          </a:p>
        </p:txBody>
      </p:sp>
      <p:sp>
        <p:nvSpPr>
          <p:cNvPr id="9" name="Line 30"/>
          <p:cNvSpPr>
            <a:spLocks noChangeShapeType="1"/>
          </p:cNvSpPr>
          <p:nvPr/>
        </p:nvSpPr>
        <p:spPr bwMode="auto">
          <a:xfrm flipH="1">
            <a:off x="611188" y="476250"/>
            <a:ext cx="4105275" cy="0"/>
          </a:xfrm>
          <a:prstGeom prst="line">
            <a:avLst/>
          </a:prstGeom>
          <a:noFill/>
          <a:ln w="22225" cap="rnd">
            <a:solidFill>
              <a:srgbClr val="C0C0C0"/>
            </a:solidFill>
            <a:prstDash val="sysDot"/>
            <a:round/>
            <a:headEnd/>
            <a:tailEnd/>
          </a:ln>
          <a:effectLst/>
        </p:spPr>
        <p:txBody>
          <a:bodyPr/>
          <a:lstStyle/>
          <a:p>
            <a:pPr algn="ctr" eaLnBrk="0" hangingPunct="0">
              <a:buClr>
                <a:schemeClr val="tx1"/>
              </a:buClr>
              <a:buFont typeface="Arial" pitchFamily="34" charset="0"/>
              <a:buNone/>
              <a:defRPr/>
            </a:pPr>
            <a:endParaRPr lang="en-US">
              <a:cs typeface="+mn-cs"/>
            </a:endParaRPr>
          </a:p>
        </p:txBody>
      </p:sp>
      <p:pic>
        <p:nvPicPr>
          <p:cNvPr id="10" name="Picture 32"/>
          <p:cNvPicPr>
            <a:picLocks noChangeAspect="1" noChangeArrowheads="1"/>
          </p:cNvPicPr>
          <p:nvPr/>
        </p:nvPicPr>
        <p:blipFill>
          <a:blip r:embed="rId2"/>
          <a:srcRect/>
          <a:stretch>
            <a:fillRect/>
          </a:stretch>
        </p:blipFill>
        <p:spPr bwMode="white">
          <a:xfrm>
            <a:off x="5508625" y="5229225"/>
            <a:ext cx="3635375" cy="1525588"/>
          </a:xfrm>
          <a:prstGeom prst="rect">
            <a:avLst/>
          </a:prstGeom>
          <a:noFill/>
          <a:ln w="76200" algn="ctr">
            <a:noFill/>
            <a:miter lim="800000"/>
            <a:headEnd/>
            <a:tailEnd/>
          </a:ln>
        </p:spPr>
      </p:pic>
      <p:sp>
        <p:nvSpPr>
          <p:cNvPr id="11" name="Line 33"/>
          <p:cNvSpPr>
            <a:spLocks noChangeShapeType="1"/>
          </p:cNvSpPr>
          <p:nvPr/>
        </p:nvSpPr>
        <p:spPr bwMode="auto">
          <a:xfrm flipH="1">
            <a:off x="4716463" y="476250"/>
            <a:ext cx="4105275" cy="0"/>
          </a:xfrm>
          <a:prstGeom prst="line">
            <a:avLst/>
          </a:prstGeom>
          <a:noFill/>
          <a:ln w="22225" cap="rnd">
            <a:solidFill>
              <a:srgbClr val="C0C0C0"/>
            </a:solidFill>
            <a:prstDash val="sysDot"/>
            <a:round/>
            <a:headEnd/>
            <a:tailEnd/>
          </a:ln>
          <a:effectLst/>
        </p:spPr>
        <p:txBody>
          <a:bodyPr/>
          <a:lstStyle/>
          <a:p>
            <a:pPr algn="ctr" eaLnBrk="0" hangingPunct="0">
              <a:buClr>
                <a:schemeClr val="tx1"/>
              </a:buClr>
              <a:buFont typeface="Arial" pitchFamily="34" charset="0"/>
              <a:buNone/>
              <a:defRPr/>
            </a:pPr>
            <a:endParaRPr lang="en-US">
              <a:cs typeface="+mn-cs"/>
            </a:endParaRPr>
          </a:p>
        </p:txBody>
      </p:sp>
      <p:sp>
        <p:nvSpPr>
          <p:cNvPr id="179203" name="Rectangle 3"/>
          <p:cNvSpPr>
            <a:spLocks noGrp="1" noChangeArrowheads="1"/>
          </p:cNvSpPr>
          <p:nvPr>
            <p:ph type="ctrTitle"/>
          </p:nvPr>
        </p:nvSpPr>
        <p:spPr>
          <a:xfrm>
            <a:off x="1187450" y="1916113"/>
            <a:ext cx="7054850" cy="1152525"/>
          </a:xfrm>
        </p:spPr>
        <p:txBody>
          <a:bodyPr/>
          <a:lstStyle>
            <a:lvl1pPr>
              <a:defRPr sz="4000"/>
            </a:lvl1pPr>
          </a:lstStyle>
          <a:p>
            <a:r>
              <a:rPr lang="en-US"/>
              <a:t>Click to edit Master title style</a:t>
            </a:r>
          </a:p>
        </p:txBody>
      </p:sp>
      <p:sp>
        <p:nvSpPr>
          <p:cNvPr id="179204" name="Rectangle 4"/>
          <p:cNvSpPr>
            <a:spLocks noGrp="1" noChangeArrowheads="1"/>
          </p:cNvSpPr>
          <p:nvPr>
            <p:ph type="subTitle" idx="1"/>
          </p:nvPr>
        </p:nvSpPr>
        <p:spPr>
          <a:xfrm>
            <a:off x="1547813" y="3429000"/>
            <a:ext cx="6337300" cy="1584325"/>
          </a:xfrm>
        </p:spPr>
        <p:txBody>
          <a:bodyPr/>
          <a:lstStyle>
            <a:lvl1pPr marL="0" indent="0" algn="ctr">
              <a:buFont typeface="Wingdings" pitchFamily="2" charset="2"/>
              <a:buNone/>
              <a:defRPr sz="2400"/>
            </a:lvl1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3"/>
          <p:cNvSpPr>
            <a:spLocks noGrp="1" noChangeArrowheads="1"/>
          </p:cNvSpPr>
          <p:nvPr>
            <p:ph type="sldNum" sz="quarter" idx="10"/>
          </p:nvPr>
        </p:nvSpPr>
        <p:spPr>
          <a:ln/>
        </p:spPr>
        <p:txBody>
          <a:bodyPr/>
          <a:lstStyle>
            <a:lvl1pPr>
              <a:defRPr/>
            </a:lvl1pPr>
          </a:lstStyle>
          <a:p>
            <a:pPr>
              <a:defRPr/>
            </a:pPr>
            <a:fld id="{9313B6F7-C27C-427A-B8AD-DC2BB0739823}"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3"/>
          <p:cNvSpPr>
            <a:spLocks noGrp="1" noChangeArrowheads="1"/>
          </p:cNvSpPr>
          <p:nvPr>
            <p:ph type="sldNum" sz="quarter" idx="10"/>
          </p:nvPr>
        </p:nvSpPr>
        <p:spPr>
          <a:ln/>
        </p:spPr>
        <p:txBody>
          <a:bodyPr/>
          <a:lstStyle>
            <a:lvl1pPr>
              <a:defRPr/>
            </a:lvl1pPr>
          </a:lstStyle>
          <a:p>
            <a:pPr>
              <a:defRPr/>
            </a:pPr>
            <a:fld id="{2D80E8FB-D583-403A-B369-A66B44C074DD}"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4213" y="1628775"/>
            <a:ext cx="3810000" cy="381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28775"/>
            <a:ext cx="3810000" cy="38163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3"/>
          <p:cNvSpPr>
            <a:spLocks noGrp="1" noChangeArrowheads="1"/>
          </p:cNvSpPr>
          <p:nvPr>
            <p:ph type="sldNum" sz="quarter" idx="10"/>
          </p:nvPr>
        </p:nvSpPr>
        <p:spPr>
          <a:ln/>
        </p:spPr>
        <p:txBody>
          <a:bodyPr/>
          <a:lstStyle>
            <a:lvl1pPr>
              <a:defRPr/>
            </a:lvl1pPr>
          </a:lstStyle>
          <a:p>
            <a:pPr>
              <a:defRPr/>
            </a:pPr>
            <a:fld id="{FAAA3C9B-42A4-4234-B590-8535623C3D3C}"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3"/>
          <p:cNvSpPr>
            <a:spLocks noGrp="1" noChangeArrowheads="1"/>
          </p:cNvSpPr>
          <p:nvPr>
            <p:ph type="sldNum" sz="quarter" idx="10"/>
          </p:nvPr>
        </p:nvSpPr>
        <p:spPr>
          <a:ln/>
        </p:spPr>
        <p:txBody>
          <a:bodyPr/>
          <a:lstStyle>
            <a:lvl1pPr>
              <a:defRPr/>
            </a:lvl1pPr>
          </a:lstStyle>
          <a:p>
            <a:pPr>
              <a:defRPr/>
            </a:pPr>
            <a:fld id="{BC1DCFEA-6E85-42BF-8062-E423B5D7F285}"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3"/>
          <p:cNvSpPr>
            <a:spLocks noGrp="1" noChangeArrowheads="1"/>
          </p:cNvSpPr>
          <p:nvPr>
            <p:ph type="sldNum" sz="quarter" idx="10"/>
          </p:nvPr>
        </p:nvSpPr>
        <p:spPr>
          <a:ln/>
        </p:spPr>
        <p:txBody>
          <a:bodyPr/>
          <a:lstStyle>
            <a:lvl1pPr>
              <a:defRPr/>
            </a:lvl1pPr>
          </a:lstStyle>
          <a:p>
            <a:pPr>
              <a:defRPr/>
            </a:pPr>
            <a:fld id="{6218BDBC-70E2-4DAB-80EE-B8A4A76A0EC2}"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3"/>
          <p:cNvSpPr>
            <a:spLocks noGrp="1" noChangeArrowheads="1"/>
          </p:cNvSpPr>
          <p:nvPr>
            <p:ph type="sldNum" sz="quarter" idx="10"/>
          </p:nvPr>
        </p:nvSpPr>
        <p:spPr>
          <a:ln/>
        </p:spPr>
        <p:txBody>
          <a:bodyPr/>
          <a:lstStyle>
            <a:lvl1pPr>
              <a:defRPr/>
            </a:lvl1pPr>
          </a:lstStyle>
          <a:p>
            <a:pPr>
              <a:defRPr/>
            </a:pPr>
            <a:fld id="{36B28B04-BBD3-4E65-BF67-EF23914A4A08}"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3"/>
          <p:cNvSpPr>
            <a:spLocks noGrp="1" noChangeArrowheads="1"/>
          </p:cNvSpPr>
          <p:nvPr>
            <p:ph type="sldNum" sz="quarter" idx="10"/>
          </p:nvPr>
        </p:nvSpPr>
        <p:spPr>
          <a:ln/>
        </p:spPr>
        <p:txBody>
          <a:bodyPr/>
          <a:lstStyle>
            <a:lvl1pPr>
              <a:defRPr/>
            </a:lvl1pPr>
          </a:lstStyle>
          <a:p>
            <a:pPr>
              <a:defRPr/>
            </a:pPr>
            <a:fld id="{390E95D0-9BF6-49B6-8139-D457A283FCBD}"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3"/>
          <p:cNvSpPr>
            <a:spLocks noGrp="1" noChangeArrowheads="1"/>
          </p:cNvSpPr>
          <p:nvPr>
            <p:ph type="sldNum" sz="quarter" idx="10"/>
          </p:nvPr>
        </p:nvSpPr>
        <p:spPr>
          <a:ln/>
        </p:spPr>
        <p:txBody>
          <a:bodyPr/>
          <a:lstStyle>
            <a:lvl1pPr>
              <a:defRPr/>
            </a:lvl1pPr>
          </a:lstStyle>
          <a:p>
            <a:pPr>
              <a:defRPr/>
            </a:pPr>
            <a:fld id="{7AC8A2BC-6CC1-4B77-A1CE-28C4E2653491}"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3"/>
          <p:cNvSpPr>
            <a:spLocks noGrp="1" noChangeArrowheads="1"/>
          </p:cNvSpPr>
          <p:nvPr>
            <p:ph type="sldNum" sz="quarter" idx="10"/>
          </p:nvPr>
        </p:nvSpPr>
        <p:spPr>
          <a:ln/>
        </p:spPr>
        <p:txBody>
          <a:bodyPr/>
          <a:lstStyle>
            <a:lvl1pPr>
              <a:defRPr/>
            </a:lvl1pPr>
          </a:lstStyle>
          <a:p>
            <a:pPr>
              <a:defRPr/>
            </a:pPr>
            <a:fld id="{E1EDA957-7FF6-47EA-9D5A-74A71258EF23}"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513" y="765175"/>
            <a:ext cx="1943100" cy="4679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4213" y="765175"/>
            <a:ext cx="5676900" cy="4679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3"/>
          <p:cNvSpPr>
            <a:spLocks noGrp="1" noChangeArrowheads="1"/>
          </p:cNvSpPr>
          <p:nvPr>
            <p:ph type="sldNum" sz="quarter" idx="10"/>
          </p:nvPr>
        </p:nvSpPr>
        <p:spPr>
          <a:ln/>
        </p:spPr>
        <p:txBody>
          <a:bodyPr/>
          <a:lstStyle>
            <a:lvl1pPr>
              <a:defRPr/>
            </a:lvl1pPr>
          </a:lstStyle>
          <a:p>
            <a:pPr>
              <a:defRPr/>
            </a:pPr>
            <a:fld id="{05C3D388-6418-496A-B51E-3EB6734985BC}"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4213" y="765175"/>
            <a:ext cx="7772400" cy="641350"/>
          </a:xfrm>
        </p:spPr>
        <p:txBody>
          <a:bodyPr/>
          <a:lstStyle/>
          <a:p>
            <a:r>
              <a:rPr lang="en-US"/>
              <a:t>Click to edit Master title style</a:t>
            </a:r>
          </a:p>
        </p:txBody>
      </p:sp>
      <p:sp>
        <p:nvSpPr>
          <p:cNvPr id="3" name="Content Placeholder 2"/>
          <p:cNvSpPr>
            <a:spLocks noGrp="1"/>
          </p:cNvSpPr>
          <p:nvPr>
            <p:ph sz="quarter" idx="1"/>
          </p:nvPr>
        </p:nvSpPr>
        <p:spPr>
          <a:xfrm>
            <a:off x="684213" y="1628775"/>
            <a:ext cx="3810000" cy="1831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6613" y="1628775"/>
            <a:ext cx="3810000" cy="1831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4213" y="3613150"/>
            <a:ext cx="3810000" cy="1831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6613" y="3613150"/>
            <a:ext cx="3810000" cy="1831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3"/>
          <p:cNvSpPr>
            <a:spLocks noGrp="1" noChangeArrowheads="1"/>
          </p:cNvSpPr>
          <p:nvPr>
            <p:ph type="sldNum" sz="quarter" idx="10"/>
          </p:nvPr>
        </p:nvSpPr>
        <p:spPr>
          <a:ln/>
        </p:spPr>
        <p:txBody>
          <a:bodyPr/>
          <a:lstStyle>
            <a:lvl1pPr>
              <a:defRPr/>
            </a:lvl1pPr>
          </a:lstStyle>
          <a:p>
            <a:pPr>
              <a:defRPr/>
            </a:pPr>
            <a:fld id="{CA31DCD9-B7AD-4B17-884F-99101D13DF5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2" name="Line 68"/>
          <p:cNvSpPr>
            <a:spLocks noChangeShapeType="1"/>
          </p:cNvSpPr>
          <p:nvPr/>
        </p:nvSpPr>
        <p:spPr bwMode="auto">
          <a:xfrm flipH="1">
            <a:off x="395288" y="6524625"/>
            <a:ext cx="4681537" cy="0"/>
          </a:xfrm>
          <a:prstGeom prst="line">
            <a:avLst/>
          </a:prstGeom>
          <a:noFill/>
          <a:ln w="22225" cap="rnd">
            <a:solidFill>
              <a:srgbClr val="C0C0C0"/>
            </a:solidFill>
            <a:prstDash val="sysDot"/>
            <a:round/>
            <a:headEnd/>
            <a:tailEnd/>
          </a:ln>
          <a:effectLst/>
        </p:spPr>
        <p:txBody>
          <a:bodyPr/>
          <a:lstStyle/>
          <a:p>
            <a:pPr algn="ctr" eaLnBrk="0" hangingPunct="0">
              <a:buClr>
                <a:schemeClr val="tx1"/>
              </a:buClr>
              <a:buFont typeface="Arial" pitchFamily="34" charset="0"/>
              <a:buNone/>
              <a:defRPr/>
            </a:pPr>
            <a:endParaRPr lang="en-US">
              <a:cs typeface="+mn-cs"/>
            </a:endParaRPr>
          </a:p>
        </p:txBody>
      </p:sp>
      <p:sp>
        <p:nvSpPr>
          <p:cNvPr id="1027" name="Rectangle 2"/>
          <p:cNvSpPr>
            <a:spLocks noGrp="1" noChangeArrowheads="1"/>
          </p:cNvSpPr>
          <p:nvPr>
            <p:ph type="title"/>
          </p:nvPr>
        </p:nvSpPr>
        <p:spPr bwMode="auto">
          <a:xfrm>
            <a:off x="684213" y="765175"/>
            <a:ext cx="7772400" cy="641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pAutoFit/>
          </a:bodyPr>
          <a:lstStyle/>
          <a:p>
            <a:pPr lvl="0"/>
            <a:r>
              <a:rPr lang="en-US" smtClean="0"/>
              <a:t>Click to edit Master title style</a:t>
            </a:r>
          </a:p>
        </p:txBody>
      </p:sp>
      <p:sp>
        <p:nvSpPr>
          <p:cNvPr id="1028" name="Rectangle 3"/>
          <p:cNvSpPr>
            <a:spLocks noGrp="1" noChangeArrowheads="1"/>
          </p:cNvSpPr>
          <p:nvPr>
            <p:ph type="body" idx="1"/>
          </p:nvPr>
        </p:nvSpPr>
        <p:spPr bwMode="auto">
          <a:xfrm>
            <a:off x="684213" y="1628775"/>
            <a:ext cx="7772400" cy="3816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98" name="Line 74"/>
          <p:cNvSpPr>
            <a:spLocks noChangeShapeType="1"/>
          </p:cNvSpPr>
          <p:nvPr/>
        </p:nvSpPr>
        <p:spPr bwMode="auto">
          <a:xfrm flipH="1">
            <a:off x="395288" y="549275"/>
            <a:ext cx="8353425" cy="0"/>
          </a:xfrm>
          <a:prstGeom prst="line">
            <a:avLst/>
          </a:prstGeom>
          <a:noFill/>
          <a:ln w="22225" cap="rnd">
            <a:solidFill>
              <a:srgbClr val="C0C0C0"/>
            </a:solidFill>
            <a:prstDash val="sysDot"/>
            <a:round/>
            <a:headEnd/>
            <a:tailEnd/>
          </a:ln>
          <a:effectLst/>
        </p:spPr>
        <p:txBody>
          <a:bodyPr/>
          <a:lstStyle/>
          <a:p>
            <a:pPr algn="ctr" eaLnBrk="0" hangingPunct="0">
              <a:buClr>
                <a:schemeClr val="tx1"/>
              </a:buClr>
              <a:buFont typeface="Arial" pitchFamily="34" charset="0"/>
              <a:buNone/>
              <a:defRPr/>
            </a:pPr>
            <a:endParaRPr lang="en-US">
              <a:cs typeface="+mn-cs"/>
            </a:endParaRPr>
          </a:p>
        </p:txBody>
      </p:sp>
      <p:sp>
        <p:nvSpPr>
          <p:cNvPr id="1067" name="Rectangle 43"/>
          <p:cNvSpPr>
            <a:spLocks noGrp="1" noChangeArrowheads="1"/>
          </p:cNvSpPr>
          <p:nvPr>
            <p:ph type="sldNum" sz="quarter" idx="4"/>
          </p:nvPr>
        </p:nvSpPr>
        <p:spPr bwMode="auto">
          <a:xfrm>
            <a:off x="8388350" y="6381750"/>
            <a:ext cx="339725" cy="244475"/>
          </a:xfrm>
          <a:prstGeom prst="rect">
            <a:avLst/>
          </a:prstGeom>
          <a:solidFill>
            <a:schemeClr val="bg1"/>
          </a:solidFill>
          <a:ln w="9525">
            <a:noFill/>
            <a:miter lim="800000"/>
            <a:headEnd/>
            <a:tailEnd/>
          </a:ln>
          <a:effectLst/>
        </p:spPr>
        <p:txBody>
          <a:bodyPr vert="horz" wrap="none" lIns="91440" tIns="45720" rIns="91440" bIns="45720" numCol="1" anchor="t" anchorCtr="0" compatLnSpc="1">
            <a:prstTxWarp prst="textNoShape">
              <a:avLst/>
            </a:prstTxWarp>
            <a:spAutoFit/>
          </a:bodyPr>
          <a:lstStyle>
            <a:lvl1pPr algn="r" eaLnBrk="1" hangingPunct="1">
              <a:buClrTx/>
              <a:buFontTx/>
              <a:buNone/>
              <a:defRPr sz="1000">
                <a:solidFill>
                  <a:srgbClr val="0E438A"/>
                </a:solidFill>
                <a:latin typeface="Zurich BT" charset="0"/>
                <a:cs typeface="Times New Roman" pitchFamily="18" charset="0"/>
              </a:defRPr>
            </a:lvl1pPr>
          </a:lstStyle>
          <a:p>
            <a:pPr>
              <a:defRPr/>
            </a:pPr>
            <a:fld id="{5018DEBF-8796-40E3-BC6B-F90FC0206F81}" type="slidenum">
              <a:rPr lang="en-US"/>
              <a:pPr>
                <a:defRPr/>
              </a:pPr>
              <a:t>‹#›</a:t>
            </a:fld>
            <a:endParaRPr lang="en-US"/>
          </a:p>
        </p:txBody>
      </p:sp>
      <p:pic>
        <p:nvPicPr>
          <p:cNvPr id="1031" name="Picture 76"/>
          <p:cNvPicPr>
            <a:picLocks noChangeAspect="1" noChangeArrowheads="1"/>
          </p:cNvPicPr>
          <p:nvPr/>
        </p:nvPicPr>
        <p:blipFill>
          <a:blip r:embed="rId14"/>
          <a:srcRect/>
          <a:stretch>
            <a:fillRect/>
          </a:stretch>
        </p:blipFill>
        <p:spPr bwMode="white">
          <a:xfrm>
            <a:off x="5867400" y="5781675"/>
            <a:ext cx="2124075" cy="890588"/>
          </a:xfrm>
          <a:prstGeom prst="rect">
            <a:avLst/>
          </a:prstGeom>
          <a:noFill/>
          <a:ln w="76200" algn="ctr">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600" b="1">
          <a:solidFill>
            <a:srgbClr val="1B5BA2"/>
          </a:solidFill>
          <a:latin typeface="+mj-lt"/>
          <a:ea typeface="+mj-ea"/>
          <a:cs typeface="+mj-cs"/>
        </a:defRPr>
      </a:lvl1pPr>
      <a:lvl2pPr algn="ctr" rtl="0" eaLnBrk="0" fontAlgn="base" hangingPunct="0">
        <a:spcBef>
          <a:spcPct val="0"/>
        </a:spcBef>
        <a:spcAft>
          <a:spcPct val="0"/>
        </a:spcAft>
        <a:defRPr sz="3600" b="1">
          <a:solidFill>
            <a:srgbClr val="1B5BA2"/>
          </a:solidFill>
          <a:latin typeface="Verdana" pitchFamily="34" charset="0"/>
        </a:defRPr>
      </a:lvl2pPr>
      <a:lvl3pPr algn="ctr" rtl="0" eaLnBrk="0" fontAlgn="base" hangingPunct="0">
        <a:spcBef>
          <a:spcPct val="0"/>
        </a:spcBef>
        <a:spcAft>
          <a:spcPct val="0"/>
        </a:spcAft>
        <a:defRPr sz="3600" b="1">
          <a:solidFill>
            <a:srgbClr val="1B5BA2"/>
          </a:solidFill>
          <a:latin typeface="Verdana" pitchFamily="34" charset="0"/>
        </a:defRPr>
      </a:lvl3pPr>
      <a:lvl4pPr algn="ctr" rtl="0" eaLnBrk="0" fontAlgn="base" hangingPunct="0">
        <a:spcBef>
          <a:spcPct val="0"/>
        </a:spcBef>
        <a:spcAft>
          <a:spcPct val="0"/>
        </a:spcAft>
        <a:defRPr sz="3600" b="1">
          <a:solidFill>
            <a:srgbClr val="1B5BA2"/>
          </a:solidFill>
          <a:latin typeface="Verdana" pitchFamily="34" charset="0"/>
        </a:defRPr>
      </a:lvl4pPr>
      <a:lvl5pPr algn="ctr" rtl="0" eaLnBrk="0" fontAlgn="base" hangingPunct="0">
        <a:spcBef>
          <a:spcPct val="0"/>
        </a:spcBef>
        <a:spcAft>
          <a:spcPct val="0"/>
        </a:spcAft>
        <a:defRPr sz="3600" b="1">
          <a:solidFill>
            <a:srgbClr val="1B5BA2"/>
          </a:solidFill>
          <a:latin typeface="Verdana" pitchFamily="34" charset="0"/>
        </a:defRPr>
      </a:lvl5pPr>
      <a:lvl6pPr marL="457200" algn="ctr" rtl="0" eaLnBrk="0" fontAlgn="base" hangingPunct="0">
        <a:spcBef>
          <a:spcPct val="0"/>
        </a:spcBef>
        <a:spcAft>
          <a:spcPct val="0"/>
        </a:spcAft>
        <a:defRPr sz="3600" b="1">
          <a:solidFill>
            <a:srgbClr val="1B5BA2"/>
          </a:solidFill>
          <a:latin typeface="Verdana" pitchFamily="34" charset="0"/>
        </a:defRPr>
      </a:lvl6pPr>
      <a:lvl7pPr marL="914400" algn="ctr" rtl="0" eaLnBrk="0" fontAlgn="base" hangingPunct="0">
        <a:spcBef>
          <a:spcPct val="0"/>
        </a:spcBef>
        <a:spcAft>
          <a:spcPct val="0"/>
        </a:spcAft>
        <a:defRPr sz="3600" b="1">
          <a:solidFill>
            <a:srgbClr val="1B5BA2"/>
          </a:solidFill>
          <a:latin typeface="Verdana" pitchFamily="34" charset="0"/>
        </a:defRPr>
      </a:lvl7pPr>
      <a:lvl8pPr marL="1371600" algn="ctr" rtl="0" eaLnBrk="0" fontAlgn="base" hangingPunct="0">
        <a:spcBef>
          <a:spcPct val="0"/>
        </a:spcBef>
        <a:spcAft>
          <a:spcPct val="0"/>
        </a:spcAft>
        <a:defRPr sz="3600" b="1">
          <a:solidFill>
            <a:srgbClr val="1B5BA2"/>
          </a:solidFill>
          <a:latin typeface="Verdana" pitchFamily="34" charset="0"/>
        </a:defRPr>
      </a:lvl8pPr>
      <a:lvl9pPr marL="1828800" algn="ctr" rtl="0" eaLnBrk="0" fontAlgn="base" hangingPunct="0">
        <a:spcBef>
          <a:spcPct val="0"/>
        </a:spcBef>
        <a:spcAft>
          <a:spcPct val="0"/>
        </a:spcAft>
        <a:defRPr sz="3600" b="1">
          <a:solidFill>
            <a:srgbClr val="1B5BA2"/>
          </a:solidFill>
          <a:latin typeface="Verdana" pitchFamily="34" charset="0"/>
        </a:defRPr>
      </a:lvl9pPr>
    </p:titleStyle>
    <p:bodyStyle>
      <a:lvl1pPr marL="342900" indent="-342900" algn="l" rtl="0" eaLnBrk="0" fontAlgn="base" hangingPunct="0">
        <a:spcBef>
          <a:spcPct val="20000"/>
        </a:spcBef>
        <a:spcAft>
          <a:spcPct val="0"/>
        </a:spcAft>
        <a:buClr>
          <a:srgbClr val="0E438A"/>
        </a:buClr>
        <a:buSzPct val="110000"/>
        <a:buFont typeface="Wingdings" pitchFamily="2" charset="2"/>
        <a:buChar char="§"/>
        <a:defRPr sz="3200">
          <a:solidFill>
            <a:srgbClr val="5C5C5C"/>
          </a:solidFill>
          <a:latin typeface="+mn-lt"/>
          <a:ea typeface="+mn-ea"/>
          <a:cs typeface="+mn-cs"/>
        </a:defRPr>
      </a:lvl1pPr>
      <a:lvl2pPr marL="742950" indent="-285750" algn="l" rtl="0" eaLnBrk="0" fontAlgn="base" hangingPunct="0">
        <a:spcBef>
          <a:spcPct val="20000"/>
        </a:spcBef>
        <a:spcAft>
          <a:spcPct val="0"/>
        </a:spcAft>
        <a:buClr>
          <a:srgbClr val="0099CC"/>
        </a:buClr>
        <a:buFont typeface="Wingdings" pitchFamily="2" charset="2"/>
        <a:buChar char="Ø"/>
        <a:defRPr sz="2800">
          <a:solidFill>
            <a:srgbClr val="5C5C5C"/>
          </a:solidFill>
          <a:latin typeface="+mn-lt"/>
        </a:defRPr>
      </a:lvl2pPr>
      <a:lvl3pPr marL="1143000" indent="-228600" algn="l" rtl="0" eaLnBrk="0" fontAlgn="base" hangingPunct="0">
        <a:spcBef>
          <a:spcPct val="20000"/>
        </a:spcBef>
        <a:spcAft>
          <a:spcPct val="0"/>
        </a:spcAft>
        <a:buClr>
          <a:srgbClr val="0099CC"/>
        </a:buClr>
        <a:buFont typeface="Wingdings" pitchFamily="2" charset="2"/>
        <a:buChar char="§"/>
        <a:defRPr sz="2400">
          <a:solidFill>
            <a:srgbClr val="5C5C5C"/>
          </a:solidFill>
          <a:latin typeface="+mn-lt"/>
        </a:defRPr>
      </a:lvl3pPr>
      <a:lvl4pPr marL="1600200" indent="-228600" algn="l" rtl="0" eaLnBrk="0" fontAlgn="base" hangingPunct="0">
        <a:spcBef>
          <a:spcPct val="20000"/>
        </a:spcBef>
        <a:spcAft>
          <a:spcPct val="0"/>
        </a:spcAft>
        <a:buFont typeface="Verdana" pitchFamily="34" charset="0"/>
        <a:buChar char="–"/>
        <a:defRPr sz="2000">
          <a:solidFill>
            <a:srgbClr val="5C5C5C"/>
          </a:solidFill>
          <a:latin typeface="+mn-lt"/>
        </a:defRPr>
      </a:lvl4pPr>
      <a:lvl5pPr marL="2057400" indent="-228600" algn="l" rtl="0" eaLnBrk="0" fontAlgn="base" hangingPunct="0">
        <a:spcBef>
          <a:spcPct val="20000"/>
        </a:spcBef>
        <a:spcAft>
          <a:spcPct val="0"/>
        </a:spcAft>
        <a:buFont typeface="Verdana" pitchFamily="34" charset="0"/>
        <a:buChar char="–"/>
        <a:defRPr sz="2000">
          <a:solidFill>
            <a:srgbClr val="5C5C5C"/>
          </a:solidFill>
          <a:latin typeface="+mn-lt"/>
        </a:defRPr>
      </a:lvl5pPr>
      <a:lvl6pPr marL="2514600" indent="-228600" algn="l" rtl="0" eaLnBrk="0" fontAlgn="base" hangingPunct="0">
        <a:spcBef>
          <a:spcPct val="20000"/>
        </a:spcBef>
        <a:spcAft>
          <a:spcPct val="0"/>
        </a:spcAft>
        <a:buFont typeface="Verdana" pitchFamily="34" charset="0"/>
        <a:buChar char="–"/>
        <a:defRPr sz="2000">
          <a:solidFill>
            <a:srgbClr val="5C5C5C"/>
          </a:solidFill>
          <a:latin typeface="+mn-lt"/>
        </a:defRPr>
      </a:lvl6pPr>
      <a:lvl7pPr marL="2971800" indent="-228600" algn="l" rtl="0" eaLnBrk="0" fontAlgn="base" hangingPunct="0">
        <a:spcBef>
          <a:spcPct val="20000"/>
        </a:spcBef>
        <a:spcAft>
          <a:spcPct val="0"/>
        </a:spcAft>
        <a:buFont typeface="Verdana" pitchFamily="34" charset="0"/>
        <a:buChar char="–"/>
        <a:defRPr sz="2000">
          <a:solidFill>
            <a:srgbClr val="5C5C5C"/>
          </a:solidFill>
          <a:latin typeface="+mn-lt"/>
        </a:defRPr>
      </a:lvl7pPr>
      <a:lvl8pPr marL="3429000" indent="-228600" algn="l" rtl="0" eaLnBrk="0" fontAlgn="base" hangingPunct="0">
        <a:spcBef>
          <a:spcPct val="20000"/>
        </a:spcBef>
        <a:spcAft>
          <a:spcPct val="0"/>
        </a:spcAft>
        <a:buFont typeface="Verdana" pitchFamily="34" charset="0"/>
        <a:buChar char="–"/>
        <a:defRPr sz="2000">
          <a:solidFill>
            <a:srgbClr val="5C5C5C"/>
          </a:solidFill>
          <a:latin typeface="+mn-lt"/>
        </a:defRPr>
      </a:lvl8pPr>
      <a:lvl9pPr marL="3886200" indent="-228600" algn="l" rtl="0" eaLnBrk="0" fontAlgn="base" hangingPunct="0">
        <a:spcBef>
          <a:spcPct val="20000"/>
        </a:spcBef>
        <a:spcAft>
          <a:spcPct val="0"/>
        </a:spcAft>
        <a:buFont typeface="Verdana" pitchFamily="34" charset="0"/>
        <a:buChar char="–"/>
        <a:defRPr sz="2000">
          <a:solidFill>
            <a:srgbClr val="5C5C5C"/>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hyperlink" Target="http://www.connectaschool.org/"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hyperlink" Target="http://www.e-accessibilitytoolkit.or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research.becta.org.uk/upload-dir/downloads/page_documents/research/wtrs_motivation.pdf"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hyperlink" Target="http://www.itu.int/ITU-D/sis/"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hyperlink" Target="mailto:susan.schorr@itu.int" TargetMode="External"/><Relationship Id="rId4" Type="http://schemas.openxmlformats.org/officeDocument/2006/relationships/hyperlink" Target="mailto:sis@itu.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684213" y="549275"/>
            <a:ext cx="7772400" cy="1190625"/>
          </a:xfrm>
        </p:spPr>
        <p:txBody>
          <a:bodyPr/>
          <a:lstStyle/>
          <a:p>
            <a:pPr>
              <a:defRPr/>
            </a:pPr>
            <a:r>
              <a:rPr lang="en-GB" i="1" smtClean="0">
                <a:effectLst>
                  <a:outerShdw blurRad="38100" dist="38100" dir="2700000" algn="tl">
                    <a:srgbClr val="C0C0C0"/>
                  </a:outerShdw>
                </a:effectLst>
              </a:rPr>
              <a:t>Connecting Schools: Global Challenges and Solutions</a:t>
            </a:r>
            <a:endParaRPr lang="en-US" i="1" smtClean="0">
              <a:effectLst>
                <a:outerShdw blurRad="38100" dist="38100" dir="2700000" algn="tl">
                  <a:srgbClr val="C0C0C0"/>
                </a:outerShdw>
              </a:effectLst>
            </a:endParaRPr>
          </a:p>
        </p:txBody>
      </p:sp>
      <p:sp>
        <p:nvSpPr>
          <p:cNvPr id="16386" name="Rectangle 3"/>
          <p:cNvSpPr>
            <a:spLocks noGrp="1" noChangeArrowheads="1"/>
          </p:cNvSpPr>
          <p:nvPr>
            <p:ph type="body" idx="1"/>
          </p:nvPr>
        </p:nvSpPr>
        <p:spPr>
          <a:xfrm>
            <a:off x="684213" y="2060575"/>
            <a:ext cx="7772400" cy="2879725"/>
          </a:xfrm>
        </p:spPr>
        <p:txBody>
          <a:bodyPr/>
          <a:lstStyle/>
          <a:p>
            <a:pPr algn="ctr">
              <a:buFont typeface="Wingdings" pitchFamily="2" charset="2"/>
              <a:buNone/>
            </a:pPr>
            <a:r>
              <a:rPr lang="en-GB" sz="3600" b="1" smtClean="0"/>
              <a:t>EDICT2010: Enabling Access to Education through ICT</a:t>
            </a:r>
          </a:p>
          <a:p>
            <a:pPr algn="ctr">
              <a:buFont typeface="Wingdings" pitchFamily="2" charset="2"/>
              <a:buNone/>
            </a:pPr>
            <a:r>
              <a:rPr lang="en-GB" sz="1600" b="1" i="1" smtClean="0">
                <a:solidFill>
                  <a:srgbClr val="0099CC"/>
                </a:solidFill>
              </a:rPr>
              <a:t>Shifting Paradigms for Accessible and Assistive Solutions:  Can India’s Schools Leapfrog Current Solutions?</a:t>
            </a:r>
          </a:p>
          <a:p>
            <a:pPr algn="ctr">
              <a:buFont typeface="Wingdings" pitchFamily="2" charset="2"/>
              <a:buNone/>
            </a:pPr>
            <a:endParaRPr lang="en-GB" sz="1600" b="1" i="1" smtClean="0">
              <a:solidFill>
                <a:srgbClr val="0099CC"/>
              </a:solidFill>
            </a:endParaRPr>
          </a:p>
          <a:p>
            <a:pPr algn="ctr">
              <a:buFont typeface="Wingdings" pitchFamily="2" charset="2"/>
              <a:buNone/>
            </a:pPr>
            <a:r>
              <a:rPr lang="en-GB" sz="1800" b="1" smtClean="0">
                <a:solidFill>
                  <a:srgbClr val="0E438A"/>
                </a:solidFill>
              </a:rPr>
              <a:t>India Habitat Centre, New Delhi, India</a:t>
            </a:r>
            <a:endParaRPr lang="en-US" sz="1800" b="1" smtClean="0">
              <a:solidFill>
                <a:srgbClr val="0E438A"/>
              </a:solidFill>
            </a:endParaRPr>
          </a:p>
          <a:p>
            <a:pPr algn="ctr">
              <a:buFont typeface="Wingdings" pitchFamily="2" charset="2"/>
              <a:buNone/>
            </a:pPr>
            <a:r>
              <a:rPr lang="en-US" sz="1800" b="1" smtClean="0">
                <a:solidFill>
                  <a:srgbClr val="0E438A"/>
                </a:solidFill>
              </a:rPr>
              <a:t>Wednesday 27 October 2010</a:t>
            </a:r>
          </a:p>
          <a:p>
            <a:endParaRPr lang="en-US" sz="1800" b="1" smtClean="0">
              <a:solidFill>
                <a:srgbClr val="0E438A"/>
              </a:solidFill>
            </a:endParaRPr>
          </a:p>
        </p:txBody>
      </p:sp>
      <p:sp>
        <p:nvSpPr>
          <p:cNvPr id="16387" name="Text Box 4"/>
          <p:cNvSpPr txBox="1">
            <a:spLocks noChangeArrowheads="1"/>
          </p:cNvSpPr>
          <p:nvPr/>
        </p:nvSpPr>
        <p:spPr bwMode="auto">
          <a:xfrm>
            <a:off x="0" y="4797425"/>
            <a:ext cx="9144000" cy="125095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pPr algn="ctr"/>
            <a:r>
              <a:rPr lang="en-US" sz="2000">
                <a:solidFill>
                  <a:srgbClr val="5C5C5C"/>
                </a:solidFill>
                <a:latin typeface="Verdana" pitchFamily="34" charset="0"/>
              </a:rPr>
              <a:t>Susan Schorr</a:t>
            </a:r>
          </a:p>
          <a:p>
            <a:pPr algn="ctr"/>
            <a:r>
              <a:rPr lang="en-US" sz="2000">
                <a:solidFill>
                  <a:srgbClr val="5C5C5C"/>
                </a:solidFill>
                <a:latin typeface="Verdana" pitchFamily="34" charset="0"/>
              </a:rPr>
              <a:t>Head, Special Initiatives Division, </a:t>
            </a:r>
          </a:p>
          <a:p>
            <a:pPr algn="ctr"/>
            <a:r>
              <a:rPr lang="en-US" sz="2000">
                <a:solidFill>
                  <a:srgbClr val="5C5C5C"/>
                </a:solidFill>
                <a:latin typeface="Verdana" pitchFamily="34" charset="0"/>
              </a:rPr>
              <a:t>TELECOMMUNICATION DEVELOPMENT BUREAU (BDT)</a:t>
            </a:r>
          </a:p>
          <a:p>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3"/>
          <p:cNvSpPr txBox="1">
            <a:spLocks noGrp="1"/>
          </p:cNvSpPr>
          <p:nvPr/>
        </p:nvSpPr>
        <p:spPr bwMode="auto">
          <a:xfrm>
            <a:off x="8474075" y="6381750"/>
            <a:ext cx="254000" cy="244475"/>
          </a:xfrm>
          <a:prstGeom prst="rect">
            <a:avLst/>
          </a:prstGeom>
          <a:solidFill>
            <a:schemeClr val="bg1"/>
          </a:solidFill>
          <a:ln w="9525">
            <a:noFill/>
            <a:miter lim="800000"/>
            <a:headEnd/>
            <a:tailEnd/>
          </a:ln>
        </p:spPr>
        <p:txBody>
          <a:bodyPr wrap="none">
            <a:spAutoFit/>
          </a:bodyPr>
          <a:lstStyle/>
          <a:p>
            <a:pPr algn="r"/>
            <a:fld id="{A19FF9CF-F565-4385-B0C8-AC74C857DC42}" type="slidenum">
              <a:rPr lang="en-US" sz="1000">
                <a:solidFill>
                  <a:srgbClr val="0E438A"/>
                </a:solidFill>
                <a:latin typeface="Zurich BT"/>
                <a:cs typeface="Times New Roman" pitchFamily="18" charset="0"/>
              </a:rPr>
              <a:pPr algn="r"/>
              <a:t>2</a:t>
            </a:fld>
            <a:endParaRPr lang="en-US" sz="1000">
              <a:solidFill>
                <a:srgbClr val="0E438A"/>
              </a:solidFill>
              <a:latin typeface="Zurich BT"/>
              <a:cs typeface="Times New Roman" pitchFamily="18" charset="0"/>
            </a:endParaRPr>
          </a:p>
        </p:txBody>
      </p:sp>
      <p:sp>
        <p:nvSpPr>
          <p:cNvPr id="18434" name="Rectangle 2"/>
          <p:cNvSpPr>
            <a:spLocks noGrp="1" noChangeArrowheads="1"/>
          </p:cNvSpPr>
          <p:nvPr>
            <p:ph type="title" idx="4294967295"/>
          </p:nvPr>
        </p:nvSpPr>
        <p:spPr/>
        <p:txBody>
          <a:bodyPr/>
          <a:lstStyle/>
          <a:p>
            <a:r>
              <a:rPr lang="en-US" smtClean="0"/>
              <a:t>PRESENTATION OUTLINE</a:t>
            </a:r>
          </a:p>
        </p:txBody>
      </p:sp>
      <p:sp>
        <p:nvSpPr>
          <p:cNvPr id="18435" name="Rectangle 3"/>
          <p:cNvSpPr>
            <a:spLocks noGrp="1" noChangeArrowheads="1"/>
          </p:cNvSpPr>
          <p:nvPr>
            <p:ph type="body" idx="4294967295"/>
          </p:nvPr>
        </p:nvSpPr>
        <p:spPr/>
        <p:txBody>
          <a:bodyPr/>
          <a:lstStyle/>
          <a:p>
            <a:pPr>
              <a:lnSpc>
                <a:spcPct val="80000"/>
              </a:lnSpc>
            </a:pPr>
            <a:r>
              <a:rPr lang="en-US" sz="2000" smtClean="0"/>
              <a:t>ITU’s role in promoting connected schools</a:t>
            </a:r>
          </a:p>
          <a:p>
            <a:pPr>
              <a:lnSpc>
                <a:spcPct val="80000"/>
              </a:lnSpc>
            </a:pPr>
            <a:r>
              <a:rPr lang="en-US" sz="2000" smtClean="0"/>
              <a:t>Connect a School, Connect a Community initiative</a:t>
            </a:r>
          </a:p>
          <a:p>
            <a:pPr>
              <a:lnSpc>
                <a:spcPct val="80000"/>
              </a:lnSpc>
            </a:pPr>
            <a:r>
              <a:rPr lang="en-US" sz="2000" smtClean="0"/>
              <a:t>Global Challenges to Connecting Schools for ITU Members</a:t>
            </a:r>
          </a:p>
          <a:p>
            <a:pPr>
              <a:lnSpc>
                <a:spcPct val="80000"/>
              </a:lnSpc>
            </a:pPr>
            <a:r>
              <a:rPr lang="en-US" sz="2000" smtClean="0"/>
              <a:t>Solutions for School Connectivity</a:t>
            </a:r>
          </a:p>
          <a:p>
            <a:pPr>
              <a:lnSpc>
                <a:spcPct val="80000"/>
              </a:lnSpc>
            </a:pPr>
            <a:r>
              <a:rPr lang="en-US" sz="2000" smtClean="0"/>
              <a:t>ITU’s role in promoting accessible ICTs</a:t>
            </a:r>
          </a:p>
          <a:p>
            <a:pPr>
              <a:lnSpc>
                <a:spcPct val="80000"/>
              </a:lnSpc>
            </a:pPr>
            <a:r>
              <a:rPr lang="en-US" sz="2000" smtClean="0"/>
              <a:t>Challenges to Connecting Schools for Persons with Disabilities</a:t>
            </a:r>
          </a:p>
          <a:p>
            <a:pPr>
              <a:lnSpc>
                <a:spcPct val="80000"/>
              </a:lnSpc>
            </a:pPr>
            <a:r>
              <a:rPr lang="en-US" sz="2000" smtClean="0"/>
              <a:t>Connect a School, Connect a Community Toolkit Module on Using ICTs to Promote Education and Job Training for Persons with Disabilities</a:t>
            </a:r>
          </a:p>
          <a:p>
            <a:pPr>
              <a:lnSpc>
                <a:spcPct val="80000"/>
              </a:lnSpc>
              <a:buFont typeface="Wingdings" pitchFamily="2" charset="2"/>
              <a:buNone/>
            </a:pPr>
            <a:endParaRPr lang="en-US" sz="200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a:xfrm>
            <a:off x="684213" y="490538"/>
            <a:ext cx="7772400" cy="1190625"/>
          </a:xfrm>
        </p:spPr>
        <p:txBody>
          <a:bodyPr/>
          <a:lstStyle/>
          <a:p>
            <a:r>
              <a:rPr lang="en-US" smtClean="0"/>
              <a:t>ITU’s Role in Promoting Connected Schools</a:t>
            </a:r>
          </a:p>
        </p:txBody>
      </p:sp>
      <p:sp>
        <p:nvSpPr>
          <p:cNvPr id="20482" name="Rectangle 3"/>
          <p:cNvSpPr>
            <a:spLocks noGrp="1" noChangeArrowheads="1"/>
          </p:cNvSpPr>
          <p:nvPr>
            <p:ph type="body" idx="1"/>
          </p:nvPr>
        </p:nvSpPr>
        <p:spPr/>
        <p:txBody>
          <a:bodyPr/>
          <a:lstStyle/>
          <a:p>
            <a:r>
              <a:rPr lang="en-US" sz="2800" smtClean="0"/>
              <a:t>Connect a School, Connect a Community Initiative</a:t>
            </a:r>
          </a:p>
          <a:p>
            <a:r>
              <a:rPr lang="en-US" sz="2800" smtClean="0"/>
              <a:t>Development of a Toolkit of Best Practices and Policy Advice</a:t>
            </a:r>
          </a:p>
          <a:p>
            <a:r>
              <a:rPr lang="en-US" sz="2800" smtClean="0"/>
              <a:t>Repository of Training Materials for Connected Schools</a:t>
            </a:r>
          </a:p>
          <a:p>
            <a:r>
              <a:rPr lang="en-US" sz="2800" smtClean="0"/>
              <a:t>National Projects to develop National School Connectivity Plans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5"/>
          <p:cNvPicPr>
            <a:picLocks noChangeAspect="1" noChangeArrowheads="1"/>
          </p:cNvPicPr>
          <p:nvPr/>
        </p:nvPicPr>
        <p:blipFill>
          <a:blip r:embed="rId3"/>
          <a:srcRect/>
          <a:stretch>
            <a:fillRect/>
          </a:stretch>
        </p:blipFill>
        <p:spPr bwMode="auto">
          <a:xfrm>
            <a:off x="0" y="0"/>
            <a:ext cx="8278813" cy="5776913"/>
          </a:xfrm>
          <a:prstGeom prst="rect">
            <a:avLst/>
          </a:prstGeom>
          <a:noFill/>
          <a:ln w="9525">
            <a:noFill/>
            <a:miter lim="800000"/>
            <a:headEnd/>
            <a:tailEnd/>
          </a:ln>
        </p:spPr>
      </p:pic>
      <p:sp>
        <p:nvSpPr>
          <p:cNvPr id="21506" name="Text Box 3"/>
          <p:cNvSpPr txBox="1">
            <a:spLocks noChangeArrowheads="1"/>
          </p:cNvSpPr>
          <p:nvPr/>
        </p:nvSpPr>
        <p:spPr bwMode="auto">
          <a:xfrm>
            <a:off x="250825" y="5753100"/>
            <a:ext cx="4391025" cy="701675"/>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r>
              <a:rPr lang="en-US" sz="2400" b="1">
                <a:hlinkClick r:id="rId4"/>
              </a:rPr>
              <a:t>www.connectaschool.org</a:t>
            </a:r>
            <a:endParaRPr lang="en-US" sz="2400" b="1"/>
          </a:p>
          <a:p>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idx="4294967295"/>
          </p:nvPr>
        </p:nvSpPr>
        <p:spPr>
          <a:xfrm>
            <a:off x="684213" y="612775"/>
            <a:ext cx="7772400" cy="946150"/>
          </a:xfrm>
        </p:spPr>
        <p:txBody>
          <a:bodyPr/>
          <a:lstStyle/>
          <a:p>
            <a:r>
              <a:rPr lang="en-US" sz="2800" smtClean="0"/>
              <a:t>Global Challenges to Connecting Schools for ITU Members</a:t>
            </a:r>
          </a:p>
        </p:txBody>
      </p:sp>
      <p:sp>
        <p:nvSpPr>
          <p:cNvPr id="23554" name="Rectangle 3"/>
          <p:cNvSpPr>
            <a:spLocks noGrp="1" noChangeArrowheads="1"/>
          </p:cNvSpPr>
          <p:nvPr>
            <p:ph type="body" idx="4294967295"/>
          </p:nvPr>
        </p:nvSpPr>
        <p:spPr>
          <a:xfrm>
            <a:off x="684213" y="1628775"/>
            <a:ext cx="7772400" cy="3671888"/>
          </a:xfrm>
        </p:spPr>
        <p:txBody>
          <a:bodyPr/>
          <a:lstStyle/>
          <a:p>
            <a:pPr>
              <a:lnSpc>
                <a:spcPct val="90000"/>
              </a:lnSpc>
              <a:buFont typeface="Wingdings" pitchFamily="2" charset="2"/>
              <a:buNone/>
            </a:pPr>
            <a:endParaRPr lang="en-US" sz="2800" smtClean="0"/>
          </a:p>
          <a:p>
            <a:pPr>
              <a:lnSpc>
                <a:spcPct val="90000"/>
              </a:lnSpc>
            </a:pPr>
            <a:r>
              <a:rPr lang="en-US" sz="2800" smtClean="0"/>
              <a:t>Who pays for Broadband Internet Connectivity?</a:t>
            </a:r>
          </a:p>
          <a:p>
            <a:pPr>
              <a:lnSpc>
                <a:spcPct val="90000"/>
              </a:lnSpc>
            </a:pPr>
            <a:r>
              <a:rPr lang="en-US" sz="2800" smtClean="0"/>
              <a:t>Which schools get connected?</a:t>
            </a:r>
          </a:p>
          <a:p>
            <a:pPr>
              <a:lnSpc>
                <a:spcPct val="90000"/>
              </a:lnSpc>
            </a:pPr>
            <a:r>
              <a:rPr lang="en-US" sz="2800" smtClean="0"/>
              <a:t>Who pays for ICT equipment?</a:t>
            </a:r>
          </a:p>
          <a:p>
            <a:pPr>
              <a:lnSpc>
                <a:spcPct val="90000"/>
              </a:lnSpc>
            </a:pPr>
            <a:r>
              <a:rPr lang="en-US" sz="2800" smtClean="0"/>
              <a:t>How to leverage connected schools to serve the greater community?</a:t>
            </a:r>
          </a:p>
          <a:p>
            <a:pPr>
              <a:lnSpc>
                <a:spcPct val="90000"/>
              </a:lnSpc>
            </a:pPr>
            <a:r>
              <a:rPr lang="en-US" sz="2800" smtClean="0"/>
              <a:t>How to ensure sustainability?</a:t>
            </a:r>
          </a:p>
          <a:p>
            <a:pPr>
              <a:lnSpc>
                <a:spcPct val="90000"/>
              </a:lnSpc>
            </a:pPr>
            <a:endParaRPr lang="en-US" sz="2800" smtClean="0"/>
          </a:p>
          <a:p>
            <a:pPr>
              <a:lnSpc>
                <a:spcPct val="90000"/>
              </a:lnSpc>
              <a:buFont typeface="Wingdings" pitchFamily="2" charset="2"/>
              <a:buNone/>
            </a:pPr>
            <a:endParaRPr lang="en-US" sz="2800" smtClean="0"/>
          </a:p>
          <a:p>
            <a:pPr>
              <a:lnSpc>
                <a:spcPct val="90000"/>
              </a:lnSpc>
            </a:pPr>
            <a:endParaRPr lang="en-US" sz="280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684213" y="490538"/>
            <a:ext cx="7772400" cy="1190625"/>
          </a:xfrm>
        </p:spPr>
        <p:txBody>
          <a:bodyPr/>
          <a:lstStyle/>
          <a:p>
            <a:r>
              <a:rPr lang="en-US" smtClean="0"/>
              <a:t>Solutions to School Connectivity </a:t>
            </a:r>
          </a:p>
        </p:txBody>
      </p:sp>
      <p:sp>
        <p:nvSpPr>
          <p:cNvPr id="24578" name="Rectangle 3"/>
          <p:cNvSpPr>
            <a:spLocks noGrp="1" noChangeArrowheads="1"/>
          </p:cNvSpPr>
          <p:nvPr>
            <p:ph type="body" idx="1"/>
          </p:nvPr>
        </p:nvSpPr>
        <p:spPr>
          <a:xfrm>
            <a:off x="684213" y="1773238"/>
            <a:ext cx="7772400" cy="4103687"/>
          </a:xfrm>
        </p:spPr>
        <p:txBody>
          <a:bodyPr/>
          <a:lstStyle/>
          <a:p>
            <a:pPr>
              <a:lnSpc>
                <a:spcPct val="80000"/>
              </a:lnSpc>
            </a:pPr>
            <a:r>
              <a:rPr lang="en-US" sz="1800" smtClean="0"/>
              <a:t>Develop national school connectivity plans identifying timelines for connecting schools and connectivity funding options:</a:t>
            </a:r>
          </a:p>
          <a:p>
            <a:pPr lvl="1">
              <a:lnSpc>
                <a:spcPct val="80000"/>
              </a:lnSpc>
            </a:pPr>
            <a:r>
              <a:rPr lang="en-US" sz="1800" smtClean="0"/>
              <a:t>Require operators to connect schools in their 3G licenses</a:t>
            </a:r>
          </a:p>
          <a:p>
            <a:pPr lvl="1">
              <a:lnSpc>
                <a:spcPct val="80000"/>
              </a:lnSpc>
            </a:pPr>
            <a:r>
              <a:rPr lang="en-US" sz="1800" smtClean="0"/>
              <a:t>Provide spectrum for WiMax in exchange for connectivity for schools</a:t>
            </a:r>
          </a:p>
          <a:p>
            <a:pPr lvl="1">
              <a:lnSpc>
                <a:spcPct val="80000"/>
              </a:lnSpc>
            </a:pPr>
            <a:r>
              <a:rPr lang="en-US" sz="1800" smtClean="0"/>
              <a:t>Require operators to provide low cost tariffs to schools</a:t>
            </a:r>
          </a:p>
          <a:p>
            <a:pPr lvl="1">
              <a:lnSpc>
                <a:spcPct val="80000"/>
              </a:lnSpc>
            </a:pPr>
            <a:r>
              <a:rPr lang="en-US" sz="1800" smtClean="0"/>
              <a:t>Allocate spectrum for schools</a:t>
            </a:r>
          </a:p>
          <a:p>
            <a:pPr lvl="1">
              <a:lnSpc>
                <a:spcPct val="80000"/>
              </a:lnSpc>
            </a:pPr>
            <a:r>
              <a:rPr lang="en-US" sz="1800" smtClean="0"/>
              <a:t>Reserve fibre stands for public institutions</a:t>
            </a:r>
          </a:p>
          <a:p>
            <a:pPr lvl="1">
              <a:lnSpc>
                <a:spcPct val="80000"/>
              </a:lnSpc>
            </a:pPr>
            <a:r>
              <a:rPr lang="en-US" sz="1800" smtClean="0"/>
              <a:t>Fund school connectivity through universal service funds</a:t>
            </a:r>
          </a:p>
          <a:p>
            <a:pPr>
              <a:lnSpc>
                <a:spcPct val="80000"/>
              </a:lnSpc>
            </a:pPr>
            <a:r>
              <a:rPr lang="en-US" sz="2000" smtClean="0"/>
              <a:t>Leverage connected schools into community ICT centres serving the local community</a:t>
            </a:r>
          </a:p>
          <a:p>
            <a:pPr>
              <a:lnSpc>
                <a:spcPct val="80000"/>
              </a:lnSpc>
            </a:pPr>
            <a:r>
              <a:rPr lang="en-US" sz="2000" smtClean="0"/>
              <a:t>Ensure teacher training and maintenance</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84213" y="795338"/>
            <a:ext cx="7772400" cy="579437"/>
          </a:xfrm>
        </p:spPr>
        <p:txBody>
          <a:bodyPr/>
          <a:lstStyle/>
          <a:p>
            <a:r>
              <a:rPr lang="en-US" sz="3200" smtClean="0"/>
              <a:t>National Projects - Nicaragua</a:t>
            </a:r>
          </a:p>
        </p:txBody>
      </p:sp>
      <p:sp>
        <p:nvSpPr>
          <p:cNvPr id="25602" name="Rectangle 3"/>
          <p:cNvSpPr>
            <a:spLocks noGrp="1" noChangeArrowheads="1"/>
          </p:cNvSpPr>
          <p:nvPr>
            <p:ph type="body" idx="1"/>
          </p:nvPr>
        </p:nvSpPr>
        <p:spPr>
          <a:xfrm>
            <a:off x="684213" y="1341438"/>
            <a:ext cx="7772400" cy="3816350"/>
          </a:xfrm>
        </p:spPr>
        <p:txBody>
          <a:bodyPr/>
          <a:lstStyle/>
          <a:p>
            <a:r>
              <a:rPr lang="en-US" sz="2000" smtClean="0"/>
              <a:t>Development of Model Schools</a:t>
            </a:r>
          </a:p>
          <a:p>
            <a:r>
              <a:rPr lang="en-US" sz="2000" smtClean="0"/>
              <a:t>National School Connectivity Plan</a:t>
            </a:r>
          </a:p>
        </p:txBody>
      </p:sp>
      <p:pic>
        <p:nvPicPr>
          <p:cNvPr id="25603" name="Picture 4" descr="TRANSPORTANDO REJAS"/>
          <p:cNvPicPr>
            <a:picLocks noChangeAspect="1" noChangeArrowheads="1"/>
          </p:cNvPicPr>
          <p:nvPr/>
        </p:nvPicPr>
        <p:blipFill>
          <a:blip r:embed="rId3"/>
          <a:srcRect/>
          <a:stretch>
            <a:fillRect/>
          </a:stretch>
        </p:blipFill>
        <p:spPr bwMode="auto">
          <a:xfrm>
            <a:off x="2268538" y="2205038"/>
            <a:ext cx="2592387" cy="1944687"/>
          </a:xfrm>
          <a:prstGeom prst="rect">
            <a:avLst/>
          </a:prstGeom>
          <a:noFill/>
          <a:ln w="9525">
            <a:noFill/>
            <a:miter lim="800000"/>
            <a:headEnd/>
            <a:tailEnd/>
          </a:ln>
        </p:spPr>
      </p:pic>
      <p:pic>
        <p:nvPicPr>
          <p:cNvPr id="25604" name="Picture 5" descr="New Image"/>
          <p:cNvPicPr>
            <a:picLocks noChangeAspect="1" noChangeArrowheads="1"/>
          </p:cNvPicPr>
          <p:nvPr/>
        </p:nvPicPr>
        <p:blipFill>
          <a:blip r:embed="rId4"/>
          <a:srcRect/>
          <a:stretch>
            <a:fillRect/>
          </a:stretch>
        </p:blipFill>
        <p:spPr bwMode="auto">
          <a:xfrm>
            <a:off x="5795963" y="1412875"/>
            <a:ext cx="2735262" cy="2052638"/>
          </a:xfrm>
          <a:prstGeom prst="rect">
            <a:avLst/>
          </a:prstGeom>
          <a:noFill/>
          <a:ln w="9525">
            <a:noFill/>
            <a:miter lim="800000"/>
            <a:headEnd/>
            <a:tailEnd/>
          </a:ln>
        </p:spPr>
      </p:pic>
      <p:pic>
        <p:nvPicPr>
          <p:cNvPr id="25605" name="Picture 9" descr="Children"/>
          <p:cNvPicPr>
            <a:picLocks noChangeAspect="1" noChangeArrowheads="1"/>
          </p:cNvPicPr>
          <p:nvPr/>
        </p:nvPicPr>
        <p:blipFill>
          <a:blip r:embed="rId5"/>
          <a:srcRect/>
          <a:stretch>
            <a:fillRect/>
          </a:stretch>
        </p:blipFill>
        <p:spPr bwMode="auto">
          <a:xfrm>
            <a:off x="2268538" y="4437063"/>
            <a:ext cx="2592387" cy="1944687"/>
          </a:xfrm>
          <a:prstGeom prst="rect">
            <a:avLst/>
          </a:prstGeom>
          <a:noFill/>
          <a:ln w="9525">
            <a:noFill/>
            <a:miter lim="800000"/>
            <a:headEnd/>
            <a:tailEnd/>
          </a:ln>
        </p:spPr>
      </p:pic>
      <p:pic>
        <p:nvPicPr>
          <p:cNvPr id="25606" name="Picture 10" descr="Antena al techo"/>
          <p:cNvPicPr>
            <a:picLocks noChangeAspect="1" noChangeArrowheads="1"/>
          </p:cNvPicPr>
          <p:nvPr/>
        </p:nvPicPr>
        <p:blipFill>
          <a:blip r:embed="rId6"/>
          <a:srcRect/>
          <a:stretch>
            <a:fillRect/>
          </a:stretch>
        </p:blipFill>
        <p:spPr bwMode="auto">
          <a:xfrm>
            <a:off x="5795963" y="3789363"/>
            <a:ext cx="2735262" cy="205263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179388" y="825500"/>
            <a:ext cx="8569325" cy="519113"/>
          </a:xfrm>
        </p:spPr>
        <p:txBody>
          <a:bodyPr/>
          <a:lstStyle/>
          <a:p>
            <a:r>
              <a:rPr lang="en-US" sz="2800" smtClean="0"/>
              <a:t>ITU’s Role in Promoting Accessible ICTs</a:t>
            </a:r>
          </a:p>
        </p:txBody>
      </p:sp>
      <p:sp>
        <p:nvSpPr>
          <p:cNvPr id="26626" name="Rectangle 3"/>
          <p:cNvSpPr>
            <a:spLocks noGrp="1" noChangeArrowheads="1"/>
          </p:cNvSpPr>
          <p:nvPr>
            <p:ph type="body" idx="1"/>
          </p:nvPr>
        </p:nvSpPr>
        <p:spPr>
          <a:xfrm>
            <a:off x="684213" y="1700213"/>
            <a:ext cx="7772400" cy="4176712"/>
          </a:xfrm>
        </p:spPr>
        <p:txBody>
          <a:bodyPr/>
          <a:lstStyle/>
          <a:p>
            <a:pPr>
              <a:lnSpc>
                <a:spcPct val="80000"/>
              </a:lnSpc>
            </a:pPr>
            <a:r>
              <a:rPr lang="en-US" sz="1400" smtClean="0"/>
              <a:t>ITU and G3ict developed </a:t>
            </a:r>
            <a:r>
              <a:rPr lang="en-US" sz="1400" smtClean="0">
                <a:hlinkClick r:id="rId3"/>
              </a:rPr>
              <a:t>the e-Accessibility toolkit </a:t>
            </a:r>
            <a:r>
              <a:rPr lang="en-US" sz="1400" smtClean="0"/>
              <a:t>for Policy Makers</a:t>
            </a:r>
          </a:p>
          <a:p>
            <a:pPr>
              <a:lnSpc>
                <a:spcPct val="80000"/>
              </a:lnSpc>
              <a:buFont typeface="Wingdings" pitchFamily="2" charset="2"/>
              <a:buNone/>
            </a:pPr>
            <a:endParaRPr lang="en-US" sz="1400" smtClean="0"/>
          </a:p>
          <a:p>
            <a:pPr>
              <a:lnSpc>
                <a:spcPct val="80000"/>
              </a:lnSpc>
            </a:pPr>
            <a:r>
              <a:rPr lang="en-US" sz="1400" smtClean="0">
                <a:solidFill>
                  <a:schemeClr val="tx1"/>
                </a:solidFill>
              </a:rPr>
              <a:t>ITU organizes awareness raising seminars and workshops</a:t>
            </a:r>
            <a:endParaRPr lang="en-US" sz="1400" smtClean="0"/>
          </a:p>
          <a:p>
            <a:pPr lvl="1">
              <a:lnSpc>
                <a:spcPct val="80000"/>
              </a:lnSpc>
              <a:buFont typeface="Wingdings" pitchFamily="2" charset="2"/>
              <a:buNone/>
            </a:pPr>
            <a:endParaRPr lang="en-US" sz="1200" smtClean="0"/>
          </a:p>
          <a:p>
            <a:pPr>
              <a:lnSpc>
                <a:spcPct val="80000"/>
              </a:lnSpc>
            </a:pPr>
            <a:r>
              <a:rPr lang="en-US" sz="1400" smtClean="0"/>
              <a:t>ITU develops projects in developing countries to create Multi Purpose Community Telecentres (MCTs) equipped with assistive technologies</a:t>
            </a:r>
          </a:p>
          <a:p>
            <a:pPr>
              <a:lnSpc>
                <a:spcPct val="80000"/>
              </a:lnSpc>
              <a:buFont typeface="Wingdings" pitchFamily="2" charset="2"/>
              <a:buNone/>
            </a:pPr>
            <a:endParaRPr lang="en-US" sz="1400" smtClean="0"/>
          </a:p>
          <a:p>
            <a:pPr>
              <a:lnSpc>
                <a:spcPct val="80000"/>
              </a:lnSpc>
            </a:pPr>
            <a:r>
              <a:rPr lang="en-US" sz="1400" smtClean="0"/>
              <a:t>ITU is developing text-to-speech applications in Mongolian</a:t>
            </a:r>
          </a:p>
          <a:p>
            <a:pPr>
              <a:lnSpc>
                <a:spcPct val="80000"/>
              </a:lnSpc>
              <a:buFont typeface="Wingdings" pitchFamily="2" charset="2"/>
              <a:buNone/>
            </a:pPr>
            <a:r>
              <a:rPr lang="en-US" sz="1400" smtClean="0"/>
              <a:t> </a:t>
            </a:r>
          </a:p>
          <a:p>
            <a:pPr>
              <a:lnSpc>
                <a:spcPct val="80000"/>
              </a:lnSpc>
            </a:pPr>
            <a:r>
              <a:rPr lang="en-US" sz="1400" smtClean="0"/>
              <a:t>ITU MCTs for persons with disabilities revealed that adult users often have had no education, are illiterate and have no job skills</a:t>
            </a:r>
          </a:p>
          <a:p>
            <a:pPr>
              <a:lnSpc>
                <a:spcPct val="80000"/>
              </a:lnSpc>
            </a:pPr>
            <a:endParaRPr lang="en-US" sz="1400" smtClean="0"/>
          </a:p>
          <a:p>
            <a:pPr lvl="1">
              <a:lnSpc>
                <a:spcPct val="80000"/>
              </a:lnSpc>
            </a:pPr>
            <a:r>
              <a:rPr lang="en-US" sz="1200" smtClean="0"/>
              <a:t>Reason:  often a belief that children with disabilities cannot be educated, that adults with disabilities cannot be trained with job skills</a:t>
            </a:r>
          </a:p>
          <a:p>
            <a:pPr>
              <a:lnSpc>
                <a:spcPct val="80000"/>
              </a:lnSpc>
              <a:buFont typeface="Wingdings" pitchFamily="2" charset="2"/>
              <a:buNone/>
            </a:pPr>
            <a:endParaRPr lang="en-US" sz="1400" smtClean="0"/>
          </a:p>
          <a:p>
            <a:pPr lvl="1">
              <a:lnSpc>
                <a:spcPct val="80000"/>
              </a:lnSpc>
            </a:pPr>
            <a:r>
              <a:rPr lang="en-US" sz="1200" smtClean="0"/>
              <a:t>Result: vicious cycle of un-educated, illiterate adults with disabilities unable to become financially secure and independent</a:t>
            </a:r>
          </a:p>
          <a:p>
            <a:pPr lvl="1">
              <a:lnSpc>
                <a:spcPct val="80000"/>
              </a:lnSpc>
              <a:buFont typeface="Wingdings" pitchFamily="2" charset="2"/>
              <a:buNone/>
            </a:pPr>
            <a:endParaRPr lang="en-US" sz="1200" smtClean="0"/>
          </a:p>
          <a:p>
            <a:pPr>
              <a:lnSpc>
                <a:spcPct val="80000"/>
              </a:lnSpc>
            </a:pPr>
            <a:r>
              <a:rPr lang="en-US" sz="1400" smtClean="0">
                <a:solidFill>
                  <a:schemeClr val="tx1"/>
                </a:solidFill>
              </a:rPr>
              <a:t>Gave rise to the Connect a School, Connect a Community toolkit module on persons with disabilities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idx="4294967295"/>
          </p:nvPr>
        </p:nvSpPr>
        <p:spPr/>
        <p:txBody>
          <a:bodyPr/>
          <a:lstStyle/>
          <a:p>
            <a:r>
              <a:rPr lang="en-US" smtClean="0"/>
              <a:t>UNESCO Education Data</a:t>
            </a:r>
          </a:p>
        </p:txBody>
      </p:sp>
      <p:sp>
        <p:nvSpPr>
          <p:cNvPr id="28674" name="Rectangle 3"/>
          <p:cNvSpPr>
            <a:spLocks noGrp="1" noChangeArrowheads="1"/>
          </p:cNvSpPr>
          <p:nvPr>
            <p:ph type="body" idx="4294967295"/>
          </p:nvPr>
        </p:nvSpPr>
        <p:spPr/>
        <p:txBody>
          <a:bodyPr/>
          <a:lstStyle/>
          <a:p>
            <a:pPr>
              <a:lnSpc>
                <a:spcPct val="90000"/>
              </a:lnSpc>
            </a:pPr>
            <a:r>
              <a:rPr lang="en-US" sz="2400" smtClean="0"/>
              <a:t>90 per cent of children with disabilities in developing countries do not attend school </a:t>
            </a:r>
          </a:p>
          <a:p>
            <a:pPr>
              <a:lnSpc>
                <a:spcPct val="90000"/>
              </a:lnSpc>
            </a:pPr>
            <a:r>
              <a:rPr lang="en-US" sz="2400" smtClean="0"/>
              <a:t>186 million children with disabilities worldwide have not completed their primary school education</a:t>
            </a:r>
          </a:p>
          <a:p>
            <a:pPr>
              <a:lnSpc>
                <a:spcPct val="90000"/>
              </a:lnSpc>
            </a:pPr>
            <a:r>
              <a:rPr lang="en-US" sz="2400" smtClean="0"/>
              <a:t>97 per cent of persons with disabilities do not have basic reading and writing skills  </a:t>
            </a:r>
          </a:p>
          <a:p>
            <a:pPr>
              <a:lnSpc>
                <a:spcPct val="90000"/>
              </a:lnSpc>
            </a:pPr>
            <a:r>
              <a:rPr lang="en-US" sz="2400" smtClean="0"/>
              <a:t>Literacy rate for adults with disabilities is as low as 3 per cent and, in some countries, as low as 1 per cent for women with disabilities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p:txBody>
          <a:bodyPr/>
          <a:lstStyle/>
          <a:p>
            <a:r>
              <a:rPr lang="en-US" smtClean="0"/>
              <a:t>ILO Data</a:t>
            </a:r>
          </a:p>
        </p:txBody>
      </p:sp>
      <p:sp>
        <p:nvSpPr>
          <p:cNvPr id="30722" name="Rectangle 3"/>
          <p:cNvSpPr>
            <a:spLocks noGrp="1" noChangeArrowheads="1"/>
          </p:cNvSpPr>
          <p:nvPr>
            <p:ph type="body" idx="1"/>
          </p:nvPr>
        </p:nvSpPr>
        <p:spPr/>
        <p:txBody>
          <a:bodyPr/>
          <a:lstStyle/>
          <a:p>
            <a:r>
              <a:rPr lang="en-US" smtClean="0"/>
              <a:t>ILO estimates that some 470 million people with disabilities are of working age worldwide</a:t>
            </a:r>
          </a:p>
          <a:p>
            <a:r>
              <a:rPr lang="en-US" smtClean="0"/>
              <a:t>However unemployment among the disabled is as high as 80 per cent in some countries </a:t>
            </a:r>
          </a:p>
          <a:p>
            <a:pPr>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Number Placeholder 3"/>
          <p:cNvSpPr txBox="1">
            <a:spLocks noGrp="1"/>
          </p:cNvSpPr>
          <p:nvPr/>
        </p:nvSpPr>
        <p:spPr bwMode="auto">
          <a:xfrm>
            <a:off x="8404225" y="6381750"/>
            <a:ext cx="323850" cy="244475"/>
          </a:xfrm>
          <a:prstGeom prst="rect">
            <a:avLst/>
          </a:prstGeom>
          <a:solidFill>
            <a:schemeClr val="bg1"/>
          </a:solidFill>
          <a:ln w="9525">
            <a:noFill/>
            <a:miter lim="800000"/>
            <a:headEnd/>
            <a:tailEnd/>
          </a:ln>
        </p:spPr>
        <p:txBody>
          <a:bodyPr wrap="none">
            <a:spAutoFit/>
          </a:bodyPr>
          <a:lstStyle/>
          <a:p>
            <a:pPr algn="r"/>
            <a:fld id="{73A080C4-2C86-43EA-BB69-DC9E832B013F}" type="slidenum">
              <a:rPr lang="en-US" sz="1000">
                <a:solidFill>
                  <a:srgbClr val="0E438A"/>
                </a:solidFill>
                <a:latin typeface="Zurich BT"/>
                <a:cs typeface="Times New Roman" pitchFamily="18" charset="0"/>
              </a:rPr>
              <a:pPr algn="r"/>
              <a:t>11</a:t>
            </a:fld>
            <a:endParaRPr lang="en-US" sz="1000">
              <a:solidFill>
                <a:srgbClr val="0E438A"/>
              </a:solidFill>
              <a:latin typeface="Zurich BT"/>
              <a:cs typeface="Times New Roman" pitchFamily="18" charset="0"/>
            </a:endParaRPr>
          </a:p>
        </p:txBody>
      </p:sp>
      <p:sp>
        <p:nvSpPr>
          <p:cNvPr id="32770" name="Rectangle 2"/>
          <p:cNvSpPr>
            <a:spLocks noGrp="1" noChangeArrowheads="1"/>
          </p:cNvSpPr>
          <p:nvPr>
            <p:ph type="title" idx="4294967295"/>
          </p:nvPr>
        </p:nvSpPr>
        <p:spPr>
          <a:xfrm>
            <a:off x="684213" y="490538"/>
            <a:ext cx="7772400" cy="1190625"/>
          </a:xfrm>
        </p:spPr>
        <p:txBody>
          <a:bodyPr/>
          <a:lstStyle/>
          <a:p>
            <a:r>
              <a:rPr lang="en-US" smtClean="0"/>
              <a:t>OUTLINE of Persons with Disabilities Module</a:t>
            </a:r>
          </a:p>
        </p:txBody>
      </p:sp>
      <p:sp>
        <p:nvSpPr>
          <p:cNvPr id="32771" name="Rectangle 3"/>
          <p:cNvSpPr>
            <a:spLocks noGrp="1" noChangeArrowheads="1"/>
          </p:cNvSpPr>
          <p:nvPr>
            <p:ph type="body" idx="4294967295"/>
          </p:nvPr>
        </p:nvSpPr>
        <p:spPr>
          <a:xfrm>
            <a:off x="684213" y="2060575"/>
            <a:ext cx="7772400" cy="3816350"/>
          </a:xfrm>
        </p:spPr>
        <p:txBody>
          <a:bodyPr/>
          <a:lstStyle/>
          <a:p>
            <a:pPr>
              <a:lnSpc>
                <a:spcPct val="80000"/>
              </a:lnSpc>
              <a:buFont typeface="Wingdings" pitchFamily="2" charset="2"/>
              <a:buNone/>
            </a:pPr>
            <a:r>
              <a:rPr lang="en-US" sz="2000" smtClean="0"/>
              <a:t>Section 1 – Introduction </a:t>
            </a:r>
          </a:p>
          <a:p>
            <a:pPr>
              <a:lnSpc>
                <a:spcPct val="80000"/>
              </a:lnSpc>
              <a:buFont typeface="Wingdings" pitchFamily="2" charset="2"/>
              <a:buNone/>
            </a:pPr>
            <a:r>
              <a:rPr lang="en-US" sz="2000" smtClean="0"/>
              <a:t>Section 2 – Current situation, challenges and opportunities</a:t>
            </a:r>
          </a:p>
          <a:p>
            <a:pPr>
              <a:lnSpc>
                <a:spcPct val="80000"/>
              </a:lnSpc>
              <a:buFont typeface="Wingdings" pitchFamily="2" charset="2"/>
              <a:buNone/>
            </a:pPr>
            <a:r>
              <a:rPr lang="en-US" sz="2000" smtClean="0"/>
              <a:t>Section 3 – Assistive Technologies (ATs) </a:t>
            </a:r>
          </a:p>
          <a:p>
            <a:pPr>
              <a:lnSpc>
                <a:spcPct val="80000"/>
              </a:lnSpc>
              <a:buFont typeface="Wingdings" pitchFamily="2" charset="2"/>
              <a:buNone/>
            </a:pPr>
            <a:r>
              <a:rPr lang="en-US" sz="2000" smtClean="0"/>
              <a:t>Section 4 – Developing and Implementing accessible ICT 		connected schools </a:t>
            </a:r>
          </a:p>
          <a:p>
            <a:pPr>
              <a:lnSpc>
                <a:spcPct val="80000"/>
              </a:lnSpc>
              <a:buFont typeface="Wingdings" pitchFamily="2" charset="2"/>
              <a:buNone/>
            </a:pPr>
            <a:r>
              <a:rPr lang="en-US" sz="2000" smtClean="0"/>
              <a:t>Section 5 – Accessible Multipurpose Community 				Telecentres in Schools </a:t>
            </a:r>
          </a:p>
          <a:p>
            <a:pPr>
              <a:lnSpc>
                <a:spcPct val="80000"/>
              </a:lnSpc>
              <a:buFont typeface="Wingdings" pitchFamily="2" charset="2"/>
              <a:buNone/>
            </a:pPr>
            <a:r>
              <a:rPr lang="en-US" sz="2000" smtClean="0"/>
              <a:t>Section 6 – Checklist for policy makers </a:t>
            </a:r>
          </a:p>
          <a:p>
            <a:pPr>
              <a:lnSpc>
                <a:spcPct val="80000"/>
              </a:lnSpc>
              <a:buFont typeface="Wingdings" pitchFamily="2" charset="2"/>
              <a:buNone/>
            </a:pPr>
            <a:r>
              <a:rPr lang="en-US" sz="2000" smtClean="0"/>
              <a:t>Section 7 – International texts on PwDs</a:t>
            </a:r>
          </a:p>
          <a:p>
            <a:pPr>
              <a:lnSpc>
                <a:spcPct val="80000"/>
              </a:lnSpc>
              <a:buFont typeface="Wingdings" pitchFamily="2" charset="2"/>
              <a:buNone/>
            </a:pPr>
            <a:r>
              <a:rPr lang="en-US" sz="2000" smtClean="0"/>
              <a:t>Section 8 – Case studies</a:t>
            </a:r>
          </a:p>
          <a:p>
            <a:pPr>
              <a:lnSpc>
                <a:spcPct val="80000"/>
              </a:lnSpc>
              <a:buFont typeface="Wingdings" pitchFamily="2" charset="2"/>
              <a:buNone/>
            </a:pPr>
            <a:r>
              <a:rPr lang="en-US" sz="2000" smtClean="0"/>
              <a:t>Section 9 – Resources for teachers and policy makers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
          <p:cNvSpPr>
            <a:spLocks noGrp="1" noChangeArrowheads="1"/>
          </p:cNvSpPr>
          <p:nvPr>
            <p:ph type="title" sz="quarter" idx="4294967295"/>
          </p:nvPr>
        </p:nvSpPr>
        <p:spPr>
          <a:xfrm>
            <a:off x="684213" y="490538"/>
            <a:ext cx="7772400" cy="1190625"/>
          </a:xfrm>
        </p:spPr>
        <p:txBody>
          <a:bodyPr/>
          <a:lstStyle/>
          <a:p>
            <a:r>
              <a:rPr lang="en-US" smtClean="0"/>
              <a:t>Assistive Technologies:  Not one size fits all</a:t>
            </a:r>
          </a:p>
        </p:txBody>
      </p:sp>
      <p:pic>
        <p:nvPicPr>
          <p:cNvPr id="72707" name="Picture 5" descr="guidelines_img_two_finger_mousing.jpg"/>
          <p:cNvPicPr>
            <a:picLocks noChangeAspect="1" noChangeArrowheads="1"/>
          </p:cNvPicPr>
          <p:nvPr>
            <p:ph sz="quarter" idx="4294967295"/>
          </p:nvPr>
        </p:nvPicPr>
        <p:blipFill>
          <a:blip r:embed="rId3"/>
          <a:srcRect/>
          <a:stretch>
            <a:fillRect/>
          </a:stretch>
        </p:blipFill>
        <p:spPr>
          <a:xfrm>
            <a:off x="1062038" y="1628775"/>
            <a:ext cx="3052762" cy="1831975"/>
          </a:xfrm>
        </p:spPr>
      </p:pic>
      <p:pic>
        <p:nvPicPr>
          <p:cNvPr id="72708" name="Picture 6" descr="800px-Access_device.jpg"/>
          <p:cNvPicPr>
            <a:picLocks noChangeAspect="1" noChangeArrowheads="1"/>
          </p:cNvPicPr>
          <p:nvPr>
            <p:ph sz="quarter" idx="4294967295"/>
          </p:nvPr>
        </p:nvPicPr>
        <p:blipFill>
          <a:blip r:embed="rId4"/>
          <a:srcRect/>
          <a:stretch>
            <a:fillRect/>
          </a:stretch>
        </p:blipFill>
        <p:spPr>
          <a:xfrm>
            <a:off x="4932363" y="1628775"/>
            <a:ext cx="2840037" cy="1831975"/>
          </a:xfrm>
        </p:spPr>
      </p:pic>
      <p:pic>
        <p:nvPicPr>
          <p:cNvPr id="72709" name="Picture 7" descr="800px-Dynawrite.jpg"/>
          <p:cNvPicPr>
            <a:picLocks noChangeAspect="1" noChangeArrowheads="1"/>
          </p:cNvPicPr>
          <p:nvPr>
            <p:ph sz="quarter" idx="4294967295"/>
          </p:nvPr>
        </p:nvPicPr>
        <p:blipFill>
          <a:blip r:embed="rId5"/>
          <a:srcRect/>
          <a:stretch>
            <a:fillRect/>
          </a:stretch>
        </p:blipFill>
        <p:spPr>
          <a:xfrm>
            <a:off x="1403350" y="4062413"/>
            <a:ext cx="2376488" cy="1454150"/>
          </a:xfrm>
        </p:spPr>
      </p:pic>
      <p:pic>
        <p:nvPicPr>
          <p:cNvPr id="72710" name="Picture 8" descr="Minimo.jpg"/>
          <p:cNvPicPr>
            <a:picLocks noChangeAspect="1" noChangeArrowheads="1"/>
          </p:cNvPicPr>
          <p:nvPr>
            <p:ph sz="quarter" idx="4294967295"/>
          </p:nvPr>
        </p:nvPicPr>
        <p:blipFill>
          <a:blip r:embed="rId6"/>
          <a:srcRect/>
          <a:stretch>
            <a:fillRect/>
          </a:stretch>
        </p:blipFill>
        <p:spPr>
          <a:xfrm>
            <a:off x="5219700" y="4189413"/>
            <a:ext cx="2238375" cy="1255712"/>
          </a:xfrm>
        </p:spPr>
      </p:pic>
      <p:sp>
        <p:nvSpPr>
          <p:cNvPr id="72711" name="Text Box 20"/>
          <p:cNvSpPr txBox="1">
            <a:spLocks noChangeArrowheads="1"/>
          </p:cNvSpPr>
          <p:nvPr/>
        </p:nvSpPr>
        <p:spPr bwMode="auto">
          <a:xfrm>
            <a:off x="5148263" y="5516563"/>
            <a:ext cx="2871787" cy="33655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r>
              <a:rPr lang="en-US" b="1">
                <a:solidFill>
                  <a:srgbClr val="5C5C5C"/>
                </a:solidFill>
              </a:rPr>
              <a:t>Speech generating device</a:t>
            </a:r>
            <a:r>
              <a:rPr lang="en-US"/>
              <a:t> </a:t>
            </a:r>
          </a:p>
        </p:txBody>
      </p:sp>
      <p:sp>
        <p:nvSpPr>
          <p:cNvPr id="72712" name="Text Box 21"/>
          <p:cNvSpPr txBox="1">
            <a:spLocks noChangeArrowheads="1"/>
          </p:cNvSpPr>
          <p:nvPr/>
        </p:nvSpPr>
        <p:spPr bwMode="auto">
          <a:xfrm>
            <a:off x="763588" y="5562600"/>
            <a:ext cx="3938587" cy="336550"/>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en-US" b="1">
                <a:solidFill>
                  <a:srgbClr val="5C5C5C"/>
                </a:solidFill>
              </a:rPr>
              <a:t>Keyboard</a:t>
            </a:r>
            <a:r>
              <a:rPr lang="en-US">
                <a:solidFill>
                  <a:srgbClr val="5C5C5C"/>
                </a:solidFill>
              </a:rPr>
              <a:t> </a:t>
            </a:r>
            <a:r>
              <a:rPr lang="en-US" b="1">
                <a:solidFill>
                  <a:srgbClr val="5C5C5C"/>
                </a:solidFill>
              </a:rPr>
              <a:t>text-to-speech generating device</a:t>
            </a:r>
            <a:r>
              <a:rPr lang="en-US">
                <a:solidFill>
                  <a:srgbClr val="5C5C5C"/>
                </a:solidFill>
              </a:rPr>
              <a:t> </a:t>
            </a:r>
          </a:p>
        </p:txBody>
      </p:sp>
      <p:sp>
        <p:nvSpPr>
          <p:cNvPr id="72713" name="Text Box 22"/>
          <p:cNvSpPr txBox="1">
            <a:spLocks noChangeArrowheads="1"/>
          </p:cNvSpPr>
          <p:nvPr/>
        </p:nvSpPr>
        <p:spPr bwMode="auto">
          <a:xfrm>
            <a:off x="5076825" y="3402013"/>
            <a:ext cx="3382963" cy="581025"/>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r>
              <a:rPr lang="en-US" b="1">
                <a:solidFill>
                  <a:srgbClr val="5C5C5C"/>
                </a:solidFill>
              </a:rPr>
              <a:t>A single switch mounted on a wheelchair</a:t>
            </a:r>
            <a:r>
              <a:rPr lang="en-US">
                <a:solidFill>
                  <a:srgbClr val="5C5C5C"/>
                </a:solidFill>
              </a:rPr>
              <a:t> </a:t>
            </a:r>
          </a:p>
        </p:txBody>
      </p:sp>
      <p:sp>
        <p:nvSpPr>
          <p:cNvPr id="72714" name="Text Box 23"/>
          <p:cNvSpPr txBox="1">
            <a:spLocks noChangeArrowheads="1"/>
          </p:cNvSpPr>
          <p:nvPr/>
        </p:nvSpPr>
        <p:spPr bwMode="auto">
          <a:xfrm>
            <a:off x="1042988" y="3429000"/>
            <a:ext cx="3241675" cy="581025"/>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r>
              <a:rPr lang="en-US" b="1">
                <a:solidFill>
                  <a:srgbClr val="5C5C5C"/>
                </a:solidFill>
              </a:rPr>
              <a:t>An arthritic hand trying to use a standard mouse</a:t>
            </a:r>
            <a:r>
              <a:rPr lang="en-US"/>
              <a:t> </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4"/>
          <p:cNvSpPr>
            <a:spLocks noGrp="1" noChangeArrowheads="1"/>
          </p:cNvSpPr>
          <p:nvPr>
            <p:ph type="title" idx="4294967295"/>
          </p:nvPr>
        </p:nvSpPr>
        <p:spPr>
          <a:xfrm>
            <a:off x="684213" y="490538"/>
            <a:ext cx="7772400" cy="1190625"/>
          </a:xfrm>
        </p:spPr>
        <p:txBody>
          <a:bodyPr/>
          <a:lstStyle/>
          <a:p>
            <a:r>
              <a:rPr lang="en-US" smtClean="0"/>
              <a:t>Accessible Buildings and Workstations </a:t>
            </a:r>
          </a:p>
        </p:txBody>
      </p:sp>
      <p:pic>
        <p:nvPicPr>
          <p:cNvPr id="74755" name="Picture 9" descr="guidelines_dia_wheelchair_width.gif"/>
          <p:cNvPicPr>
            <a:picLocks noChangeAspect="1" noChangeArrowheads="1"/>
          </p:cNvPicPr>
          <p:nvPr>
            <p:ph idx="4294967295"/>
          </p:nvPr>
        </p:nvPicPr>
        <p:blipFill>
          <a:blip r:embed="rId3"/>
          <a:srcRect/>
          <a:stretch>
            <a:fillRect/>
          </a:stretch>
        </p:blipFill>
        <p:spPr>
          <a:xfrm>
            <a:off x="900113" y="2165350"/>
            <a:ext cx="3743325" cy="2743200"/>
          </a:xfrm>
        </p:spPr>
      </p:pic>
      <p:pic>
        <p:nvPicPr>
          <p:cNvPr id="74756" name="Picture 10" descr="guidelines_dia_common_reaching_zones.gif"/>
          <p:cNvPicPr>
            <a:picLocks noChangeAspect="1" noChangeArrowheads="1"/>
          </p:cNvPicPr>
          <p:nvPr/>
        </p:nvPicPr>
        <p:blipFill>
          <a:blip r:embed="rId4"/>
          <a:srcRect/>
          <a:stretch>
            <a:fillRect/>
          </a:stretch>
        </p:blipFill>
        <p:spPr bwMode="auto">
          <a:xfrm>
            <a:off x="5018088" y="2205038"/>
            <a:ext cx="3298825" cy="2736850"/>
          </a:xfrm>
          <a:prstGeom prst="rect">
            <a:avLst/>
          </a:prstGeom>
          <a:noFill/>
          <a:ln w="9525">
            <a:noFill/>
            <a:miter lim="800000"/>
            <a:headEnd/>
            <a:tailEnd/>
          </a:ln>
        </p:spPr>
      </p:pic>
      <p:sp>
        <p:nvSpPr>
          <p:cNvPr id="74757" name="Text Box 9"/>
          <p:cNvSpPr txBox="1">
            <a:spLocks noChangeArrowheads="1"/>
          </p:cNvSpPr>
          <p:nvPr/>
        </p:nvSpPr>
        <p:spPr bwMode="auto">
          <a:xfrm>
            <a:off x="971550" y="5084763"/>
            <a:ext cx="3729038" cy="336550"/>
          </a:xfrm>
          <a:prstGeom prst="rect">
            <a:avLst/>
          </a:prstGeom>
          <a:noFill/>
          <a:ln w="9525">
            <a:noFill/>
            <a:miter lim="800000"/>
            <a:headEnd/>
            <a:tailEnd/>
          </a:ln>
          <a:effectLst>
            <a:prstShdw prst="shdw13" dist="53882" dir="13500000">
              <a:schemeClr val="bg2">
                <a:alpha val="50000"/>
              </a:schemeClr>
            </a:prstShdw>
          </a:effectLst>
        </p:spPr>
        <p:txBody>
          <a:bodyPr wrap="none">
            <a:spAutoFit/>
          </a:bodyPr>
          <a:lstStyle/>
          <a:p>
            <a:r>
              <a:rPr lang="en-US" b="1">
                <a:solidFill>
                  <a:srgbClr val="5C5C5C"/>
                </a:solidFill>
              </a:rPr>
              <a:t>Wheelchair clearance and turning circle</a:t>
            </a:r>
            <a:r>
              <a:rPr lang="en-US"/>
              <a:t> </a:t>
            </a:r>
          </a:p>
        </p:txBody>
      </p:sp>
      <p:sp>
        <p:nvSpPr>
          <p:cNvPr id="74758" name="Text Box 10"/>
          <p:cNvSpPr txBox="1">
            <a:spLocks noChangeArrowheads="1"/>
          </p:cNvSpPr>
          <p:nvPr/>
        </p:nvSpPr>
        <p:spPr bwMode="auto">
          <a:xfrm>
            <a:off x="5580063" y="5108575"/>
            <a:ext cx="2627312" cy="336550"/>
          </a:xfrm>
          <a:prstGeom prst="rect">
            <a:avLst/>
          </a:prstGeom>
          <a:noFill/>
          <a:ln w="9525">
            <a:noFill/>
            <a:miter lim="800000"/>
            <a:headEnd/>
            <a:tailEnd/>
          </a:ln>
          <a:effectLst>
            <a:prstShdw prst="shdw13" dist="53882" dir="13500000">
              <a:schemeClr val="bg2">
                <a:alpha val="50000"/>
              </a:schemeClr>
            </a:prstShdw>
          </a:effectLst>
        </p:spPr>
        <p:txBody>
          <a:bodyPr>
            <a:spAutoFit/>
          </a:bodyPr>
          <a:lstStyle/>
          <a:p>
            <a:r>
              <a:rPr lang="en-US" b="1">
                <a:solidFill>
                  <a:srgbClr val="5C5C5C"/>
                </a:solidFill>
              </a:rPr>
              <a:t>Common reach zones</a:t>
            </a:r>
            <a:r>
              <a:rPr lang="en-US" b="1"/>
              <a:t> </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684213" y="490538"/>
            <a:ext cx="7772400" cy="1190625"/>
          </a:xfrm>
        </p:spPr>
        <p:txBody>
          <a:bodyPr/>
          <a:lstStyle/>
          <a:p>
            <a:r>
              <a:rPr lang="en-US" smtClean="0"/>
              <a:t>General benefits of Assistive Technologies</a:t>
            </a:r>
          </a:p>
        </p:txBody>
      </p:sp>
      <p:sp>
        <p:nvSpPr>
          <p:cNvPr id="76803" name="Rectangle 3"/>
          <p:cNvSpPr>
            <a:spLocks noGrp="1" noChangeArrowheads="1"/>
          </p:cNvSpPr>
          <p:nvPr>
            <p:ph type="body" idx="4294967295"/>
          </p:nvPr>
        </p:nvSpPr>
        <p:spPr/>
        <p:txBody>
          <a:bodyPr/>
          <a:lstStyle/>
          <a:p>
            <a:pPr>
              <a:lnSpc>
                <a:spcPct val="80000"/>
              </a:lnSpc>
            </a:pPr>
            <a:endParaRPr lang="en-US" sz="2800" smtClean="0"/>
          </a:p>
          <a:p>
            <a:pPr>
              <a:lnSpc>
                <a:spcPct val="80000"/>
              </a:lnSpc>
            </a:pPr>
            <a:r>
              <a:rPr lang="en-US" sz="2800" smtClean="0"/>
              <a:t>Enables greater learner autonomy</a:t>
            </a:r>
          </a:p>
          <a:p>
            <a:pPr>
              <a:lnSpc>
                <a:spcPct val="80000"/>
              </a:lnSpc>
            </a:pPr>
            <a:r>
              <a:rPr lang="en-US" sz="2800" smtClean="0"/>
              <a:t>Unlocks hidden potential for those with communication difficulties</a:t>
            </a:r>
          </a:p>
          <a:p>
            <a:pPr>
              <a:lnSpc>
                <a:spcPct val="80000"/>
              </a:lnSpc>
            </a:pPr>
            <a:r>
              <a:rPr lang="en-US" sz="2800" smtClean="0"/>
              <a:t>Enables students to demonstrate achievement in ways which might not be possible with traditional methods</a:t>
            </a:r>
          </a:p>
          <a:p>
            <a:pPr>
              <a:lnSpc>
                <a:spcPct val="80000"/>
              </a:lnSpc>
            </a:pPr>
            <a:r>
              <a:rPr lang="en-US" sz="2800" smtClean="0"/>
              <a:t>Enables tasks to be tailored to suit individual skills and abilities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a:xfrm>
            <a:off x="684213" y="490538"/>
            <a:ext cx="7772400" cy="1190625"/>
          </a:xfrm>
        </p:spPr>
        <p:txBody>
          <a:bodyPr/>
          <a:lstStyle/>
          <a:p>
            <a:r>
              <a:rPr lang="en-US" smtClean="0"/>
              <a:t>Benefits for students</a:t>
            </a:r>
            <a:br>
              <a:rPr lang="en-US" smtClean="0"/>
            </a:br>
            <a:endParaRPr lang="en-US" smtClean="0"/>
          </a:p>
        </p:txBody>
      </p:sp>
      <p:sp>
        <p:nvSpPr>
          <p:cNvPr id="78851" name="Rectangle 3"/>
          <p:cNvSpPr>
            <a:spLocks noGrp="1" noChangeArrowheads="1"/>
          </p:cNvSpPr>
          <p:nvPr>
            <p:ph type="body" idx="4294967295"/>
          </p:nvPr>
        </p:nvSpPr>
        <p:spPr/>
        <p:txBody>
          <a:bodyPr/>
          <a:lstStyle/>
          <a:p>
            <a:pPr>
              <a:lnSpc>
                <a:spcPct val="80000"/>
              </a:lnSpc>
            </a:pPr>
            <a:r>
              <a:rPr lang="en-US" sz="2000" smtClean="0"/>
              <a:t>Computers can improve independent access for students to education </a:t>
            </a:r>
          </a:p>
          <a:p>
            <a:pPr>
              <a:lnSpc>
                <a:spcPct val="80000"/>
              </a:lnSpc>
            </a:pPr>
            <a:r>
              <a:rPr lang="en-US" sz="2000" smtClean="0"/>
              <a:t>Students with special educational needs are able to accomplish tasks working at their own pace </a:t>
            </a:r>
          </a:p>
          <a:p>
            <a:pPr>
              <a:lnSpc>
                <a:spcPct val="80000"/>
              </a:lnSpc>
            </a:pPr>
            <a:r>
              <a:rPr lang="en-US" sz="2000" smtClean="0"/>
              <a:t>Visually impaired students using the internet can access information alongside their sighted peers </a:t>
            </a:r>
          </a:p>
          <a:p>
            <a:pPr>
              <a:lnSpc>
                <a:spcPct val="80000"/>
              </a:lnSpc>
            </a:pPr>
            <a:r>
              <a:rPr lang="en-US" sz="2000" smtClean="0"/>
              <a:t>Students with profound and multiple learning difficulties can communicate more easily </a:t>
            </a:r>
          </a:p>
          <a:p>
            <a:pPr>
              <a:lnSpc>
                <a:spcPct val="80000"/>
              </a:lnSpc>
            </a:pPr>
            <a:r>
              <a:rPr lang="en-US" sz="2000" smtClean="0"/>
              <a:t>Students using voice communication aids gain confidence and social credibility at school and in their communities</a:t>
            </a:r>
          </a:p>
          <a:p>
            <a:pPr>
              <a:lnSpc>
                <a:spcPct val="80000"/>
              </a:lnSpc>
            </a:pPr>
            <a:r>
              <a:rPr lang="en-US" sz="2000" smtClean="0"/>
              <a:t>Increased ICT confidence amongst students motivates them to use the internet at home for schoolwork and leisure interests.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a:xfrm>
            <a:off x="684213" y="536575"/>
            <a:ext cx="7772400" cy="1739900"/>
          </a:xfrm>
        </p:spPr>
        <p:txBody>
          <a:bodyPr/>
          <a:lstStyle/>
          <a:p>
            <a:r>
              <a:rPr lang="en-US" smtClean="0"/>
              <a:t>Benefits for teachers and non-teaching staff</a:t>
            </a:r>
            <a:br>
              <a:rPr lang="en-US" smtClean="0"/>
            </a:br>
            <a:endParaRPr lang="en-US" smtClean="0"/>
          </a:p>
        </p:txBody>
      </p:sp>
      <p:sp>
        <p:nvSpPr>
          <p:cNvPr id="80899" name="Rectangle 3"/>
          <p:cNvSpPr>
            <a:spLocks noGrp="1" noChangeArrowheads="1"/>
          </p:cNvSpPr>
          <p:nvPr>
            <p:ph type="body" idx="4294967295"/>
          </p:nvPr>
        </p:nvSpPr>
        <p:spPr>
          <a:xfrm>
            <a:off x="684213" y="2349500"/>
            <a:ext cx="7772400" cy="3816350"/>
          </a:xfrm>
        </p:spPr>
        <p:txBody>
          <a:bodyPr/>
          <a:lstStyle/>
          <a:p>
            <a:pPr>
              <a:lnSpc>
                <a:spcPct val="80000"/>
              </a:lnSpc>
            </a:pPr>
            <a:r>
              <a:rPr lang="en-US" sz="2000" smtClean="0"/>
              <a:t>Reduces isolation for teachers working in special educational needs by enabling them to communicate electronically with colleagues </a:t>
            </a:r>
          </a:p>
          <a:p>
            <a:pPr>
              <a:lnSpc>
                <a:spcPct val="80000"/>
              </a:lnSpc>
            </a:pPr>
            <a:r>
              <a:rPr lang="en-US" sz="2000" smtClean="0"/>
              <a:t>Supports reflection on professional practice via online communication </a:t>
            </a:r>
          </a:p>
          <a:p>
            <a:pPr>
              <a:lnSpc>
                <a:spcPct val="80000"/>
              </a:lnSpc>
            </a:pPr>
            <a:r>
              <a:rPr lang="en-US" sz="2000" smtClean="0"/>
              <a:t>Improved skills for staff and a greater understanding of access technology used by students </a:t>
            </a:r>
          </a:p>
          <a:p>
            <a:pPr>
              <a:lnSpc>
                <a:spcPct val="80000"/>
              </a:lnSpc>
            </a:pPr>
            <a:r>
              <a:rPr lang="en-US" sz="2000" smtClean="0"/>
              <a:t>Enhances professional development and the effectiveness of the use of ICT with students through collaboration with peers </a:t>
            </a:r>
          </a:p>
          <a:p>
            <a:pPr>
              <a:lnSpc>
                <a:spcPct val="80000"/>
              </a:lnSpc>
            </a:pPr>
            <a:r>
              <a:rPr lang="en-US" sz="2000" smtClean="0"/>
              <a:t>Materials already in electronic form (for example, from the internet) are more easily adapted into accessible resources such as large print or Braille.</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a:xfrm>
            <a:off x="684213" y="520700"/>
            <a:ext cx="7772400" cy="1128713"/>
          </a:xfrm>
        </p:spPr>
        <p:txBody>
          <a:bodyPr/>
          <a:lstStyle/>
          <a:p>
            <a:r>
              <a:rPr lang="en-US" sz="3200" smtClean="0"/>
              <a:t>Benefits for parents and carers</a:t>
            </a:r>
            <a:r>
              <a:rPr lang="en-US" smtClean="0"/>
              <a:t/>
            </a:r>
            <a:br>
              <a:rPr lang="en-US" smtClean="0"/>
            </a:br>
            <a:endParaRPr lang="en-US" smtClean="0"/>
          </a:p>
        </p:txBody>
      </p:sp>
      <p:sp>
        <p:nvSpPr>
          <p:cNvPr id="82947" name="Rectangle 3"/>
          <p:cNvSpPr>
            <a:spLocks noGrp="1" noChangeArrowheads="1"/>
          </p:cNvSpPr>
          <p:nvPr>
            <p:ph type="body" idx="4294967295"/>
          </p:nvPr>
        </p:nvSpPr>
        <p:spPr/>
        <p:txBody>
          <a:bodyPr/>
          <a:lstStyle/>
          <a:p>
            <a:pPr>
              <a:lnSpc>
                <a:spcPct val="80000"/>
              </a:lnSpc>
            </a:pPr>
            <a:r>
              <a:rPr lang="en-US" sz="2000" smtClean="0"/>
              <a:t>Use of voice communication aids encourages parents and carers to have higher expectations of children’s sociability and potential level of participation.</a:t>
            </a:r>
          </a:p>
          <a:p>
            <a:pPr>
              <a:lnSpc>
                <a:spcPct val="80000"/>
              </a:lnSpc>
              <a:buFont typeface="Wingdings" pitchFamily="2" charset="2"/>
              <a:buNone/>
            </a:pPr>
            <a:endParaRPr lang="en-US" sz="2000" smtClean="0"/>
          </a:p>
          <a:p>
            <a:pPr>
              <a:lnSpc>
                <a:spcPct val="80000"/>
              </a:lnSpc>
              <a:buFont typeface="Wingdings" pitchFamily="2" charset="2"/>
              <a:buNone/>
            </a:pPr>
            <a:endParaRPr lang="en-US" sz="2000" smtClean="0"/>
          </a:p>
          <a:p>
            <a:pPr>
              <a:lnSpc>
                <a:spcPct val="80000"/>
              </a:lnSpc>
              <a:buFont typeface="Wingdings" pitchFamily="2" charset="2"/>
              <a:buNone/>
            </a:pPr>
            <a:r>
              <a:rPr lang="en-US" sz="2000" smtClean="0"/>
              <a:t>	From: BECTA ICT Research (2003) </a:t>
            </a:r>
            <a:r>
              <a:rPr lang="en-US" sz="2000" i="1" smtClean="0"/>
              <a:t>What the research says about ICT supporting special educational needs (SEN) and inclusion. </a:t>
            </a:r>
            <a:r>
              <a:rPr lang="en-US" sz="2000" smtClean="0"/>
              <a:t>Available at </a:t>
            </a:r>
            <a:r>
              <a:rPr lang="en-US" sz="2000" smtClean="0">
                <a:hlinkClick r:id="rId3"/>
              </a:rPr>
              <a:t>http://research.becta.org.uk/upload-dir/downloads/page_documents/research/wtrs_motivation.pdf</a:t>
            </a:r>
            <a:r>
              <a:rPr lang="en-US" sz="2000" smtClean="0"/>
              <a:t> </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a:xfrm>
            <a:off x="684213" y="674688"/>
            <a:ext cx="7772400" cy="822325"/>
          </a:xfrm>
        </p:spPr>
        <p:txBody>
          <a:bodyPr/>
          <a:lstStyle/>
          <a:p>
            <a:r>
              <a:rPr lang="en-US" sz="2400" smtClean="0"/>
              <a:t>Challenges to Connecting Schools for Persons with Disabilities</a:t>
            </a:r>
          </a:p>
        </p:txBody>
      </p:sp>
      <p:sp>
        <p:nvSpPr>
          <p:cNvPr id="84995" name="Rectangle 3"/>
          <p:cNvSpPr>
            <a:spLocks noGrp="1" noChangeArrowheads="1"/>
          </p:cNvSpPr>
          <p:nvPr>
            <p:ph type="body" idx="4294967295"/>
          </p:nvPr>
        </p:nvSpPr>
        <p:spPr/>
        <p:txBody>
          <a:bodyPr/>
          <a:lstStyle/>
          <a:p>
            <a:pPr>
              <a:lnSpc>
                <a:spcPct val="80000"/>
              </a:lnSpc>
              <a:buFont typeface="Wingdings" pitchFamily="2" charset="2"/>
              <a:buNone/>
            </a:pPr>
            <a:endParaRPr lang="en-US" sz="2000" smtClean="0"/>
          </a:p>
          <a:p>
            <a:pPr>
              <a:lnSpc>
                <a:spcPct val="80000"/>
              </a:lnSpc>
            </a:pPr>
            <a:r>
              <a:rPr lang="en-US" sz="2000" smtClean="0"/>
              <a:t>How to ensure that ICT equipment is accessible for children with disabilities?</a:t>
            </a:r>
          </a:p>
          <a:p>
            <a:pPr>
              <a:lnSpc>
                <a:spcPct val="80000"/>
              </a:lnSpc>
            </a:pPr>
            <a:r>
              <a:rPr lang="en-US" sz="2000" smtClean="0"/>
              <a:t>How to ensure an inclusive education for children with disabilities?</a:t>
            </a:r>
          </a:p>
          <a:p>
            <a:pPr>
              <a:lnSpc>
                <a:spcPct val="80000"/>
              </a:lnSpc>
            </a:pPr>
            <a:r>
              <a:rPr lang="en-US" sz="2000" smtClean="0"/>
              <a:t>Cost of inclusive education</a:t>
            </a:r>
          </a:p>
          <a:p>
            <a:pPr>
              <a:lnSpc>
                <a:spcPct val="80000"/>
              </a:lnSpc>
            </a:pPr>
            <a:r>
              <a:rPr lang="en-US" sz="2000" smtClean="0"/>
              <a:t>Understanding users needs by type of disability</a:t>
            </a:r>
          </a:p>
          <a:p>
            <a:pPr>
              <a:lnSpc>
                <a:spcPct val="80000"/>
              </a:lnSpc>
            </a:pPr>
            <a:r>
              <a:rPr lang="en-US" sz="2000" smtClean="0"/>
              <a:t>Understanding how many children with disabilities receive an education – or don’t</a:t>
            </a:r>
          </a:p>
          <a:p>
            <a:pPr>
              <a:lnSpc>
                <a:spcPct val="80000"/>
              </a:lnSpc>
            </a:pPr>
            <a:r>
              <a:rPr lang="en-US" sz="2000" smtClean="0"/>
              <a:t>Reasons for exclusion</a:t>
            </a:r>
          </a:p>
          <a:p>
            <a:pPr>
              <a:lnSpc>
                <a:spcPct val="80000"/>
              </a:lnSpc>
            </a:pPr>
            <a:r>
              <a:rPr lang="en-US" sz="2000" smtClean="0"/>
              <a:t>Breaking the cycle of un-educated, illiterate persons with disabilities</a:t>
            </a:r>
          </a:p>
          <a:p>
            <a:pPr>
              <a:lnSpc>
                <a:spcPct val="80000"/>
              </a:lnSpc>
            </a:pPr>
            <a:r>
              <a:rPr lang="en-US" sz="2000" smtClean="0"/>
              <a:t>Need for comprehensive policies</a:t>
            </a:r>
          </a:p>
          <a:p>
            <a:pPr>
              <a:lnSpc>
                <a:spcPct val="80000"/>
              </a:lnSpc>
            </a:pPr>
            <a:endParaRPr lang="en-US" sz="2000" smtClean="0"/>
          </a:p>
          <a:p>
            <a:pPr>
              <a:lnSpc>
                <a:spcPct val="80000"/>
              </a:lnSpc>
            </a:pPr>
            <a:endParaRPr lang="en-US" sz="200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smtClean="0"/>
              <a:t>Reasons for Exclusion</a:t>
            </a:r>
          </a:p>
        </p:txBody>
      </p:sp>
      <p:sp>
        <p:nvSpPr>
          <p:cNvPr id="87043" name="Rectangle 3"/>
          <p:cNvSpPr>
            <a:spLocks noGrp="1" noChangeArrowheads="1"/>
          </p:cNvSpPr>
          <p:nvPr>
            <p:ph type="body" idx="4294967295"/>
          </p:nvPr>
        </p:nvSpPr>
        <p:spPr/>
        <p:txBody>
          <a:bodyPr/>
          <a:lstStyle/>
          <a:p>
            <a:r>
              <a:rPr lang="en-US" smtClean="0"/>
              <a:t>Attitudinal</a:t>
            </a:r>
          </a:p>
          <a:p>
            <a:r>
              <a:rPr lang="en-US" smtClean="0"/>
              <a:t>Physical access challenges</a:t>
            </a:r>
          </a:p>
          <a:p>
            <a:r>
              <a:rPr lang="en-US" smtClean="0"/>
              <a:t>No training of teachers</a:t>
            </a:r>
          </a:p>
          <a:p>
            <a:r>
              <a:rPr lang="en-US" smtClean="0"/>
              <a:t>No special transportation </a:t>
            </a:r>
          </a:p>
          <a:p>
            <a:r>
              <a:rPr lang="en-US" smtClean="0"/>
              <a:t>No policy strategy for addressing challenges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a:xfrm>
            <a:off x="684213" y="400050"/>
            <a:ext cx="7772400" cy="1373188"/>
          </a:xfrm>
        </p:spPr>
        <p:txBody>
          <a:bodyPr/>
          <a:lstStyle/>
          <a:p>
            <a:r>
              <a:rPr lang="en-US" sz="2800" smtClean="0"/>
              <a:t>Cross-Cutting Policy Areas Supporting Accessible ICTs in Connected Schools</a:t>
            </a:r>
          </a:p>
        </p:txBody>
      </p:sp>
      <p:sp>
        <p:nvSpPr>
          <p:cNvPr id="89091" name="Rectangle 3"/>
          <p:cNvSpPr>
            <a:spLocks noGrp="1" noChangeArrowheads="1"/>
          </p:cNvSpPr>
          <p:nvPr>
            <p:ph type="body" idx="4294967295"/>
          </p:nvPr>
        </p:nvSpPr>
        <p:spPr>
          <a:xfrm>
            <a:off x="684213" y="1917700"/>
            <a:ext cx="7772400" cy="3816350"/>
          </a:xfrm>
        </p:spPr>
        <p:txBody>
          <a:bodyPr/>
          <a:lstStyle/>
          <a:p>
            <a:r>
              <a:rPr lang="en-US" sz="2800" smtClean="0"/>
              <a:t>Education</a:t>
            </a:r>
          </a:p>
          <a:p>
            <a:r>
              <a:rPr lang="en-US" sz="2800" smtClean="0"/>
              <a:t>Telecommunications </a:t>
            </a:r>
          </a:p>
          <a:p>
            <a:r>
              <a:rPr lang="en-US" sz="2800" smtClean="0"/>
              <a:t>E-government </a:t>
            </a:r>
          </a:p>
          <a:p>
            <a:r>
              <a:rPr lang="en-US" sz="2800" smtClean="0"/>
              <a:t>Finance and public procurement</a:t>
            </a:r>
          </a:p>
          <a:p>
            <a:r>
              <a:rPr lang="en-US" sz="2800" smtClean="0"/>
              <a:t>Import/customs duties and taxation </a:t>
            </a:r>
          </a:p>
          <a:p>
            <a:r>
              <a:rPr lang="en-US" sz="2800" smtClean="0"/>
              <a:t>Welfare and employment</a:t>
            </a:r>
          </a:p>
          <a:p>
            <a:r>
              <a:rPr lang="en-US" sz="2800" smtClean="0"/>
              <a:t>Equality</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84213" y="490538"/>
            <a:ext cx="7772400" cy="1190625"/>
          </a:xfrm>
        </p:spPr>
        <p:txBody>
          <a:bodyPr/>
          <a:lstStyle/>
          <a:p>
            <a:r>
              <a:rPr lang="en-US" smtClean="0"/>
              <a:t>Key policy areas for accessible ICTs in schools</a:t>
            </a:r>
          </a:p>
        </p:txBody>
      </p:sp>
      <p:sp>
        <p:nvSpPr>
          <p:cNvPr id="43010" name="Rectangle 3"/>
          <p:cNvSpPr>
            <a:spLocks noGrp="1" noChangeArrowheads="1"/>
          </p:cNvSpPr>
          <p:nvPr>
            <p:ph type="body" idx="1"/>
          </p:nvPr>
        </p:nvSpPr>
        <p:spPr>
          <a:xfrm>
            <a:off x="684213" y="1989138"/>
            <a:ext cx="7772400" cy="3816350"/>
          </a:xfrm>
        </p:spPr>
        <p:txBody>
          <a:bodyPr/>
          <a:lstStyle/>
          <a:p>
            <a:pPr>
              <a:lnSpc>
                <a:spcPct val="80000"/>
              </a:lnSpc>
            </a:pPr>
            <a:r>
              <a:rPr lang="en-US" sz="1400" b="1" smtClean="0"/>
              <a:t>Infrastructure </a:t>
            </a:r>
            <a:r>
              <a:rPr lang="en-US" sz="1400" smtClean="0"/>
              <a:t>– including statistics on numbers of connected schools, computer availability and use and availability of assistive technologies</a:t>
            </a:r>
          </a:p>
          <a:p>
            <a:pPr>
              <a:lnSpc>
                <a:spcPct val="80000"/>
              </a:lnSpc>
            </a:pPr>
            <a:r>
              <a:rPr lang="en-US" sz="1400" b="1" smtClean="0"/>
              <a:t>Support for teachers and students</a:t>
            </a:r>
            <a:r>
              <a:rPr lang="en-US" sz="1400" smtClean="0"/>
              <a:t> – including from national agencies for ICT in education and access to specialist resource centers </a:t>
            </a:r>
          </a:p>
          <a:p>
            <a:pPr>
              <a:lnSpc>
                <a:spcPct val="80000"/>
              </a:lnSpc>
            </a:pPr>
            <a:r>
              <a:rPr lang="en-US" sz="1400" b="1" smtClean="0"/>
              <a:t>Needs assessment of the person with a disability</a:t>
            </a:r>
            <a:r>
              <a:rPr lang="en-US" sz="1400" smtClean="0"/>
              <a:t> – that cover the Assistive Technologies (AT) and related supports required to enable a child to receive an education in an inclusive schools environment</a:t>
            </a:r>
          </a:p>
          <a:p>
            <a:pPr>
              <a:lnSpc>
                <a:spcPct val="80000"/>
              </a:lnSpc>
            </a:pPr>
            <a:r>
              <a:rPr lang="en-US" sz="1400" b="1" smtClean="0"/>
              <a:t>Training</a:t>
            </a:r>
            <a:r>
              <a:rPr lang="en-US" sz="1400" smtClean="0"/>
              <a:t> – including on how to teach children with disabilities and on the use of accessible ICTs</a:t>
            </a:r>
          </a:p>
          <a:p>
            <a:pPr>
              <a:lnSpc>
                <a:spcPct val="80000"/>
              </a:lnSpc>
            </a:pPr>
            <a:r>
              <a:rPr lang="en-US" sz="1400" b="1" smtClean="0"/>
              <a:t>Co-operation/research </a:t>
            </a:r>
            <a:r>
              <a:rPr lang="en-US" sz="1400" smtClean="0"/>
              <a:t>–the development of a sustainable AT eco-system, including research into the needs and experiences of both learners and teachers and research into the development of new and better AT solutions and service delivery models.    </a:t>
            </a:r>
          </a:p>
          <a:p>
            <a:pPr>
              <a:lnSpc>
                <a:spcPct val="80000"/>
              </a:lnSpc>
            </a:pPr>
            <a:r>
              <a:rPr lang="en-US" sz="1400" b="1" smtClean="0"/>
              <a:t>Evaluation</a:t>
            </a:r>
            <a:r>
              <a:rPr lang="en-US" sz="1400" smtClean="0"/>
              <a:t> – need to monitor implementation of the various policy reforms to evaluate if they provide the support required to achieve the stated goals and to inform further policy intervention.</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684213" y="490538"/>
            <a:ext cx="7772400" cy="1190625"/>
          </a:xfrm>
        </p:spPr>
        <p:txBody>
          <a:bodyPr/>
          <a:lstStyle/>
          <a:p>
            <a:r>
              <a:rPr lang="en-US" smtClean="0"/>
              <a:t>Some Solutions to promote accessible ICTs in schools</a:t>
            </a:r>
          </a:p>
        </p:txBody>
      </p:sp>
      <p:sp>
        <p:nvSpPr>
          <p:cNvPr id="57346" name="Rectangle 3"/>
          <p:cNvSpPr>
            <a:spLocks noGrp="1" noChangeArrowheads="1"/>
          </p:cNvSpPr>
          <p:nvPr>
            <p:ph type="body" idx="1"/>
          </p:nvPr>
        </p:nvSpPr>
        <p:spPr>
          <a:xfrm>
            <a:off x="684213" y="1989138"/>
            <a:ext cx="7772400" cy="3816350"/>
          </a:xfrm>
        </p:spPr>
        <p:txBody>
          <a:bodyPr/>
          <a:lstStyle/>
          <a:p>
            <a:pPr>
              <a:lnSpc>
                <a:spcPct val="80000"/>
              </a:lnSpc>
            </a:pPr>
            <a:r>
              <a:rPr lang="en-US" sz="1600" smtClean="0"/>
              <a:t>Develop National School Connectivity Plans to promote necessary Internet access and that include provision of accessible ICTs</a:t>
            </a:r>
          </a:p>
          <a:p>
            <a:pPr>
              <a:lnSpc>
                <a:spcPct val="80000"/>
              </a:lnSpc>
            </a:pPr>
            <a:r>
              <a:rPr lang="en-US" sz="1600" smtClean="0"/>
              <a:t>Regulators and policy makers ensure that accessible ICTs are available in the market and that customs duties and taxes remain low</a:t>
            </a:r>
          </a:p>
          <a:p>
            <a:pPr>
              <a:lnSpc>
                <a:spcPct val="80000"/>
              </a:lnSpc>
            </a:pPr>
            <a:r>
              <a:rPr lang="en-US" sz="1600" smtClean="0"/>
              <a:t>Educators Procure only Accessible ICTs – create demand for accessible ICTs</a:t>
            </a:r>
          </a:p>
          <a:p>
            <a:pPr>
              <a:lnSpc>
                <a:spcPct val="80000"/>
              </a:lnSpc>
            </a:pPr>
            <a:r>
              <a:rPr lang="en-US" sz="1600" smtClean="0"/>
              <a:t>Equip schools according to need of students</a:t>
            </a:r>
          </a:p>
          <a:p>
            <a:pPr>
              <a:lnSpc>
                <a:spcPct val="80000"/>
              </a:lnSpc>
            </a:pPr>
            <a:r>
              <a:rPr lang="en-US" sz="1600" smtClean="0"/>
              <a:t>Develop an AT ecosystem</a:t>
            </a:r>
          </a:p>
          <a:p>
            <a:pPr>
              <a:lnSpc>
                <a:spcPct val="80000"/>
              </a:lnSpc>
            </a:pPr>
            <a:r>
              <a:rPr lang="en-US" sz="1600" smtClean="0"/>
              <a:t>Fund Assistive Technologies through Universal Service Funds</a:t>
            </a:r>
          </a:p>
          <a:p>
            <a:pPr>
              <a:lnSpc>
                <a:spcPct val="80000"/>
              </a:lnSpc>
            </a:pPr>
            <a:r>
              <a:rPr lang="en-US" sz="1600" smtClean="0"/>
              <a:t>Teacher and Student Training</a:t>
            </a:r>
          </a:p>
          <a:p>
            <a:pPr>
              <a:lnSpc>
                <a:spcPct val="80000"/>
              </a:lnSpc>
            </a:pPr>
            <a:r>
              <a:rPr lang="en-US" sz="1600" smtClean="0"/>
              <a:t>Conduct stakeholder consultations</a:t>
            </a:r>
          </a:p>
          <a:p>
            <a:pPr>
              <a:lnSpc>
                <a:spcPct val="80000"/>
              </a:lnSpc>
            </a:pPr>
            <a:r>
              <a:rPr lang="en-US" sz="1600" smtClean="0"/>
              <a:t>Conduct monitoring and evaluation</a:t>
            </a:r>
          </a:p>
          <a:p>
            <a:pPr>
              <a:lnSpc>
                <a:spcPct val="80000"/>
              </a:lnSpc>
            </a:pPr>
            <a:r>
              <a:rPr lang="en-US" sz="1600" smtClean="0"/>
              <a:t>Development of affordable screen readers in local languages</a:t>
            </a:r>
          </a:p>
          <a:p>
            <a:pPr>
              <a:lnSpc>
                <a:spcPct val="80000"/>
              </a:lnSpc>
            </a:pPr>
            <a:r>
              <a:rPr lang="en-US" sz="1600" smtClean="0"/>
              <a:t>Use the Connect a School, Connect a Community toolkit to raise awareness and build capacity</a:t>
            </a:r>
          </a:p>
          <a:p>
            <a:pPr>
              <a:lnSpc>
                <a:spcPct val="80000"/>
              </a:lnSpc>
            </a:pPr>
            <a:endParaRPr lang="en-US" sz="1600" smtClean="0"/>
          </a:p>
          <a:p>
            <a:pPr>
              <a:lnSpc>
                <a:spcPct val="80000"/>
              </a:lnSpc>
            </a:pPr>
            <a:endParaRPr lang="en-US" sz="160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684213" y="565150"/>
            <a:ext cx="7772400" cy="1495425"/>
          </a:xfrm>
        </p:spPr>
        <p:txBody>
          <a:bodyPr/>
          <a:lstStyle/>
          <a:p>
            <a:pPr algn="l"/>
            <a:r>
              <a:rPr lang="en-US" sz="2800" smtClean="0"/>
              <a:t>Using schools for skills and job training for Adults with Disabilities</a:t>
            </a:r>
            <a:r>
              <a:rPr lang="en-US" smtClean="0"/>
              <a:t/>
            </a:r>
            <a:br>
              <a:rPr lang="en-US" smtClean="0"/>
            </a:br>
            <a:r>
              <a:rPr lang="en-US" smtClean="0"/>
              <a:t> </a:t>
            </a:r>
          </a:p>
        </p:txBody>
      </p:sp>
      <p:sp>
        <p:nvSpPr>
          <p:cNvPr id="59394" name="Rectangle 3"/>
          <p:cNvSpPr>
            <a:spLocks noGrp="1" noChangeArrowheads="1"/>
          </p:cNvSpPr>
          <p:nvPr>
            <p:ph type="body" idx="1"/>
          </p:nvPr>
        </p:nvSpPr>
        <p:spPr>
          <a:xfrm>
            <a:off x="684213" y="1917700"/>
            <a:ext cx="7772400" cy="3816350"/>
          </a:xfrm>
        </p:spPr>
        <p:txBody>
          <a:bodyPr/>
          <a:lstStyle/>
          <a:p>
            <a:pPr>
              <a:lnSpc>
                <a:spcPct val="80000"/>
              </a:lnSpc>
            </a:pPr>
            <a:r>
              <a:rPr lang="en-US" sz="2400" smtClean="0"/>
              <a:t>Accessible ICTs hold the potential to enable persons with disabilities to receive job skills that would otherwise be inaccessible to them </a:t>
            </a:r>
          </a:p>
          <a:p>
            <a:pPr>
              <a:lnSpc>
                <a:spcPct val="80000"/>
              </a:lnSpc>
              <a:buFont typeface="Wingdings" pitchFamily="2" charset="2"/>
              <a:buNone/>
            </a:pPr>
            <a:endParaRPr lang="en-US" sz="2400" smtClean="0"/>
          </a:p>
          <a:p>
            <a:pPr>
              <a:lnSpc>
                <a:spcPct val="80000"/>
              </a:lnSpc>
            </a:pPr>
            <a:r>
              <a:rPr lang="en-US" sz="2400" smtClean="0"/>
              <a:t>Sufficient and appropriate training enables  persons with disabilities to reach their own personal potential </a:t>
            </a:r>
          </a:p>
          <a:p>
            <a:pPr>
              <a:lnSpc>
                <a:spcPct val="80000"/>
              </a:lnSpc>
              <a:buFont typeface="Wingdings" pitchFamily="2" charset="2"/>
              <a:buNone/>
            </a:pPr>
            <a:endParaRPr lang="en-US" sz="2400" smtClean="0"/>
          </a:p>
          <a:p>
            <a:pPr>
              <a:lnSpc>
                <a:spcPct val="80000"/>
              </a:lnSpc>
            </a:pPr>
            <a:r>
              <a:rPr lang="en-US" sz="2400" smtClean="0"/>
              <a:t>Toolkit Case studies on job skills training, certification and employment opportunities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Number Placeholder 3"/>
          <p:cNvSpPr>
            <a:spLocks noGrp="1"/>
          </p:cNvSpPr>
          <p:nvPr>
            <p:ph type="sldNum" sz="quarter" idx="10"/>
          </p:nvPr>
        </p:nvSpPr>
        <p:spPr>
          <a:xfrm>
            <a:off x="8404225" y="6381750"/>
            <a:ext cx="323850" cy="244475"/>
          </a:xfrm>
        </p:spPr>
        <p:txBody>
          <a:bodyPr/>
          <a:lstStyle/>
          <a:p>
            <a:fld id="{7B21B92C-EC21-4DC2-B2DC-865208DE327C}" type="slidenum">
              <a:rPr lang="en-US" smtClean="0">
                <a:latin typeface="Zurich BT"/>
              </a:rPr>
              <a:pPr/>
              <a:t>24</a:t>
            </a:fld>
            <a:endParaRPr lang="en-US" smtClean="0">
              <a:latin typeface="Zurich BT"/>
            </a:endParaRPr>
          </a:p>
        </p:txBody>
      </p:sp>
      <p:sp>
        <p:nvSpPr>
          <p:cNvPr id="61442" name="Rectangle 2"/>
          <p:cNvSpPr>
            <a:spLocks noChangeArrowheads="1"/>
          </p:cNvSpPr>
          <p:nvPr/>
        </p:nvSpPr>
        <p:spPr bwMode="auto">
          <a:xfrm>
            <a:off x="107950" y="434975"/>
            <a:ext cx="8567738" cy="1265238"/>
          </a:xfrm>
          <a:prstGeom prst="rect">
            <a:avLst/>
          </a:prstGeom>
          <a:noFill/>
          <a:ln w="9525" algn="ctr">
            <a:noFill/>
            <a:miter lim="800000"/>
            <a:headEnd/>
            <a:tailEnd/>
          </a:ln>
        </p:spPr>
        <p:txBody>
          <a:bodyPr lIns="18000" rIns="18000" anchor="ctr"/>
          <a:lstStyle/>
          <a:p>
            <a:r>
              <a:rPr lang="en-US" sz="2000" b="1">
                <a:solidFill>
                  <a:srgbClr val="1B5BA2"/>
                </a:solidFill>
                <a:latin typeface="Verdana" pitchFamily="34" charset="0"/>
              </a:rPr>
              <a:t>Project: Building Capacity for Harnessing ICTs for Disempowered / Marginalized Communities in Sri Lanka (eNABLE)</a:t>
            </a:r>
            <a:endParaRPr lang="en-GB" sz="2000" b="1">
              <a:solidFill>
                <a:srgbClr val="1B5BA2"/>
              </a:solidFill>
              <a:latin typeface="Verdana" pitchFamily="34" charset="0"/>
              <a:ea typeface="Gulim" pitchFamily="34" charset="-127"/>
            </a:endParaRPr>
          </a:p>
        </p:txBody>
      </p:sp>
      <p:sp>
        <p:nvSpPr>
          <p:cNvPr id="61443" name="Rectangle 3"/>
          <p:cNvSpPr>
            <a:spLocks noChangeArrowheads="1"/>
          </p:cNvSpPr>
          <p:nvPr/>
        </p:nvSpPr>
        <p:spPr bwMode="auto">
          <a:xfrm>
            <a:off x="3348038" y="1628775"/>
            <a:ext cx="5616575" cy="1655763"/>
          </a:xfrm>
          <a:prstGeom prst="rect">
            <a:avLst/>
          </a:prstGeom>
          <a:noFill/>
          <a:ln w="9525">
            <a:noFill/>
            <a:miter lim="800000"/>
            <a:headEnd/>
            <a:tailEnd/>
          </a:ln>
        </p:spPr>
        <p:txBody>
          <a:bodyPr/>
          <a:lstStyle/>
          <a:p>
            <a:pPr marL="342900" indent="-342900" eaLnBrk="0" hangingPunct="0">
              <a:lnSpc>
                <a:spcPct val="85000"/>
              </a:lnSpc>
              <a:spcBef>
                <a:spcPct val="40000"/>
              </a:spcBef>
              <a:buClr>
                <a:srgbClr val="0E438A"/>
              </a:buClr>
              <a:buSzPct val="110000"/>
              <a:buFont typeface="Wingdings" pitchFamily="2" charset="2"/>
              <a:buChar char="§"/>
            </a:pPr>
            <a:r>
              <a:rPr lang="en-US" altLang="zh-CN" sz="1800">
                <a:solidFill>
                  <a:srgbClr val="5C5C5C"/>
                </a:solidFill>
                <a:latin typeface="Verdana" pitchFamily="34" charset="0"/>
                <a:ea typeface="SimSun" pitchFamily="2" charset="-122"/>
              </a:rPr>
              <a:t>ITU Assistance Phase 1 – technical assistance in IT equipment and assistive technologies to 28 centres.</a:t>
            </a:r>
          </a:p>
          <a:p>
            <a:pPr marL="342900" indent="-342900" eaLnBrk="0" hangingPunct="0">
              <a:lnSpc>
                <a:spcPct val="85000"/>
              </a:lnSpc>
              <a:spcBef>
                <a:spcPct val="40000"/>
              </a:spcBef>
              <a:buClr>
                <a:srgbClr val="0E438A"/>
              </a:buClr>
              <a:buSzPct val="110000"/>
              <a:buFont typeface="Wingdings" pitchFamily="2" charset="2"/>
              <a:buChar char="§"/>
            </a:pPr>
            <a:r>
              <a:rPr lang="en-US" altLang="zh-CN" sz="1800">
                <a:solidFill>
                  <a:srgbClr val="5C5C5C"/>
                </a:solidFill>
                <a:latin typeface="Verdana" pitchFamily="34" charset="0"/>
                <a:ea typeface="SimSun" pitchFamily="2" charset="-122"/>
              </a:rPr>
              <a:t>About 2,292 people including students, marginalized people and PwDs have been benefited</a:t>
            </a:r>
          </a:p>
        </p:txBody>
      </p:sp>
      <p:pic>
        <p:nvPicPr>
          <p:cNvPr id="61444" name="Picture 4" descr="Picture1"/>
          <p:cNvPicPr>
            <a:picLocks noChangeAspect="1" noChangeArrowheads="1"/>
          </p:cNvPicPr>
          <p:nvPr/>
        </p:nvPicPr>
        <p:blipFill>
          <a:blip r:embed="rId3"/>
          <a:srcRect/>
          <a:stretch>
            <a:fillRect/>
          </a:stretch>
        </p:blipFill>
        <p:spPr bwMode="auto">
          <a:xfrm>
            <a:off x="179388" y="1628775"/>
            <a:ext cx="2952750" cy="1768475"/>
          </a:xfrm>
          <a:prstGeom prst="rect">
            <a:avLst/>
          </a:prstGeom>
          <a:noFill/>
          <a:ln w="9525">
            <a:noFill/>
            <a:miter lim="800000"/>
            <a:headEnd/>
            <a:tailEnd/>
          </a:ln>
        </p:spPr>
      </p:pic>
      <p:pic>
        <p:nvPicPr>
          <p:cNvPr id="61445" name="Picture 5" descr="Picture2"/>
          <p:cNvPicPr>
            <a:picLocks noChangeAspect="1" noChangeArrowheads="1"/>
          </p:cNvPicPr>
          <p:nvPr/>
        </p:nvPicPr>
        <p:blipFill>
          <a:blip r:embed="rId4"/>
          <a:srcRect/>
          <a:stretch>
            <a:fillRect/>
          </a:stretch>
        </p:blipFill>
        <p:spPr bwMode="auto">
          <a:xfrm>
            <a:off x="5795963" y="3141663"/>
            <a:ext cx="3124200" cy="2066925"/>
          </a:xfrm>
          <a:prstGeom prst="rect">
            <a:avLst/>
          </a:prstGeom>
          <a:noFill/>
          <a:ln w="9525">
            <a:noFill/>
            <a:miter lim="800000"/>
            <a:headEnd/>
            <a:tailEnd/>
          </a:ln>
        </p:spPr>
      </p:pic>
      <p:sp>
        <p:nvSpPr>
          <p:cNvPr id="61446" name="Rectangle 6"/>
          <p:cNvSpPr>
            <a:spLocks noChangeArrowheads="1"/>
          </p:cNvSpPr>
          <p:nvPr/>
        </p:nvSpPr>
        <p:spPr bwMode="auto">
          <a:xfrm>
            <a:off x="179388" y="3573463"/>
            <a:ext cx="5616575" cy="1800225"/>
          </a:xfrm>
          <a:prstGeom prst="rect">
            <a:avLst/>
          </a:prstGeom>
          <a:noFill/>
          <a:ln w="9525">
            <a:noFill/>
            <a:miter lim="800000"/>
            <a:headEnd/>
            <a:tailEnd/>
          </a:ln>
        </p:spPr>
        <p:txBody>
          <a:bodyPr/>
          <a:lstStyle/>
          <a:p>
            <a:pPr marL="342900" indent="-342900" eaLnBrk="0" hangingPunct="0">
              <a:lnSpc>
                <a:spcPct val="85000"/>
              </a:lnSpc>
              <a:spcBef>
                <a:spcPct val="40000"/>
              </a:spcBef>
              <a:buClr>
                <a:srgbClr val="0E438A"/>
              </a:buClr>
              <a:buSzPct val="110000"/>
              <a:buFont typeface="Wingdings" pitchFamily="2" charset="2"/>
              <a:buChar char="§"/>
            </a:pPr>
            <a:r>
              <a:rPr lang="en-US" altLang="zh-CN" sz="1800">
                <a:solidFill>
                  <a:srgbClr val="5C5C5C"/>
                </a:solidFill>
                <a:latin typeface="Verdana" pitchFamily="34" charset="0"/>
                <a:ea typeface="SimSun" pitchFamily="2" charset="-122"/>
              </a:rPr>
              <a:t>ITU Assistance Phase 2 – technical assistance in IT equipment and assistive technologies to 33 schools, 2 universities, 17 vocational training centres, and 17 Ranaviru villages.</a:t>
            </a:r>
          </a:p>
          <a:p>
            <a:pPr marL="342900" indent="-342900" eaLnBrk="0" hangingPunct="0">
              <a:lnSpc>
                <a:spcPct val="85000"/>
              </a:lnSpc>
              <a:spcBef>
                <a:spcPct val="40000"/>
              </a:spcBef>
              <a:buClr>
                <a:srgbClr val="0E438A"/>
              </a:buClr>
              <a:buSzPct val="110000"/>
              <a:buFont typeface="Wingdings" pitchFamily="2" charset="2"/>
              <a:buChar char="§"/>
            </a:pPr>
            <a:r>
              <a:rPr lang="en-US" altLang="zh-CN" sz="1800">
                <a:solidFill>
                  <a:srgbClr val="5C5C5C"/>
                </a:solidFill>
                <a:latin typeface="Verdana" pitchFamily="34" charset="0"/>
                <a:ea typeface="SimSun" pitchFamily="2" charset="-122"/>
              </a:rPr>
              <a:t>About 4,678 people including students, marginalised people and PwDs have been benefited</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Number Placeholder 1"/>
          <p:cNvSpPr>
            <a:spLocks noGrp="1"/>
          </p:cNvSpPr>
          <p:nvPr>
            <p:ph type="sldNum" sz="quarter" idx="10"/>
          </p:nvPr>
        </p:nvSpPr>
        <p:spPr>
          <a:xfrm>
            <a:off x="8404225" y="6381750"/>
            <a:ext cx="323850" cy="244475"/>
          </a:xfrm>
        </p:spPr>
        <p:txBody>
          <a:bodyPr/>
          <a:lstStyle/>
          <a:p>
            <a:fld id="{2000E4D5-7B12-4ACC-845A-4F9052FB19D8}" type="slidenum">
              <a:rPr lang="en-US" smtClean="0">
                <a:latin typeface="Zurich BT"/>
              </a:rPr>
              <a:pPr/>
              <a:t>25</a:t>
            </a:fld>
            <a:endParaRPr lang="en-US" smtClean="0">
              <a:latin typeface="Zurich BT"/>
            </a:endParaRPr>
          </a:p>
        </p:txBody>
      </p:sp>
      <p:sp>
        <p:nvSpPr>
          <p:cNvPr id="2" name="Title 1"/>
          <p:cNvSpPr>
            <a:spLocks noGrp="1"/>
          </p:cNvSpPr>
          <p:nvPr>
            <p:ph type="title" idx="4294967295"/>
          </p:nvPr>
        </p:nvSpPr>
        <p:spPr/>
        <p:txBody>
          <a:bodyPr lIns="45720" rIns="45720" anchor="t"/>
          <a:lstStyle/>
          <a:p>
            <a:pPr>
              <a:defRPr/>
            </a:pPr>
            <a:r>
              <a:rPr lang="fr-FR" dirty="0" err="1">
                <a:solidFill>
                  <a:schemeClr val="tx1"/>
                </a:solidFill>
                <a:effectLst>
                  <a:outerShdw blurRad="38100" dist="38100" dir="2700000" algn="tl">
                    <a:srgbClr val="C0C0C0"/>
                  </a:outerShdw>
                </a:effectLst>
              </a:rPr>
              <a:t>Thank</a:t>
            </a:r>
            <a:r>
              <a:rPr lang="fr-FR" dirty="0">
                <a:effectLst>
                  <a:outerShdw blurRad="38100" dist="38100" dir="2700000" algn="tl">
                    <a:srgbClr val="C0C0C0"/>
                  </a:outerShdw>
                </a:effectLst>
              </a:rPr>
              <a:t> </a:t>
            </a:r>
            <a:r>
              <a:rPr lang="fr-FR" dirty="0">
                <a:solidFill>
                  <a:schemeClr val="tx1"/>
                </a:solidFill>
                <a:effectLst>
                  <a:outerShdw blurRad="38100" dist="38100" dir="2700000" algn="tl">
                    <a:srgbClr val="C0C0C0"/>
                  </a:outerShdw>
                </a:effectLst>
              </a:rPr>
              <a:t>You!</a:t>
            </a:r>
          </a:p>
        </p:txBody>
      </p:sp>
      <p:sp>
        <p:nvSpPr>
          <p:cNvPr id="65539" name="Content Placeholder 2"/>
          <p:cNvSpPr>
            <a:spLocks noGrp="1"/>
          </p:cNvSpPr>
          <p:nvPr>
            <p:ph idx="4294967295"/>
          </p:nvPr>
        </p:nvSpPr>
        <p:spPr/>
        <p:txBody>
          <a:bodyPr/>
          <a:lstStyle/>
          <a:p>
            <a:pPr>
              <a:buFont typeface="Wingdings" pitchFamily="2" charset="2"/>
              <a:buNone/>
            </a:pPr>
            <a:r>
              <a:rPr lang="fr-FR" smtClean="0"/>
              <a:t>For more information:</a:t>
            </a:r>
          </a:p>
          <a:p>
            <a:pPr>
              <a:buFont typeface="Wingdings" pitchFamily="2" charset="2"/>
              <a:buNone/>
            </a:pPr>
            <a:r>
              <a:rPr lang="fr-FR" smtClean="0"/>
              <a:t>See the Special Initiatives website at</a:t>
            </a:r>
          </a:p>
          <a:p>
            <a:pPr algn="ctr">
              <a:buFont typeface="Wingdings" pitchFamily="2" charset="2"/>
              <a:buNone/>
            </a:pPr>
            <a:r>
              <a:rPr lang="fr-FR" smtClean="0">
                <a:hlinkClick r:id="rId3"/>
              </a:rPr>
              <a:t>www.itu.int/ITU-D/sis/</a:t>
            </a:r>
            <a:endParaRPr lang="fr-FR" smtClean="0"/>
          </a:p>
          <a:p>
            <a:pPr>
              <a:buFont typeface="Wingdings" pitchFamily="2" charset="2"/>
              <a:buNone/>
            </a:pPr>
            <a:r>
              <a:rPr lang="fr-FR" smtClean="0"/>
              <a:t>Or contact</a:t>
            </a:r>
          </a:p>
          <a:p>
            <a:pPr algn="ctr">
              <a:buFont typeface="Wingdings" pitchFamily="2" charset="2"/>
              <a:buNone/>
            </a:pPr>
            <a:r>
              <a:rPr lang="en-US" b="1" smtClean="0">
                <a:hlinkClick r:id="rId4"/>
              </a:rPr>
              <a:t>sis@itu.int</a:t>
            </a:r>
            <a:r>
              <a:rPr lang="en-US" smtClean="0"/>
              <a:t> </a:t>
            </a:r>
          </a:p>
          <a:p>
            <a:pPr algn="ctr">
              <a:buFont typeface="Wingdings" pitchFamily="2" charset="2"/>
              <a:buNone/>
            </a:pPr>
            <a:r>
              <a:rPr lang="en-US" smtClean="0">
                <a:hlinkClick r:id="rId5"/>
              </a:rPr>
              <a:t>susan.schorr@itu.int</a:t>
            </a:r>
            <a:endParaRPr lang="en-US" smtClean="0"/>
          </a:p>
          <a:p>
            <a:pPr algn="ctr">
              <a:buFont typeface="Wingdings" pitchFamily="2" charset="2"/>
              <a:buNone/>
            </a:pPr>
            <a:endParaRPr lang="fr-FR" smtClean="0"/>
          </a:p>
          <a:p>
            <a:pPr algn="ctr">
              <a:buFont typeface="Wingdings" pitchFamily="2" charset="2"/>
              <a:buNone/>
            </a:pPr>
            <a:endParaRPr lang="fr-FR" smtClean="0"/>
          </a:p>
        </p:txBody>
      </p:sp>
      <p:sp>
        <p:nvSpPr>
          <p:cNvPr id="65540" name="Date Placeholder 3"/>
          <p:cNvSpPr txBox="1">
            <a:spLocks noGrp="1"/>
          </p:cNvSpPr>
          <p:nvPr/>
        </p:nvSpPr>
        <p:spPr bwMode="auto">
          <a:xfrm>
            <a:off x="252413" y="6170613"/>
            <a:ext cx="4497387" cy="312737"/>
          </a:xfrm>
          <a:prstGeom prst="rect">
            <a:avLst/>
          </a:prstGeom>
          <a:noFill/>
          <a:ln w="9525">
            <a:noFill/>
            <a:miter lim="800000"/>
            <a:headEnd/>
            <a:tailEnd/>
          </a:ln>
        </p:spPr>
        <p:txBody>
          <a:bodyPr/>
          <a:lstStyle/>
          <a:p>
            <a:pPr eaLnBrk="0" hangingPunct="0">
              <a:lnSpc>
                <a:spcPct val="90000"/>
              </a:lnSpc>
            </a:pPr>
            <a:endParaRPr lang="ko-KR" altLang="en-US" sz="1000">
              <a:solidFill>
                <a:schemeClr val="tx1"/>
              </a:solidFill>
              <a:latin typeface="Verdana" pitchFamily="34" charset="0"/>
              <a:ea typeface="Gulim" pitchFamily="34" charset="-127"/>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PP New Logo">
  <a:themeElements>
    <a:clrScheme name="PPP New Logo 4">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1B5BA2"/>
      </a:hlink>
      <a:folHlink>
        <a:srgbClr val="B2B2B2"/>
      </a:folHlink>
    </a:clrScheme>
    <a:fontScheme name="PPP New Logo">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76200" cap="flat" cmpd="sng" algn="ctr">
          <a:solidFill>
            <a:srgbClr val="B2B2B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
            <a:schemeClr val="tx1"/>
          </a:buClr>
          <a:buSzTx/>
          <a:buFont typeface="Arial" pitchFamily="34" charset="0"/>
          <a:buNone/>
          <a:tabLst/>
          <a:defRPr kumimoji="0" lang="en-US" sz="1600" b="0" i="0" u="none" strike="noStrike" cap="none" normalizeH="0" baseline="0" smtClean="0">
            <a:ln>
              <a:noFill/>
            </a:ln>
            <a:solidFill>
              <a:schemeClr val="bg1"/>
            </a:solidFill>
            <a:effectLst/>
            <a:latin typeface="Times New Roman" pitchFamily="18" charset="0"/>
          </a:defRPr>
        </a:defPPr>
      </a:lstStyle>
    </a:spDef>
    <a:lnDef>
      <a:spPr bwMode="auto">
        <a:xfrm>
          <a:off x="0" y="0"/>
          <a:ext cx="1" cy="1"/>
        </a:xfrm>
        <a:custGeom>
          <a:avLst/>
          <a:gdLst/>
          <a:ahLst/>
          <a:cxnLst/>
          <a:rect l="0" t="0" r="0" b="0"/>
          <a:pathLst/>
        </a:custGeom>
        <a:solidFill>
          <a:srgbClr val="000000"/>
        </a:solidFill>
        <a:ln w="76200" cap="flat" cmpd="sng" algn="ctr">
          <a:solidFill>
            <a:srgbClr val="B2B2B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
            <a:schemeClr val="tx1"/>
          </a:buClr>
          <a:buSzTx/>
          <a:buFont typeface="Arial" pitchFamily="34" charset="0"/>
          <a:buNone/>
          <a:tabLst/>
          <a:defRPr kumimoji="0" lang="en-US" sz="1600" b="0" i="0" u="none" strike="noStrike" cap="none" normalizeH="0" baseline="0" smtClean="0">
            <a:ln>
              <a:noFill/>
            </a:ln>
            <a:solidFill>
              <a:schemeClr val="bg1"/>
            </a:solidFill>
            <a:effectLst/>
            <a:latin typeface="Times New Roman" pitchFamily="18" charset="0"/>
          </a:defRPr>
        </a:defPPr>
      </a:lstStyle>
    </a:lnDef>
  </a:objectDefaults>
  <a:extraClrSchemeLst>
    <a:extraClrScheme>
      <a:clrScheme name="PPP New Log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PP New Logo 2">
        <a:dk1>
          <a:srgbClr val="5C5C5C"/>
        </a:dk1>
        <a:lt1>
          <a:srgbClr val="FFFFFF"/>
        </a:lt1>
        <a:dk2>
          <a:srgbClr val="000000"/>
        </a:dk2>
        <a:lt2>
          <a:srgbClr val="808080"/>
        </a:lt2>
        <a:accent1>
          <a:srgbClr val="00CC99"/>
        </a:accent1>
        <a:accent2>
          <a:srgbClr val="3333CC"/>
        </a:accent2>
        <a:accent3>
          <a:srgbClr val="FFFFFF"/>
        </a:accent3>
        <a:accent4>
          <a:srgbClr val="4D4D4D"/>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PP New Logo 3">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PP New Logo 4">
        <a:dk1>
          <a:srgbClr val="5C5C5C"/>
        </a:dk1>
        <a:lt1>
          <a:srgbClr val="FFFFFF"/>
        </a:lt1>
        <a:dk2>
          <a:srgbClr val="1B5BA2"/>
        </a:dk2>
        <a:lt2>
          <a:srgbClr val="808080"/>
        </a:lt2>
        <a:accent1>
          <a:srgbClr val="FFFFFF"/>
        </a:accent1>
        <a:accent2>
          <a:srgbClr val="3333CC"/>
        </a:accent2>
        <a:accent3>
          <a:srgbClr val="FFFFFF"/>
        </a:accent3>
        <a:accent4>
          <a:srgbClr val="4D4D4D"/>
        </a:accent4>
        <a:accent5>
          <a:srgbClr val="FFFFFF"/>
        </a:accent5>
        <a:accent6>
          <a:srgbClr val="2D2DB9"/>
        </a:accent6>
        <a:hlink>
          <a:srgbClr val="1B5BA2"/>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PPP New Logo</Template>
  <TotalTime>11448</TotalTime>
  <Words>3811</Words>
  <Application>Microsoft Office PowerPoint</Application>
  <PresentationFormat>On-screen Show (4:3)</PresentationFormat>
  <Paragraphs>320</Paragraphs>
  <Slides>25</Slides>
  <Notes>25</Notes>
  <HiddenSlides>0</HiddenSlides>
  <MMClips>0</MMClips>
  <ScaleCrop>false</ScaleCrop>
  <HeadingPairs>
    <vt:vector size="6" baseType="variant">
      <vt:variant>
        <vt:lpstr>Fonts Used</vt:lpstr>
      </vt:variant>
      <vt:variant>
        <vt:i4>8</vt:i4>
      </vt:variant>
      <vt:variant>
        <vt:lpstr>Design Template</vt:lpstr>
      </vt:variant>
      <vt:variant>
        <vt:i4>2</vt:i4>
      </vt:variant>
      <vt:variant>
        <vt:lpstr>Slide Titles</vt:lpstr>
      </vt:variant>
      <vt:variant>
        <vt:i4>25</vt:i4>
      </vt:variant>
    </vt:vector>
  </HeadingPairs>
  <TitlesOfParts>
    <vt:vector size="35" baseType="lpstr">
      <vt:lpstr>Times New Roman</vt:lpstr>
      <vt:lpstr>Arial</vt:lpstr>
      <vt:lpstr>Verdana</vt:lpstr>
      <vt:lpstr>Wingdings</vt:lpstr>
      <vt:lpstr>Zurich BT</vt:lpstr>
      <vt:lpstr>Univers</vt:lpstr>
      <vt:lpstr>Gulim</vt:lpstr>
      <vt:lpstr>SimSun</vt:lpstr>
      <vt:lpstr>PPP New Logo</vt:lpstr>
      <vt:lpstr>PPP New Logo</vt:lpstr>
      <vt:lpstr>Connecting Schools: Global Challenges and Solutions</vt:lpstr>
      <vt:lpstr>PRESENTATION OUTLINE</vt:lpstr>
      <vt:lpstr>ITU’s Role in Promoting Connected Schools</vt:lpstr>
      <vt:lpstr>Slide 4</vt:lpstr>
      <vt:lpstr>Global Challenges to Connecting Schools for ITU Members</vt:lpstr>
      <vt:lpstr>Solutions to School Connectivity </vt:lpstr>
      <vt:lpstr>National Projects - Nicaragua</vt:lpstr>
      <vt:lpstr>ITU’s Role in Promoting Accessible ICTs</vt:lpstr>
      <vt:lpstr>UNESCO Education Data</vt:lpstr>
      <vt:lpstr>ILO Data</vt:lpstr>
      <vt:lpstr>OUTLINE of Persons with Disabilities Module</vt:lpstr>
      <vt:lpstr>Assistive Technologies:  Not one size fits all</vt:lpstr>
      <vt:lpstr>Accessible Buildings and Workstations </vt:lpstr>
      <vt:lpstr>General benefits of Assistive Technologies</vt:lpstr>
      <vt:lpstr>Benefits for students </vt:lpstr>
      <vt:lpstr>Benefits for teachers and non-teaching staff </vt:lpstr>
      <vt:lpstr>Benefits for parents and carers </vt:lpstr>
      <vt:lpstr>Challenges to Connecting Schools for Persons with Disabilities</vt:lpstr>
      <vt:lpstr>Reasons for Exclusion</vt:lpstr>
      <vt:lpstr>Cross-Cutting Policy Areas Supporting Accessible ICTs in Connected Schools</vt:lpstr>
      <vt:lpstr>Key policy areas for accessible ICTs in schools</vt:lpstr>
      <vt:lpstr>Some Solutions to promote accessible ICTs in schools</vt:lpstr>
      <vt:lpstr>Using schools for skills and job training for Adults with Disabilities  </vt:lpstr>
      <vt:lpstr>Slide 24</vt:lpstr>
      <vt:lpstr>Thank You!</vt:lpstr>
    </vt:vector>
  </TitlesOfParts>
  <Company>ITU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the title</dc:title>
  <dc:creator>Robert Shaw</dc:creator>
  <cp:lastModifiedBy>schorr</cp:lastModifiedBy>
  <cp:revision>275</cp:revision>
  <cp:lastPrinted>2001-11-25T13:41:09Z</cp:lastPrinted>
  <dcterms:created xsi:type="dcterms:W3CDTF">2008-05-21T08:22:42Z</dcterms:created>
  <dcterms:modified xsi:type="dcterms:W3CDTF">2010-10-22T13:21:37Z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