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5"/>
  </p:notesMasterIdLst>
  <p:sldIdLst>
    <p:sldId id="256" r:id="rId2"/>
    <p:sldId id="259" r:id="rId3"/>
    <p:sldId id="261" r:id="rId4"/>
    <p:sldId id="290" r:id="rId5"/>
    <p:sldId id="289" r:id="rId6"/>
    <p:sldId id="291" r:id="rId7"/>
    <p:sldId id="292" r:id="rId8"/>
    <p:sldId id="293" r:id="rId9"/>
    <p:sldId id="294" r:id="rId10"/>
    <p:sldId id="285" r:id="rId11"/>
    <p:sldId id="286" r:id="rId12"/>
    <p:sldId id="262" r:id="rId13"/>
    <p:sldId id="278" r:id="rId14"/>
  </p:sldIdLst>
  <p:sldSz cx="9144000" cy="6858000" type="screen4x3"/>
  <p:notesSz cx="7099300" cy="1022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7301" autoAdjust="0"/>
  </p:normalViewPr>
  <p:slideViewPr>
    <p:cSldViewPr>
      <p:cViewPr varScale="1">
        <p:scale>
          <a:sx n="73" d="100"/>
          <a:sy n="73" d="100"/>
        </p:scale>
        <p:origin x="-13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99CA97-5D60-45AD-90F4-B7E1BF2FFC5A}" type="doc">
      <dgm:prSet loTypeId="urn:microsoft.com/office/officeart/2005/8/layout/radial4" loCatId="relationship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it-CH"/>
        </a:p>
      </dgm:t>
    </dgm:pt>
    <dgm:pt modelId="{26BB1993-7E24-4969-9B1D-B9346996B442}">
      <dgm:prSet phldrT="[Text]"/>
      <dgm:spPr/>
      <dgm:t>
        <a:bodyPr/>
        <a:lstStyle/>
        <a:p>
          <a:endParaRPr lang="it-CH" b="1" dirty="0">
            <a:solidFill>
              <a:srgbClr val="CC3399"/>
            </a:solidFill>
          </a:endParaRPr>
        </a:p>
      </dgm:t>
    </dgm:pt>
    <dgm:pt modelId="{D35EFAA6-22E7-4AF8-85AB-9D0D6956522F}" type="parTrans" cxnId="{D926DC4D-0A6C-45B5-88DC-1199CDF972C8}">
      <dgm:prSet/>
      <dgm:spPr/>
      <dgm:t>
        <a:bodyPr/>
        <a:lstStyle/>
        <a:p>
          <a:endParaRPr lang="it-CH"/>
        </a:p>
      </dgm:t>
    </dgm:pt>
    <dgm:pt modelId="{C12FF783-0818-4236-AA43-DC4DD0449F9F}" type="sibTrans" cxnId="{D926DC4D-0A6C-45B5-88DC-1199CDF972C8}">
      <dgm:prSet/>
      <dgm:spPr/>
      <dgm:t>
        <a:bodyPr/>
        <a:lstStyle/>
        <a:p>
          <a:endParaRPr lang="it-CH"/>
        </a:p>
      </dgm:t>
    </dgm:pt>
    <dgm:pt modelId="{6B6F429F-DE74-46EF-801E-6FC29EFECFDD}">
      <dgm:prSet phldrT="[Text]" custT="1"/>
      <dgm:spPr/>
      <dgm:t>
        <a:bodyPr/>
        <a:lstStyle/>
        <a:p>
          <a:r>
            <a:rPr lang="it-CH" sz="1400" b="1" dirty="0"/>
            <a:t>e-Health</a:t>
          </a:r>
        </a:p>
      </dgm:t>
    </dgm:pt>
    <dgm:pt modelId="{B26E8D65-CD53-4DF2-ACEB-1C28895EC718}" type="parTrans" cxnId="{906811A4-D74E-492A-B89B-D2770BC4D2EA}">
      <dgm:prSet/>
      <dgm:spPr/>
      <dgm:t>
        <a:bodyPr/>
        <a:lstStyle/>
        <a:p>
          <a:endParaRPr lang="it-CH"/>
        </a:p>
      </dgm:t>
    </dgm:pt>
    <dgm:pt modelId="{00A33A00-1E00-45D4-9A21-2DFA93B55F0C}" type="sibTrans" cxnId="{906811A4-D74E-492A-B89B-D2770BC4D2EA}">
      <dgm:prSet/>
      <dgm:spPr/>
      <dgm:t>
        <a:bodyPr/>
        <a:lstStyle/>
        <a:p>
          <a:endParaRPr lang="it-CH"/>
        </a:p>
      </dgm:t>
    </dgm:pt>
    <dgm:pt modelId="{5DF9AAFD-AE5C-41C7-B8C9-20A2CC5F78A8}">
      <dgm:prSet phldrT="[Text]" custT="1"/>
      <dgm:spPr/>
      <dgm:t>
        <a:bodyPr/>
        <a:lstStyle/>
        <a:p>
          <a:r>
            <a:rPr lang="it-CH" sz="1200" b="1" dirty="0" smtClean="0"/>
            <a:t>Emergency</a:t>
          </a:r>
          <a:endParaRPr lang="it-CH" sz="1200" b="1" dirty="0"/>
        </a:p>
      </dgm:t>
    </dgm:pt>
    <dgm:pt modelId="{2F0EF77A-74B3-45D6-B652-7E6C0BC38BEB}" type="parTrans" cxnId="{020BCC77-DA94-40E7-8211-F30E299946D8}">
      <dgm:prSet/>
      <dgm:spPr/>
      <dgm:t>
        <a:bodyPr/>
        <a:lstStyle/>
        <a:p>
          <a:endParaRPr lang="it-CH"/>
        </a:p>
      </dgm:t>
    </dgm:pt>
    <dgm:pt modelId="{EABC8698-0D81-4762-AD9B-88BEE4D8A1CD}" type="sibTrans" cxnId="{020BCC77-DA94-40E7-8211-F30E299946D8}">
      <dgm:prSet/>
      <dgm:spPr/>
      <dgm:t>
        <a:bodyPr/>
        <a:lstStyle/>
        <a:p>
          <a:endParaRPr lang="it-CH"/>
        </a:p>
      </dgm:t>
    </dgm:pt>
    <dgm:pt modelId="{58927E92-892C-4EA1-8D31-461D0BBE4825}">
      <dgm:prSet phldrT="[Text]" custT="1"/>
      <dgm:spPr/>
      <dgm:t>
        <a:bodyPr/>
        <a:lstStyle/>
        <a:p>
          <a:r>
            <a:rPr lang="it-CH" sz="2000" b="1" dirty="0"/>
            <a:t>e-Gov</a:t>
          </a:r>
          <a:endParaRPr lang="it-CH" sz="1400" b="1" dirty="0"/>
        </a:p>
      </dgm:t>
    </dgm:pt>
    <dgm:pt modelId="{23814098-31BF-4914-939F-EBE7F99C5426}" type="parTrans" cxnId="{52198B0B-35BD-469D-B6D1-64EC8EBF0856}">
      <dgm:prSet/>
      <dgm:spPr/>
      <dgm:t>
        <a:bodyPr/>
        <a:lstStyle/>
        <a:p>
          <a:endParaRPr lang="it-CH"/>
        </a:p>
      </dgm:t>
    </dgm:pt>
    <dgm:pt modelId="{6275CF27-1B37-42D1-BE72-43A88F10C407}" type="sibTrans" cxnId="{52198B0B-35BD-469D-B6D1-64EC8EBF0856}">
      <dgm:prSet/>
      <dgm:spPr/>
      <dgm:t>
        <a:bodyPr/>
        <a:lstStyle/>
        <a:p>
          <a:endParaRPr lang="it-CH"/>
        </a:p>
      </dgm:t>
    </dgm:pt>
    <dgm:pt modelId="{760B47E1-2BBA-4CCE-9BF0-72C923974685}">
      <dgm:prSet phldrT="[Text]" custT="1"/>
      <dgm:spPr/>
      <dgm:t>
        <a:bodyPr/>
        <a:lstStyle/>
        <a:p>
          <a:r>
            <a:rPr lang="it-CH" sz="2000" b="1" dirty="0" smtClean="0"/>
            <a:t>e-Edu</a:t>
          </a:r>
          <a:endParaRPr lang="it-CH" sz="2000" b="1" dirty="0"/>
        </a:p>
      </dgm:t>
    </dgm:pt>
    <dgm:pt modelId="{DAA9D830-AEBE-42C3-9EBB-AC7B4826DCBB}" type="parTrans" cxnId="{803B908D-7F2B-42EE-864C-098365F2B7B5}">
      <dgm:prSet/>
      <dgm:spPr/>
      <dgm:t>
        <a:bodyPr/>
        <a:lstStyle/>
        <a:p>
          <a:endParaRPr lang="it-CH"/>
        </a:p>
      </dgm:t>
    </dgm:pt>
    <dgm:pt modelId="{761A417F-7C82-4F22-883F-E6A6B5F4C064}" type="sibTrans" cxnId="{803B908D-7F2B-42EE-864C-098365F2B7B5}">
      <dgm:prSet/>
      <dgm:spPr/>
      <dgm:t>
        <a:bodyPr/>
        <a:lstStyle/>
        <a:p>
          <a:endParaRPr lang="it-CH"/>
        </a:p>
      </dgm:t>
    </dgm:pt>
    <dgm:pt modelId="{9E229253-115A-4F5D-93C5-2A3C86F927CC}">
      <dgm:prSet phldrT="[Text]" custT="1"/>
      <dgm:spPr/>
      <dgm:t>
        <a:bodyPr/>
        <a:lstStyle/>
        <a:p>
          <a:r>
            <a:rPr lang="it-CH" sz="1800" b="1" dirty="0"/>
            <a:t>e-Skills</a:t>
          </a:r>
          <a:endParaRPr lang="it-CH" sz="1400" b="1" dirty="0"/>
        </a:p>
      </dgm:t>
    </dgm:pt>
    <dgm:pt modelId="{18E3B62D-9864-4A3C-ACF9-D4C8D3DBD6EB}" type="parTrans" cxnId="{50ECA7FF-1930-4E4F-8189-9EC3A7CAB6CA}">
      <dgm:prSet/>
      <dgm:spPr/>
      <dgm:t>
        <a:bodyPr/>
        <a:lstStyle/>
        <a:p>
          <a:endParaRPr lang="it-CH"/>
        </a:p>
      </dgm:t>
    </dgm:pt>
    <dgm:pt modelId="{578ECB95-1D9E-4E4B-A242-6AB2E9965352}" type="sibTrans" cxnId="{50ECA7FF-1930-4E4F-8189-9EC3A7CAB6CA}">
      <dgm:prSet/>
      <dgm:spPr/>
      <dgm:t>
        <a:bodyPr/>
        <a:lstStyle/>
        <a:p>
          <a:endParaRPr lang="it-CH"/>
        </a:p>
      </dgm:t>
    </dgm:pt>
    <dgm:pt modelId="{F5C5CFC2-4DF8-4FE2-87EF-51BC81A9F61A}">
      <dgm:prSet phldrT="[Text]" custT="1"/>
      <dgm:spPr/>
      <dgm:t>
        <a:bodyPr/>
        <a:lstStyle/>
        <a:p>
          <a:r>
            <a:rPr lang="it-CH" sz="1600" b="1" dirty="0"/>
            <a:t>e-Office</a:t>
          </a:r>
          <a:endParaRPr lang="it-CH" sz="1400" b="1" dirty="0"/>
        </a:p>
      </dgm:t>
    </dgm:pt>
    <dgm:pt modelId="{35483306-03D5-4BE4-AD62-1B7333C09EDF}" type="parTrans" cxnId="{D0A56A91-E75B-42AE-938A-A34F3D892636}">
      <dgm:prSet/>
      <dgm:spPr/>
      <dgm:t>
        <a:bodyPr/>
        <a:lstStyle/>
        <a:p>
          <a:endParaRPr lang="it-CH"/>
        </a:p>
      </dgm:t>
    </dgm:pt>
    <dgm:pt modelId="{CB0C989A-0D74-4A1E-BAF1-B064B9BEBADB}" type="sibTrans" cxnId="{D0A56A91-E75B-42AE-938A-A34F3D892636}">
      <dgm:prSet/>
      <dgm:spPr/>
      <dgm:t>
        <a:bodyPr/>
        <a:lstStyle/>
        <a:p>
          <a:endParaRPr lang="it-CH"/>
        </a:p>
      </dgm:t>
    </dgm:pt>
    <dgm:pt modelId="{A15A30B3-CE25-45E1-A112-17ED24C901E9}">
      <dgm:prSet phldrT="[Text]"/>
      <dgm:spPr/>
      <dgm:t>
        <a:bodyPr/>
        <a:lstStyle/>
        <a:p>
          <a:r>
            <a:rPr lang="it-CH" b="1"/>
            <a:t>Multimedia</a:t>
          </a:r>
        </a:p>
      </dgm:t>
    </dgm:pt>
    <dgm:pt modelId="{ED9D5365-4AA7-4854-AF10-4E77E26303AB}" type="parTrans" cxnId="{EDB06895-F1B1-429A-BD2D-B678DE05F1F1}">
      <dgm:prSet/>
      <dgm:spPr/>
      <dgm:t>
        <a:bodyPr/>
        <a:lstStyle/>
        <a:p>
          <a:endParaRPr lang="it-CH"/>
        </a:p>
      </dgm:t>
    </dgm:pt>
    <dgm:pt modelId="{BC9CD05A-C8EB-4493-A6A0-EB7701C6F8AE}" type="sibTrans" cxnId="{EDB06895-F1B1-429A-BD2D-B678DE05F1F1}">
      <dgm:prSet/>
      <dgm:spPr/>
      <dgm:t>
        <a:bodyPr/>
        <a:lstStyle/>
        <a:p>
          <a:endParaRPr lang="it-CH"/>
        </a:p>
      </dgm:t>
    </dgm:pt>
    <dgm:pt modelId="{7B8E6D51-99DD-4B26-81C9-B23F5C639CC7}">
      <dgm:prSet phldrT="[Text]" custT="1"/>
      <dgm:spPr/>
      <dgm:t>
        <a:bodyPr/>
        <a:lstStyle/>
        <a:p>
          <a:r>
            <a:rPr lang="it-CH" sz="1400" b="1" dirty="0" smtClean="0"/>
            <a:t>Entertain</a:t>
          </a:r>
          <a:r>
            <a:rPr lang="it-CH" sz="1300" dirty="0" smtClean="0"/>
            <a:t>.</a:t>
          </a:r>
          <a:endParaRPr lang="it-CH" sz="1300" dirty="0"/>
        </a:p>
      </dgm:t>
    </dgm:pt>
    <dgm:pt modelId="{9AA1497B-D848-4734-8CB3-B215D54C7920}" type="parTrans" cxnId="{38FC1A6C-73D9-43D0-B31D-0BCD33F301F9}">
      <dgm:prSet/>
      <dgm:spPr/>
      <dgm:t>
        <a:bodyPr/>
        <a:lstStyle/>
        <a:p>
          <a:endParaRPr lang="it-CH"/>
        </a:p>
      </dgm:t>
    </dgm:pt>
    <dgm:pt modelId="{6AFCEEBF-1EC9-4796-81C9-F546ED25E7EF}" type="sibTrans" cxnId="{38FC1A6C-73D9-43D0-B31D-0BCD33F301F9}">
      <dgm:prSet/>
      <dgm:spPr/>
      <dgm:t>
        <a:bodyPr/>
        <a:lstStyle/>
        <a:p>
          <a:endParaRPr lang="it-CH"/>
        </a:p>
      </dgm:t>
    </dgm:pt>
    <dgm:pt modelId="{5806031B-AD06-4DAA-BE85-83D2C399AD1A}">
      <dgm:prSet phldrT="[Text]" custT="1"/>
      <dgm:spPr/>
      <dgm:t>
        <a:bodyPr/>
        <a:lstStyle/>
        <a:p>
          <a:r>
            <a:rPr lang="it-CH" sz="1800" b="1" dirty="0"/>
            <a:t>LucyPC</a:t>
          </a:r>
          <a:endParaRPr lang="it-CH" sz="1300" b="1" dirty="0"/>
        </a:p>
      </dgm:t>
    </dgm:pt>
    <dgm:pt modelId="{E4ED1611-353D-4A70-ADDD-5D136D210DBB}" type="parTrans" cxnId="{8031077E-8438-4443-9E04-32BC2EF4D6AF}">
      <dgm:prSet/>
      <dgm:spPr/>
      <dgm:t>
        <a:bodyPr/>
        <a:lstStyle/>
        <a:p>
          <a:endParaRPr lang="it-CH"/>
        </a:p>
      </dgm:t>
    </dgm:pt>
    <dgm:pt modelId="{349130FF-5E72-4E5F-B50E-262A21DDD0FB}" type="sibTrans" cxnId="{8031077E-8438-4443-9E04-32BC2EF4D6AF}">
      <dgm:prSet/>
      <dgm:spPr/>
      <dgm:t>
        <a:bodyPr/>
        <a:lstStyle/>
        <a:p>
          <a:endParaRPr lang="it-CH"/>
        </a:p>
      </dgm:t>
    </dgm:pt>
    <dgm:pt modelId="{352E26E7-7BA1-4E65-B392-3DB5ABA5832E}" type="pres">
      <dgm:prSet presAssocID="{1199CA97-5D60-45AD-90F4-B7E1BF2FFC5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CH"/>
        </a:p>
      </dgm:t>
    </dgm:pt>
    <dgm:pt modelId="{D379D24C-2DC8-4710-8340-AB99719FBCF0}" type="pres">
      <dgm:prSet presAssocID="{26BB1993-7E24-4969-9B1D-B9346996B442}" presName="centerShape" presStyleLbl="node0" presStyleIdx="0" presStyleCnt="1" custScaleX="163498" custScaleY="123606" custLinFactNeighborX="1020" custLinFactNeighborY="1039"/>
      <dgm:spPr/>
      <dgm:t>
        <a:bodyPr/>
        <a:lstStyle/>
        <a:p>
          <a:endParaRPr lang="it-CH"/>
        </a:p>
      </dgm:t>
    </dgm:pt>
    <dgm:pt modelId="{3699F8B6-4E08-45E5-BEFC-757B1F938EB8}" type="pres">
      <dgm:prSet presAssocID="{B26E8D65-CD53-4DF2-ACEB-1C28895EC718}" presName="parTrans" presStyleLbl="bgSibTrans2D1" presStyleIdx="0" presStyleCnt="9" custScaleX="107487" custScaleY="111394"/>
      <dgm:spPr/>
      <dgm:t>
        <a:bodyPr/>
        <a:lstStyle/>
        <a:p>
          <a:endParaRPr lang="it-CH"/>
        </a:p>
      </dgm:t>
    </dgm:pt>
    <dgm:pt modelId="{94B09AF5-DD43-4DAC-805D-DFECBC3A5009}" type="pres">
      <dgm:prSet presAssocID="{6B6F429F-DE74-46EF-801E-6FC29EFECFDD}" presName="node" presStyleLbl="node1" presStyleIdx="0" presStyleCnt="9" custScaleX="125288" custScaleY="81793" custRadScaleRad="96313" custRadScaleInc="-4356">
        <dgm:presLayoutVars>
          <dgm:bulletEnabled val="1"/>
        </dgm:presLayoutVars>
      </dgm:prSet>
      <dgm:spPr/>
      <dgm:t>
        <a:bodyPr/>
        <a:lstStyle/>
        <a:p>
          <a:endParaRPr lang="it-CH"/>
        </a:p>
      </dgm:t>
    </dgm:pt>
    <dgm:pt modelId="{FC4B5C1B-779B-4826-92F2-9680400F85F0}" type="pres">
      <dgm:prSet presAssocID="{23814098-31BF-4914-939F-EBE7F99C5426}" presName="parTrans" presStyleLbl="bgSibTrans2D1" presStyleIdx="1" presStyleCnt="9" custScaleX="107487" custScaleY="111394"/>
      <dgm:spPr/>
      <dgm:t>
        <a:bodyPr/>
        <a:lstStyle/>
        <a:p>
          <a:endParaRPr lang="it-CH"/>
        </a:p>
      </dgm:t>
    </dgm:pt>
    <dgm:pt modelId="{6944A3EC-3C05-4C0C-80C2-697F9ADBD05E}" type="pres">
      <dgm:prSet presAssocID="{58927E92-892C-4EA1-8D31-461D0BBE4825}" presName="node" presStyleLbl="node1" presStyleIdx="1" presStyleCnt="9" custScaleX="125288" custScaleY="81793" custRadScaleRad="96023" custRadScaleInc="186">
        <dgm:presLayoutVars>
          <dgm:bulletEnabled val="1"/>
        </dgm:presLayoutVars>
      </dgm:prSet>
      <dgm:spPr/>
      <dgm:t>
        <a:bodyPr/>
        <a:lstStyle/>
        <a:p>
          <a:endParaRPr lang="it-CH"/>
        </a:p>
      </dgm:t>
    </dgm:pt>
    <dgm:pt modelId="{32B7C93A-5B6A-49FB-A66A-755089342998}" type="pres">
      <dgm:prSet presAssocID="{DAA9D830-AEBE-42C3-9EBB-AC7B4826DCBB}" presName="parTrans" presStyleLbl="bgSibTrans2D1" presStyleIdx="2" presStyleCnt="9" custScaleX="107487" custScaleY="111394"/>
      <dgm:spPr/>
      <dgm:t>
        <a:bodyPr/>
        <a:lstStyle/>
        <a:p>
          <a:endParaRPr lang="it-CH"/>
        </a:p>
      </dgm:t>
    </dgm:pt>
    <dgm:pt modelId="{C42E3F76-D367-4964-AE9A-D9193A18594D}" type="pres">
      <dgm:prSet presAssocID="{760B47E1-2BBA-4CCE-9BF0-72C923974685}" presName="node" presStyleLbl="node1" presStyleIdx="2" presStyleCnt="9" custScaleX="125288" custScaleY="81793" custRadScaleRad="200348" custRadScaleInc="-67108">
        <dgm:presLayoutVars>
          <dgm:bulletEnabled val="1"/>
        </dgm:presLayoutVars>
      </dgm:prSet>
      <dgm:spPr/>
      <dgm:t>
        <a:bodyPr/>
        <a:lstStyle/>
        <a:p>
          <a:endParaRPr lang="it-CH"/>
        </a:p>
      </dgm:t>
    </dgm:pt>
    <dgm:pt modelId="{98534087-E196-495A-817F-E52806F9AAAE}" type="pres">
      <dgm:prSet presAssocID="{18E3B62D-9864-4A3C-ACF9-D4C8D3DBD6EB}" presName="parTrans" presStyleLbl="bgSibTrans2D1" presStyleIdx="3" presStyleCnt="9" custScaleX="107487" custScaleY="111394"/>
      <dgm:spPr/>
      <dgm:t>
        <a:bodyPr/>
        <a:lstStyle/>
        <a:p>
          <a:endParaRPr lang="it-CH"/>
        </a:p>
      </dgm:t>
    </dgm:pt>
    <dgm:pt modelId="{9F779395-FE39-4913-8E64-57F8F469634E}" type="pres">
      <dgm:prSet presAssocID="{9E229253-115A-4F5D-93C5-2A3C86F927CC}" presName="node" presStyleLbl="node1" presStyleIdx="3" presStyleCnt="9" custScaleX="125288" custScaleY="81793" custRadScaleRad="97274" custRadScaleInc="8413">
        <dgm:presLayoutVars>
          <dgm:bulletEnabled val="1"/>
        </dgm:presLayoutVars>
      </dgm:prSet>
      <dgm:spPr/>
      <dgm:t>
        <a:bodyPr/>
        <a:lstStyle/>
        <a:p>
          <a:endParaRPr lang="it-CH"/>
        </a:p>
      </dgm:t>
    </dgm:pt>
    <dgm:pt modelId="{3C6DC9DA-5685-4908-B2D5-D0278E2A4C85}" type="pres">
      <dgm:prSet presAssocID="{35483306-03D5-4BE4-AD62-1B7333C09EDF}" presName="parTrans" presStyleLbl="bgSibTrans2D1" presStyleIdx="4" presStyleCnt="9" custScaleX="107487" custScaleY="111394"/>
      <dgm:spPr/>
      <dgm:t>
        <a:bodyPr/>
        <a:lstStyle/>
        <a:p>
          <a:endParaRPr lang="it-CH"/>
        </a:p>
      </dgm:t>
    </dgm:pt>
    <dgm:pt modelId="{9BD7B61C-3937-4E4B-926D-3746AB1B07E5}" type="pres">
      <dgm:prSet presAssocID="{F5C5CFC2-4DF8-4FE2-87EF-51BC81A9F61A}" presName="node" presStyleLbl="node1" presStyleIdx="4" presStyleCnt="9" custScaleX="125288" custScaleY="81793" custRadScaleRad="98467" custRadScaleInc="24852">
        <dgm:presLayoutVars>
          <dgm:bulletEnabled val="1"/>
        </dgm:presLayoutVars>
      </dgm:prSet>
      <dgm:spPr/>
      <dgm:t>
        <a:bodyPr/>
        <a:lstStyle/>
        <a:p>
          <a:endParaRPr lang="it-CH"/>
        </a:p>
      </dgm:t>
    </dgm:pt>
    <dgm:pt modelId="{3F6AC584-5050-4722-820D-764A465024C0}" type="pres">
      <dgm:prSet presAssocID="{ED9D5365-4AA7-4854-AF10-4E77E26303AB}" presName="parTrans" presStyleLbl="bgSibTrans2D1" presStyleIdx="5" presStyleCnt="9" custScaleX="107487" custScaleY="111394"/>
      <dgm:spPr/>
      <dgm:t>
        <a:bodyPr/>
        <a:lstStyle/>
        <a:p>
          <a:endParaRPr lang="it-CH"/>
        </a:p>
      </dgm:t>
    </dgm:pt>
    <dgm:pt modelId="{F1623C3C-426C-4B2A-8DE4-B24F9EB12ADF}" type="pres">
      <dgm:prSet presAssocID="{A15A30B3-CE25-45E1-A112-17ED24C901E9}" presName="node" presStyleLbl="node1" presStyleIdx="5" presStyleCnt="9" custAng="0" custScaleX="125288" custScaleY="81793" custRadScaleRad="102521" custRadScaleInc="33883">
        <dgm:presLayoutVars>
          <dgm:bulletEnabled val="1"/>
        </dgm:presLayoutVars>
      </dgm:prSet>
      <dgm:spPr/>
      <dgm:t>
        <a:bodyPr/>
        <a:lstStyle/>
        <a:p>
          <a:endParaRPr lang="it-CH"/>
        </a:p>
      </dgm:t>
    </dgm:pt>
    <dgm:pt modelId="{93781292-0E8D-43BC-93A0-5BA4FC402D47}" type="pres">
      <dgm:prSet presAssocID="{9AA1497B-D848-4734-8CB3-B215D54C7920}" presName="parTrans" presStyleLbl="bgSibTrans2D1" presStyleIdx="6" presStyleCnt="9" custScaleX="107487" custScaleY="111394"/>
      <dgm:spPr/>
      <dgm:t>
        <a:bodyPr/>
        <a:lstStyle/>
        <a:p>
          <a:endParaRPr lang="it-CH"/>
        </a:p>
      </dgm:t>
    </dgm:pt>
    <dgm:pt modelId="{7E005870-A61E-4791-AA32-55C2B5A09F96}" type="pres">
      <dgm:prSet presAssocID="{7B8E6D51-99DD-4B26-81C9-B23F5C639CC7}" presName="node" presStyleLbl="node1" presStyleIdx="6" presStyleCnt="9" custAng="0" custScaleX="125288" custScaleY="81793" custRadScaleRad="101240" custRadScaleInc="31715">
        <dgm:presLayoutVars>
          <dgm:bulletEnabled val="1"/>
        </dgm:presLayoutVars>
      </dgm:prSet>
      <dgm:spPr/>
      <dgm:t>
        <a:bodyPr/>
        <a:lstStyle/>
        <a:p>
          <a:endParaRPr lang="it-CH"/>
        </a:p>
      </dgm:t>
    </dgm:pt>
    <dgm:pt modelId="{22802679-C08A-4E6D-8313-ADB0621FDD4B}" type="pres">
      <dgm:prSet presAssocID="{E4ED1611-353D-4A70-ADDD-5D136D210DBB}" presName="parTrans" presStyleLbl="bgSibTrans2D1" presStyleIdx="7" presStyleCnt="9" custScaleX="107487" custScaleY="111394"/>
      <dgm:spPr/>
      <dgm:t>
        <a:bodyPr/>
        <a:lstStyle/>
        <a:p>
          <a:endParaRPr lang="it-CH"/>
        </a:p>
      </dgm:t>
    </dgm:pt>
    <dgm:pt modelId="{E6D4835C-70ED-4B6A-A22E-F3B2744752E4}" type="pres">
      <dgm:prSet presAssocID="{5806031B-AD06-4DAA-BE85-83D2C399AD1A}" presName="node" presStyleLbl="node1" presStyleIdx="7" presStyleCnt="9" custAng="0" custScaleX="125288" custScaleY="81793" custRadScaleRad="101318" custRadScaleInc="17138">
        <dgm:presLayoutVars>
          <dgm:bulletEnabled val="1"/>
        </dgm:presLayoutVars>
      </dgm:prSet>
      <dgm:spPr/>
      <dgm:t>
        <a:bodyPr/>
        <a:lstStyle/>
        <a:p>
          <a:endParaRPr lang="it-CH"/>
        </a:p>
      </dgm:t>
    </dgm:pt>
    <dgm:pt modelId="{2AD40AC5-98B4-49E4-8E82-119C74CAFD3B}" type="pres">
      <dgm:prSet presAssocID="{2F0EF77A-74B3-45D6-B652-7E6C0BC38BEB}" presName="parTrans" presStyleLbl="bgSibTrans2D1" presStyleIdx="8" presStyleCnt="9" custScaleX="107487" custScaleY="111394"/>
      <dgm:spPr/>
      <dgm:t>
        <a:bodyPr/>
        <a:lstStyle/>
        <a:p>
          <a:endParaRPr lang="it-CH"/>
        </a:p>
      </dgm:t>
    </dgm:pt>
    <dgm:pt modelId="{0B2F0DB5-1C30-49FA-A6FB-B83D38FC5C81}" type="pres">
      <dgm:prSet presAssocID="{5DF9AAFD-AE5C-41C7-B8C9-20A2CC5F78A8}" presName="node" presStyleLbl="node1" presStyleIdx="8" presStyleCnt="9" custAng="0" custScaleX="125288" custScaleY="81793" custRadScaleRad="101649" custRadScaleInc="12793">
        <dgm:presLayoutVars>
          <dgm:bulletEnabled val="1"/>
        </dgm:presLayoutVars>
      </dgm:prSet>
      <dgm:spPr/>
      <dgm:t>
        <a:bodyPr/>
        <a:lstStyle/>
        <a:p>
          <a:endParaRPr lang="it-CH"/>
        </a:p>
      </dgm:t>
    </dgm:pt>
  </dgm:ptLst>
  <dgm:cxnLst>
    <dgm:cxn modelId="{BE661EEB-0923-4050-99E5-B2F25CF1081A}" type="presOf" srcId="{5806031B-AD06-4DAA-BE85-83D2C399AD1A}" destId="{E6D4835C-70ED-4B6A-A22E-F3B2744752E4}" srcOrd="0" destOrd="0" presId="urn:microsoft.com/office/officeart/2005/8/layout/radial4"/>
    <dgm:cxn modelId="{50ECA7FF-1930-4E4F-8189-9EC3A7CAB6CA}" srcId="{26BB1993-7E24-4969-9B1D-B9346996B442}" destId="{9E229253-115A-4F5D-93C5-2A3C86F927CC}" srcOrd="3" destOrd="0" parTransId="{18E3B62D-9864-4A3C-ACF9-D4C8D3DBD6EB}" sibTransId="{578ECB95-1D9E-4E4B-A242-6AB2E9965352}"/>
    <dgm:cxn modelId="{8720F73C-F1BA-4EB0-A5EB-4DD71563144D}" type="presOf" srcId="{760B47E1-2BBA-4CCE-9BF0-72C923974685}" destId="{C42E3F76-D367-4964-AE9A-D9193A18594D}" srcOrd="0" destOrd="0" presId="urn:microsoft.com/office/officeart/2005/8/layout/radial4"/>
    <dgm:cxn modelId="{D0A56A91-E75B-42AE-938A-A34F3D892636}" srcId="{26BB1993-7E24-4969-9B1D-B9346996B442}" destId="{F5C5CFC2-4DF8-4FE2-87EF-51BC81A9F61A}" srcOrd="4" destOrd="0" parTransId="{35483306-03D5-4BE4-AD62-1B7333C09EDF}" sibTransId="{CB0C989A-0D74-4A1E-BAF1-B064B9BEBADB}"/>
    <dgm:cxn modelId="{EDB06895-F1B1-429A-BD2D-B678DE05F1F1}" srcId="{26BB1993-7E24-4969-9B1D-B9346996B442}" destId="{A15A30B3-CE25-45E1-A112-17ED24C901E9}" srcOrd="5" destOrd="0" parTransId="{ED9D5365-4AA7-4854-AF10-4E77E26303AB}" sibTransId="{BC9CD05A-C8EB-4493-A6A0-EB7701C6F8AE}"/>
    <dgm:cxn modelId="{E6F5A30F-602E-43AB-9D13-C62E185FA750}" type="presOf" srcId="{ED9D5365-4AA7-4854-AF10-4E77E26303AB}" destId="{3F6AC584-5050-4722-820D-764A465024C0}" srcOrd="0" destOrd="0" presId="urn:microsoft.com/office/officeart/2005/8/layout/radial4"/>
    <dgm:cxn modelId="{D926DC4D-0A6C-45B5-88DC-1199CDF972C8}" srcId="{1199CA97-5D60-45AD-90F4-B7E1BF2FFC5A}" destId="{26BB1993-7E24-4969-9B1D-B9346996B442}" srcOrd="0" destOrd="0" parTransId="{D35EFAA6-22E7-4AF8-85AB-9D0D6956522F}" sibTransId="{C12FF783-0818-4236-AA43-DC4DD0449F9F}"/>
    <dgm:cxn modelId="{AD49ABE6-5C54-4C1F-BEAE-C40946806EFF}" type="presOf" srcId="{A15A30B3-CE25-45E1-A112-17ED24C901E9}" destId="{F1623C3C-426C-4B2A-8DE4-B24F9EB12ADF}" srcOrd="0" destOrd="0" presId="urn:microsoft.com/office/officeart/2005/8/layout/radial4"/>
    <dgm:cxn modelId="{803B908D-7F2B-42EE-864C-098365F2B7B5}" srcId="{26BB1993-7E24-4969-9B1D-B9346996B442}" destId="{760B47E1-2BBA-4CCE-9BF0-72C923974685}" srcOrd="2" destOrd="0" parTransId="{DAA9D830-AEBE-42C3-9EBB-AC7B4826DCBB}" sibTransId="{761A417F-7C82-4F22-883F-E6A6B5F4C064}"/>
    <dgm:cxn modelId="{F3CEFD3E-575C-4765-B419-96567A6A13E1}" type="presOf" srcId="{58927E92-892C-4EA1-8D31-461D0BBE4825}" destId="{6944A3EC-3C05-4C0C-80C2-697F9ADBD05E}" srcOrd="0" destOrd="0" presId="urn:microsoft.com/office/officeart/2005/8/layout/radial4"/>
    <dgm:cxn modelId="{020BCC77-DA94-40E7-8211-F30E299946D8}" srcId="{26BB1993-7E24-4969-9B1D-B9346996B442}" destId="{5DF9AAFD-AE5C-41C7-B8C9-20A2CC5F78A8}" srcOrd="8" destOrd="0" parTransId="{2F0EF77A-74B3-45D6-B652-7E6C0BC38BEB}" sibTransId="{EABC8698-0D81-4762-AD9B-88BEE4D8A1CD}"/>
    <dgm:cxn modelId="{E40539F1-5A27-41A9-A3DE-36728E4A6C64}" type="presOf" srcId="{E4ED1611-353D-4A70-ADDD-5D136D210DBB}" destId="{22802679-C08A-4E6D-8313-ADB0621FDD4B}" srcOrd="0" destOrd="0" presId="urn:microsoft.com/office/officeart/2005/8/layout/radial4"/>
    <dgm:cxn modelId="{52198B0B-35BD-469D-B6D1-64EC8EBF0856}" srcId="{26BB1993-7E24-4969-9B1D-B9346996B442}" destId="{58927E92-892C-4EA1-8D31-461D0BBE4825}" srcOrd="1" destOrd="0" parTransId="{23814098-31BF-4914-939F-EBE7F99C5426}" sibTransId="{6275CF27-1B37-42D1-BE72-43A88F10C407}"/>
    <dgm:cxn modelId="{731B7031-D30F-4D2B-8AC1-FF42B6933915}" type="presOf" srcId="{2F0EF77A-74B3-45D6-B652-7E6C0BC38BEB}" destId="{2AD40AC5-98B4-49E4-8E82-119C74CAFD3B}" srcOrd="0" destOrd="0" presId="urn:microsoft.com/office/officeart/2005/8/layout/radial4"/>
    <dgm:cxn modelId="{906811A4-D74E-492A-B89B-D2770BC4D2EA}" srcId="{26BB1993-7E24-4969-9B1D-B9346996B442}" destId="{6B6F429F-DE74-46EF-801E-6FC29EFECFDD}" srcOrd="0" destOrd="0" parTransId="{B26E8D65-CD53-4DF2-ACEB-1C28895EC718}" sibTransId="{00A33A00-1E00-45D4-9A21-2DFA93B55F0C}"/>
    <dgm:cxn modelId="{8031077E-8438-4443-9E04-32BC2EF4D6AF}" srcId="{26BB1993-7E24-4969-9B1D-B9346996B442}" destId="{5806031B-AD06-4DAA-BE85-83D2C399AD1A}" srcOrd="7" destOrd="0" parTransId="{E4ED1611-353D-4A70-ADDD-5D136D210DBB}" sibTransId="{349130FF-5E72-4E5F-B50E-262A21DDD0FB}"/>
    <dgm:cxn modelId="{1C969365-FDC3-451F-A310-F068FA1C50F9}" type="presOf" srcId="{1199CA97-5D60-45AD-90F4-B7E1BF2FFC5A}" destId="{352E26E7-7BA1-4E65-B392-3DB5ABA5832E}" srcOrd="0" destOrd="0" presId="urn:microsoft.com/office/officeart/2005/8/layout/radial4"/>
    <dgm:cxn modelId="{38FC1A6C-73D9-43D0-B31D-0BCD33F301F9}" srcId="{26BB1993-7E24-4969-9B1D-B9346996B442}" destId="{7B8E6D51-99DD-4B26-81C9-B23F5C639CC7}" srcOrd="6" destOrd="0" parTransId="{9AA1497B-D848-4734-8CB3-B215D54C7920}" sibTransId="{6AFCEEBF-1EC9-4796-81C9-F546ED25E7EF}"/>
    <dgm:cxn modelId="{851056A2-E278-46A0-B29E-13CE0AACD4B2}" type="presOf" srcId="{DAA9D830-AEBE-42C3-9EBB-AC7B4826DCBB}" destId="{32B7C93A-5B6A-49FB-A66A-755089342998}" srcOrd="0" destOrd="0" presId="urn:microsoft.com/office/officeart/2005/8/layout/radial4"/>
    <dgm:cxn modelId="{3ADC58C4-C955-4818-A496-96D70167AAD2}" type="presOf" srcId="{18E3B62D-9864-4A3C-ACF9-D4C8D3DBD6EB}" destId="{98534087-E196-495A-817F-E52806F9AAAE}" srcOrd="0" destOrd="0" presId="urn:microsoft.com/office/officeart/2005/8/layout/radial4"/>
    <dgm:cxn modelId="{EA896B8D-B77A-469A-9F4B-CC2DAD3525D8}" type="presOf" srcId="{5DF9AAFD-AE5C-41C7-B8C9-20A2CC5F78A8}" destId="{0B2F0DB5-1C30-49FA-A6FB-B83D38FC5C81}" srcOrd="0" destOrd="0" presId="urn:microsoft.com/office/officeart/2005/8/layout/radial4"/>
    <dgm:cxn modelId="{8281AF09-0A35-4136-97F6-30FB17AF2B83}" type="presOf" srcId="{23814098-31BF-4914-939F-EBE7F99C5426}" destId="{FC4B5C1B-779B-4826-92F2-9680400F85F0}" srcOrd="0" destOrd="0" presId="urn:microsoft.com/office/officeart/2005/8/layout/radial4"/>
    <dgm:cxn modelId="{37D89B3D-8777-4D89-8236-CD2FCD8638AF}" type="presOf" srcId="{9AA1497B-D848-4734-8CB3-B215D54C7920}" destId="{93781292-0E8D-43BC-93A0-5BA4FC402D47}" srcOrd="0" destOrd="0" presId="urn:microsoft.com/office/officeart/2005/8/layout/radial4"/>
    <dgm:cxn modelId="{F2392E82-A38D-478B-A5F7-2702971E7ED1}" type="presOf" srcId="{26BB1993-7E24-4969-9B1D-B9346996B442}" destId="{D379D24C-2DC8-4710-8340-AB99719FBCF0}" srcOrd="0" destOrd="0" presId="urn:microsoft.com/office/officeart/2005/8/layout/radial4"/>
    <dgm:cxn modelId="{C4BA63CE-5312-4D6A-ACAC-9B05A489D817}" type="presOf" srcId="{F5C5CFC2-4DF8-4FE2-87EF-51BC81A9F61A}" destId="{9BD7B61C-3937-4E4B-926D-3746AB1B07E5}" srcOrd="0" destOrd="0" presId="urn:microsoft.com/office/officeart/2005/8/layout/radial4"/>
    <dgm:cxn modelId="{76B5B00F-2415-49D4-9CB9-E726CAD94BAE}" type="presOf" srcId="{35483306-03D5-4BE4-AD62-1B7333C09EDF}" destId="{3C6DC9DA-5685-4908-B2D5-D0278E2A4C85}" srcOrd="0" destOrd="0" presId="urn:microsoft.com/office/officeart/2005/8/layout/radial4"/>
    <dgm:cxn modelId="{F1459B0D-36A9-4225-BC8F-FDD6724A2020}" type="presOf" srcId="{7B8E6D51-99DD-4B26-81C9-B23F5C639CC7}" destId="{7E005870-A61E-4791-AA32-55C2B5A09F96}" srcOrd="0" destOrd="0" presId="urn:microsoft.com/office/officeart/2005/8/layout/radial4"/>
    <dgm:cxn modelId="{5BBC243B-EE92-4100-9BD5-94A3C6EE4445}" type="presOf" srcId="{6B6F429F-DE74-46EF-801E-6FC29EFECFDD}" destId="{94B09AF5-DD43-4DAC-805D-DFECBC3A5009}" srcOrd="0" destOrd="0" presId="urn:microsoft.com/office/officeart/2005/8/layout/radial4"/>
    <dgm:cxn modelId="{EBCACDA1-A53C-4577-AE91-8E526FB926CA}" type="presOf" srcId="{9E229253-115A-4F5D-93C5-2A3C86F927CC}" destId="{9F779395-FE39-4913-8E64-57F8F469634E}" srcOrd="0" destOrd="0" presId="urn:microsoft.com/office/officeart/2005/8/layout/radial4"/>
    <dgm:cxn modelId="{34C8C151-9D22-4976-85C9-873F6227B590}" type="presOf" srcId="{B26E8D65-CD53-4DF2-ACEB-1C28895EC718}" destId="{3699F8B6-4E08-45E5-BEFC-757B1F938EB8}" srcOrd="0" destOrd="0" presId="urn:microsoft.com/office/officeart/2005/8/layout/radial4"/>
    <dgm:cxn modelId="{5514D0EC-5B24-4CFB-B834-9034CA887D76}" type="presParOf" srcId="{352E26E7-7BA1-4E65-B392-3DB5ABA5832E}" destId="{D379D24C-2DC8-4710-8340-AB99719FBCF0}" srcOrd="0" destOrd="0" presId="urn:microsoft.com/office/officeart/2005/8/layout/radial4"/>
    <dgm:cxn modelId="{FEE41F45-8282-4909-A22B-C3A0C37FA24B}" type="presParOf" srcId="{352E26E7-7BA1-4E65-B392-3DB5ABA5832E}" destId="{3699F8B6-4E08-45E5-BEFC-757B1F938EB8}" srcOrd="1" destOrd="0" presId="urn:microsoft.com/office/officeart/2005/8/layout/radial4"/>
    <dgm:cxn modelId="{3BCBCE18-CA2C-4D9A-8B72-C4EC31C9F404}" type="presParOf" srcId="{352E26E7-7BA1-4E65-B392-3DB5ABA5832E}" destId="{94B09AF5-DD43-4DAC-805D-DFECBC3A5009}" srcOrd="2" destOrd="0" presId="urn:microsoft.com/office/officeart/2005/8/layout/radial4"/>
    <dgm:cxn modelId="{83BECFC5-A38D-4835-A35E-5FDA9D0BC072}" type="presParOf" srcId="{352E26E7-7BA1-4E65-B392-3DB5ABA5832E}" destId="{FC4B5C1B-779B-4826-92F2-9680400F85F0}" srcOrd="3" destOrd="0" presId="urn:microsoft.com/office/officeart/2005/8/layout/radial4"/>
    <dgm:cxn modelId="{1E2BDE72-920E-4B3F-9840-C79EADAD3692}" type="presParOf" srcId="{352E26E7-7BA1-4E65-B392-3DB5ABA5832E}" destId="{6944A3EC-3C05-4C0C-80C2-697F9ADBD05E}" srcOrd="4" destOrd="0" presId="urn:microsoft.com/office/officeart/2005/8/layout/radial4"/>
    <dgm:cxn modelId="{AED1E9A7-4E0B-4024-A571-4B88BA819B4E}" type="presParOf" srcId="{352E26E7-7BA1-4E65-B392-3DB5ABA5832E}" destId="{32B7C93A-5B6A-49FB-A66A-755089342998}" srcOrd="5" destOrd="0" presId="urn:microsoft.com/office/officeart/2005/8/layout/radial4"/>
    <dgm:cxn modelId="{C04F75A5-2F49-4D2B-90E8-15EEC5EF53FD}" type="presParOf" srcId="{352E26E7-7BA1-4E65-B392-3DB5ABA5832E}" destId="{C42E3F76-D367-4964-AE9A-D9193A18594D}" srcOrd="6" destOrd="0" presId="urn:microsoft.com/office/officeart/2005/8/layout/radial4"/>
    <dgm:cxn modelId="{90A10686-8F6B-49A8-925A-B94EDBD46923}" type="presParOf" srcId="{352E26E7-7BA1-4E65-B392-3DB5ABA5832E}" destId="{98534087-E196-495A-817F-E52806F9AAAE}" srcOrd="7" destOrd="0" presId="urn:microsoft.com/office/officeart/2005/8/layout/radial4"/>
    <dgm:cxn modelId="{0E79B2EA-4E68-4900-B868-CD6776F38AD4}" type="presParOf" srcId="{352E26E7-7BA1-4E65-B392-3DB5ABA5832E}" destId="{9F779395-FE39-4913-8E64-57F8F469634E}" srcOrd="8" destOrd="0" presId="urn:microsoft.com/office/officeart/2005/8/layout/radial4"/>
    <dgm:cxn modelId="{472CEE3A-7780-4DA6-9E30-5B586D8808CF}" type="presParOf" srcId="{352E26E7-7BA1-4E65-B392-3DB5ABA5832E}" destId="{3C6DC9DA-5685-4908-B2D5-D0278E2A4C85}" srcOrd="9" destOrd="0" presId="urn:microsoft.com/office/officeart/2005/8/layout/radial4"/>
    <dgm:cxn modelId="{063BA6F4-891E-4D9C-9E58-604948CF97E5}" type="presParOf" srcId="{352E26E7-7BA1-4E65-B392-3DB5ABA5832E}" destId="{9BD7B61C-3937-4E4B-926D-3746AB1B07E5}" srcOrd="10" destOrd="0" presId="urn:microsoft.com/office/officeart/2005/8/layout/radial4"/>
    <dgm:cxn modelId="{29F78BD0-0174-4A1D-96DC-95D0970B06D3}" type="presParOf" srcId="{352E26E7-7BA1-4E65-B392-3DB5ABA5832E}" destId="{3F6AC584-5050-4722-820D-764A465024C0}" srcOrd="11" destOrd="0" presId="urn:microsoft.com/office/officeart/2005/8/layout/radial4"/>
    <dgm:cxn modelId="{87511901-4CF4-449D-A071-7FDDCEA9866B}" type="presParOf" srcId="{352E26E7-7BA1-4E65-B392-3DB5ABA5832E}" destId="{F1623C3C-426C-4B2A-8DE4-B24F9EB12ADF}" srcOrd="12" destOrd="0" presId="urn:microsoft.com/office/officeart/2005/8/layout/radial4"/>
    <dgm:cxn modelId="{A2E3124C-B606-4381-94CF-2375B0ED7A63}" type="presParOf" srcId="{352E26E7-7BA1-4E65-B392-3DB5ABA5832E}" destId="{93781292-0E8D-43BC-93A0-5BA4FC402D47}" srcOrd="13" destOrd="0" presId="urn:microsoft.com/office/officeart/2005/8/layout/radial4"/>
    <dgm:cxn modelId="{206ACC11-4C3B-4F8D-8D6A-D75BA8B1641C}" type="presParOf" srcId="{352E26E7-7BA1-4E65-B392-3DB5ABA5832E}" destId="{7E005870-A61E-4791-AA32-55C2B5A09F96}" srcOrd="14" destOrd="0" presId="urn:microsoft.com/office/officeart/2005/8/layout/radial4"/>
    <dgm:cxn modelId="{7757F600-9048-4471-9A45-FCFD0790835E}" type="presParOf" srcId="{352E26E7-7BA1-4E65-B392-3DB5ABA5832E}" destId="{22802679-C08A-4E6D-8313-ADB0621FDD4B}" srcOrd="15" destOrd="0" presId="urn:microsoft.com/office/officeart/2005/8/layout/radial4"/>
    <dgm:cxn modelId="{FE274A5A-F468-49F4-846F-96D47D7CC08E}" type="presParOf" srcId="{352E26E7-7BA1-4E65-B392-3DB5ABA5832E}" destId="{E6D4835C-70ED-4B6A-A22E-F3B2744752E4}" srcOrd="16" destOrd="0" presId="urn:microsoft.com/office/officeart/2005/8/layout/radial4"/>
    <dgm:cxn modelId="{EDCE32FB-FDDA-4691-B871-6C712206A3F5}" type="presParOf" srcId="{352E26E7-7BA1-4E65-B392-3DB5ABA5832E}" destId="{2AD40AC5-98B4-49E4-8E82-119C74CAFD3B}" srcOrd="17" destOrd="0" presId="urn:microsoft.com/office/officeart/2005/8/layout/radial4"/>
    <dgm:cxn modelId="{1673138B-6B43-4913-81E9-02D5AE793C75}" type="presParOf" srcId="{352E26E7-7BA1-4E65-B392-3DB5ABA5832E}" destId="{0B2F0DB5-1C30-49FA-A6FB-B83D38FC5C81}" srcOrd="1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r">
              <a:defRPr sz="1300"/>
            </a:lvl1pPr>
          </a:lstStyle>
          <a:p>
            <a:fld id="{45EFCA3E-F50C-4486-AC94-42223638740B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6763"/>
            <a:ext cx="5111750" cy="3833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984" tIns="49492" rIns="98984" bIns="4949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56163"/>
            <a:ext cx="5679440" cy="4600575"/>
          </a:xfrm>
          <a:prstGeom prst="rect">
            <a:avLst/>
          </a:prstGeom>
        </p:spPr>
        <p:txBody>
          <a:bodyPr vert="horz" lIns="98984" tIns="49492" rIns="98984" bIns="4949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10551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10551"/>
            <a:ext cx="3076363" cy="511175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r">
              <a:defRPr sz="1300"/>
            </a:lvl1pPr>
          </a:lstStyle>
          <a:p>
            <a:fld id="{469309F0-2EE6-4F27-AF71-A2CFE74BD6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889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957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555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596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972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117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73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347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325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87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745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474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309F0-2EE6-4F27-AF71-A2CFE74BD60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735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77240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3200400"/>
            <a:ext cx="5257800" cy="990600"/>
          </a:xfrm>
        </p:spPr>
        <p:txBody>
          <a:bodyPr anchor="ctr" anchorCtr="0"/>
          <a:lstStyle>
            <a:lvl1pPr marL="0" indent="0" algn="ctr">
              <a:buNone/>
              <a:defRPr b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876" y="635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" y="-6350"/>
            <a:ext cx="9388476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47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620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PPP_SGLOB_TLE_Western_Hemishper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-6350"/>
            <a:ext cx="916305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74638"/>
            <a:ext cx="7010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  <a:alpha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Microsoft_2007__TXT_02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8229600" cy="4449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3BF79-F614-4249-B196-BC2C63D6DCD8}" type="datetimeFigureOut">
              <a:rPr lang="en-US" smtClean="0"/>
              <a:pPr/>
              <a:t>10/26/2010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953FE-008D-4B84-AA16-12880D631E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3" r:id="rId3"/>
    <p:sldLayoutId id="2147483662" r:id="rId4"/>
    <p:sldLayoutId id="214748367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lang="en-US" sz="4400" b="1" kern="1200" smtClean="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2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hyperlink" Target="http://www.dominic-foundation.org/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14810" y="6500810"/>
            <a:ext cx="4881565" cy="35719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n-US" sz="1200" b="1" dirty="0" smtClean="0"/>
              <a:t>© Copyright 2010, Dominic Foundation – Switzerland</a:t>
            </a:r>
          </a:p>
          <a:p>
            <a:pPr algn="r"/>
            <a:r>
              <a:rPr lang="en-US" sz="1050" dirty="0" smtClean="0"/>
              <a:t> </a:t>
            </a:r>
            <a:endParaRPr lang="en-US" sz="1050" dirty="0"/>
          </a:p>
        </p:txBody>
      </p:sp>
      <p:pic>
        <p:nvPicPr>
          <p:cNvPr id="6" name="Picture 2" descr="C:\DATI\DOMINIC FOUNDATION\Loghi Lucy\logo_con\lucy_lea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143248"/>
            <a:ext cx="2830144" cy="1143008"/>
          </a:xfrm>
          <a:prstGeom prst="rect">
            <a:avLst/>
          </a:prstGeom>
          <a:noFill/>
        </p:spPr>
      </p:pic>
      <p:sp>
        <p:nvSpPr>
          <p:cNvPr id="9" name="Title 3"/>
          <p:cNvSpPr txBox="1">
            <a:spLocks/>
          </p:cNvSpPr>
          <p:nvPr/>
        </p:nvSpPr>
        <p:spPr>
          <a:xfrm>
            <a:off x="5781684" y="2643182"/>
            <a:ext cx="3071834" cy="21812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CH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Project</a:t>
            </a:r>
            <a:endParaRPr kumimoji="0" lang="it-CH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BOSS\Desktop\dominic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214290"/>
            <a:ext cx="3570168" cy="1290646"/>
          </a:xfrm>
          <a:prstGeom prst="rect">
            <a:avLst/>
          </a:prstGeom>
          <a:noFill/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5572132" y="4786322"/>
            <a:ext cx="3286116" cy="128588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Claudio Giugliemma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President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2" descr="C:\DATI\LUCYTECH\LUCYTECH BUSINESS PLAN\logo ITU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500042"/>
            <a:ext cx="1924050" cy="676275"/>
          </a:xfrm>
          <a:prstGeom prst="rect">
            <a:avLst/>
          </a:prstGeom>
          <a:noFill/>
        </p:spPr>
      </p:pic>
      <p:pic>
        <p:nvPicPr>
          <p:cNvPr id="2050" name="Picture 2" descr="C:\DATI\DOMINIC FOUNDATION\PROGETTI\IMMAGINI\Logo G3ICT.jp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057208" y="529016"/>
            <a:ext cx="2160240" cy="639901"/>
          </a:xfrm>
          <a:prstGeom prst="rect">
            <a:avLst/>
          </a:prstGeom>
          <a:solidFill>
            <a:schemeClr val="accent1">
              <a:alpha val="34000"/>
            </a:schemeClr>
          </a:solidFill>
          <a:effectLst>
            <a:reflection stA="0" endPos="65000" dist="508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it-CH" sz="3600" dirty="0" smtClean="0"/>
              <a:t>Dominic Foundation</a:t>
            </a:r>
            <a:endParaRPr lang="it-CH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9552" y="2060848"/>
            <a:ext cx="8424936" cy="3816424"/>
          </a:xfrm>
        </p:spPr>
        <p:txBody>
          <a:bodyPr>
            <a:noAutofit/>
          </a:bodyPr>
          <a:lstStyle/>
          <a:p>
            <a:r>
              <a:rPr lang="it-CH" sz="2800" b="1" dirty="0">
                <a:solidFill>
                  <a:schemeClr val="bg1"/>
                </a:solidFill>
              </a:rPr>
              <a:t>N</a:t>
            </a:r>
            <a:r>
              <a:rPr lang="it-CH" sz="2800" b="1" dirty="0" smtClean="0">
                <a:solidFill>
                  <a:schemeClr val="bg1"/>
                </a:solidFill>
              </a:rPr>
              <a:t>on-profit organization based in Lugano, Switzerland.</a:t>
            </a:r>
          </a:p>
          <a:p>
            <a:r>
              <a:rPr lang="it-CH" sz="2800" b="1" dirty="0" smtClean="0">
                <a:solidFill>
                  <a:schemeClr val="bg1"/>
                </a:solidFill>
              </a:rPr>
              <a:t>15 years of experience in developing and distributing  Assistive Technologies in 17 different countries.</a:t>
            </a:r>
          </a:p>
          <a:p>
            <a:r>
              <a:rPr lang="it-CH" sz="2800" b="1" dirty="0" smtClean="0">
                <a:solidFill>
                  <a:schemeClr val="bg1"/>
                </a:solidFill>
              </a:rPr>
              <a:t>Specialized in making ICTs accessible to Persons with Disabilities of all ages, addressing any type and degree of impairment</a:t>
            </a:r>
          </a:p>
        </p:txBody>
      </p:sp>
      <p:pic>
        <p:nvPicPr>
          <p:cNvPr id="5" name="Picture 2" descr="C:\DATI\DOMINIC FOUNDATION\Loghi Lucy\logo_con\lucy_lea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0847" y="523855"/>
            <a:ext cx="2214578" cy="894400"/>
          </a:xfrm>
          <a:prstGeom prst="rect">
            <a:avLst/>
          </a:prstGeom>
          <a:noFill/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0" y="6500810"/>
            <a:ext cx="4071934" cy="357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© Copyright 2010, Dominic Foundation – Switzerland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C:\DATI\DOMINIC FOUNDATION\Loghi fondazione\dominic (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9386" y="6215082"/>
            <a:ext cx="1729842" cy="500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it-CH" sz="3600" dirty="0" smtClean="0"/>
              <a:t>Lucy: The Vision</a:t>
            </a:r>
            <a:endParaRPr lang="it-CH" dirty="0"/>
          </a:p>
        </p:txBody>
      </p:sp>
      <p:pic>
        <p:nvPicPr>
          <p:cNvPr id="5" name="Picture 2" descr="C:\DATI\DOMINIC FOUNDATION\Loghi Lucy\logo_con\lucy_lea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0847" y="523855"/>
            <a:ext cx="2214578" cy="894400"/>
          </a:xfrm>
          <a:prstGeom prst="rect">
            <a:avLst/>
          </a:prstGeom>
          <a:noFill/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0" y="6500810"/>
            <a:ext cx="3643306" cy="357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© Copyright 2010, Dominic Foundation - Switzerland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6"/>
          <p:cNvSpPr>
            <a:spLocks noGrp="1"/>
          </p:cNvSpPr>
          <p:nvPr>
            <p:ph idx="1"/>
          </p:nvPr>
        </p:nvSpPr>
        <p:spPr>
          <a:xfrm>
            <a:off x="539552" y="1995478"/>
            <a:ext cx="7776864" cy="45053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CH" b="1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it-CH" b="1" dirty="0" smtClean="0">
                <a:solidFill>
                  <a:schemeClr val="bg1"/>
                </a:solidFill>
              </a:rPr>
              <a:t>Provide accessible contents and services to all computer users, independently of their age, disability (or ability), location, </a:t>
            </a:r>
            <a:br>
              <a:rPr lang="it-CH" b="1" dirty="0" smtClean="0">
                <a:solidFill>
                  <a:schemeClr val="bg1"/>
                </a:solidFill>
              </a:rPr>
            </a:br>
            <a:r>
              <a:rPr lang="it-CH" b="1" dirty="0" smtClean="0">
                <a:solidFill>
                  <a:schemeClr val="bg1"/>
                </a:solidFill>
              </a:rPr>
              <a:t>language, know-how and income </a:t>
            </a:r>
            <a:br>
              <a:rPr lang="it-CH" b="1" dirty="0" smtClean="0">
                <a:solidFill>
                  <a:schemeClr val="bg1"/>
                </a:solidFill>
              </a:rPr>
            </a:br>
            <a:r>
              <a:rPr lang="it-CH" b="1" i="1" u="sng" dirty="0" smtClean="0">
                <a:solidFill>
                  <a:schemeClr val="bg1"/>
                </a:solidFill>
              </a:rPr>
              <a:t>by leveraging cloud computing</a:t>
            </a:r>
          </a:p>
          <a:p>
            <a:endParaRPr lang="it-CH" sz="1800" dirty="0">
              <a:solidFill>
                <a:schemeClr val="bg1"/>
              </a:solidFill>
            </a:endParaRPr>
          </a:p>
          <a:p>
            <a:endParaRPr lang="it-CH" sz="18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it-CH" sz="1800" dirty="0">
              <a:solidFill>
                <a:schemeClr val="bg1"/>
              </a:solidFill>
            </a:endParaRPr>
          </a:p>
        </p:txBody>
      </p:sp>
      <p:pic>
        <p:nvPicPr>
          <p:cNvPr id="7" name="Picture 6" descr="C:\DATI\DOMINIC FOUNDATION\Loghi fondazione\dominic (2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9386" y="6215082"/>
            <a:ext cx="1729842" cy="500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What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Cloud </a:t>
            </a:r>
            <a:r>
              <a:rPr lang="fr-FR" dirty="0" err="1" smtClean="0"/>
              <a:t>Computing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16832"/>
            <a:ext cx="8147248" cy="4209331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Internet-based </a:t>
            </a:r>
            <a:r>
              <a:rPr lang="en-US" sz="2800" b="1" dirty="0">
                <a:solidFill>
                  <a:schemeClr val="bg1"/>
                </a:solidFill>
              </a:rPr>
              <a:t>computing, whereby shared resources, software, and information are provided to computers and other devices on </a:t>
            </a:r>
            <a:r>
              <a:rPr lang="en-US" sz="2800" b="1" dirty="0" smtClean="0">
                <a:solidFill>
                  <a:schemeClr val="bg1"/>
                </a:solidFill>
              </a:rPr>
              <a:t>demand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New delivery </a:t>
            </a:r>
            <a:r>
              <a:rPr lang="en-US" sz="2800" b="1" dirty="0">
                <a:solidFill>
                  <a:schemeClr val="bg1"/>
                </a:solidFill>
              </a:rPr>
              <a:t>model for IT </a:t>
            </a:r>
            <a:r>
              <a:rPr lang="en-US" sz="2800" b="1" dirty="0" smtClean="0">
                <a:solidFill>
                  <a:schemeClr val="bg1"/>
                </a:solidFill>
              </a:rPr>
              <a:t>applications and services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Includes web-based </a:t>
            </a:r>
            <a:r>
              <a:rPr lang="en-US" sz="2800" b="1" dirty="0">
                <a:solidFill>
                  <a:schemeClr val="bg1"/>
                </a:solidFill>
              </a:rPr>
              <a:t>tools </a:t>
            </a:r>
            <a:r>
              <a:rPr lang="en-US" sz="2800" b="1" dirty="0" smtClean="0">
                <a:solidFill>
                  <a:schemeClr val="bg1"/>
                </a:solidFill>
              </a:rPr>
              <a:t>that </a:t>
            </a:r>
            <a:r>
              <a:rPr lang="en-US" sz="2800" b="1" dirty="0">
                <a:solidFill>
                  <a:schemeClr val="bg1"/>
                </a:solidFill>
              </a:rPr>
              <a:t>users can access and use through a web browser as if it were a program installed locally on their own </a:t>
            </a:r>
            <a:r>
              <a:rPr lang="en-US" sz="2800" b="1" dirty="0" smtClean="0">
                <a:solidFill>
                  <a:schemeClr val="bg1"/>
                </a:solidFill>
              </a:rPr>
              <a:t>computer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Key providers of cloud based infrastructure include Fujitsu</a:t>
            </a:r>
            <a:r>
              <a:rPr lang="en-US" sz="2800" b="1" dirty="0">
                <a:solidFill>
                  <a:schemeClr val="bg1"/>
                </a:solidFill>
              </a:rPr>
              <a:t>, Microsoft, Hewlett </a:t>
            </a:r>
            <a:r>
              <a:rPr lang="en-US" sz="2800" b="1" dirty="0" smtClean="0">
                <a:solidFill>
                  <a:schemeClr val="bg1"/>
                </a:solidFill>
              </a:rPr>
              <a:t>Packard, and </a:t>
            </a:r>
            <a:r>
              <a:rPr lang="en-US" sz="2800" b="1" dirty="0">
                <a:solidFill>
                  <a:schemeClr val="bg1"/>
                </a:solidFill>
              </a:rPr>
              <a:t>IBM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8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499176" cy="1182960"/>
          </a:xfrm>
        </p:spPr>
        <p:txBody>
          <a:bodyPr>
            <a:noAutofit/>
          </a:bodyPr>
          <a:lstStyle/>
          <a:p>
            <a:r>
              <a:rPr lang="fr-FR" sz="3600" dirty="0" smtClean="0"/>
              <a:t>Lucy: A Solution to </a:t>
            </a:r>
            <a:r>
              <a:rPr lang="fr-FR" sz="3600" dirty="0" err="1" smtClean="0"/>
              <a:t>Simplify</a:t>
            </a:r>
            <a:r>
              <a:rPr lang="fr-FR" sz="3600" dirty="0" smtClean="0"/>
              <a:t> The </a:t>
            </a:r>
            <a:r>
              <a:rPr lang="fr-FR" sz="3600" dirty="0" err="1" smtClean="0"/>
              <a:t>Delivery</a:t>
            </a:r>
            <a:r>
              <a:rPr lang="fr-FR" sz="3600" dirty="0" smtClean="0"/>
              <a:t> of </a:t>
            </a:r>
            <a:r>
              <a:rPr lang="fr-FR" sz="3600" dirty="0" err="1" smtClean="0"/>
              <a:t>Assistive</a:t>
            </a:r>
            <a:r>
              <a:rPr lang="fr-FR" sz="3600" dirty="0" smtClean="0"/>
              <a:t> </a:t>
            </a:r>
            <a:r>
              <a:rPr lang="fr-FR" sz="3600" dirty="0" err="1" smtClean="0"/>
              <a:t>Technology</a:t>
            </a:r>
            <a:r>
              <a:rPr lang="fr-FR" sz="3600" dirty="0" smtClean="0"/>
              <a:t> 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2060848"/>
            <a:ext cx="8003232" cy="4248472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Browser based 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Accessibility </a:t>
            </a:r>
            <a:r>
              <a:rPr lang="en-US" b="1" dirty="0">
                <a:solidFill>
                  <a:schemeClr val="bg1"/>
                </a:solidFill>
              </a:rPr>
              <a:t>&amp; Usability Wizard </a:t>
            </a:r>
            <a:r>
              <a:rPr lang="en-US" b="1" dirty="0" smtClean="0">
                <a:solidFill>
                  <a:schemeClr val="bg1"/>
                </a:solidFill>
              </a:rPr>
              <a:t>to automatically </a:t>
            </a:r>
            <a:r>
              <a:rPr lang="en-US" b="1" dirty="0">
                <a:solidFill>
                  <a:schemeClr val="bg1"/>
                </a:solidFill>
              </a:rPr>
              <a:t>adjust built-in Assistive Tools </a:t>
            </a:r>
            <a:r>
              <a:rPr lang="en-US" b="1" dirty="0" smtClean="0">
                <a:solidFill>
                  <a:schemeClr val="bg1"/>
                </a:solidFill>
              </a:rPr>
              <a:t>to user’s preferences and abilities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User profile and settings are memorized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Upon log-in from any Internet connected workstation, settings are automatically activated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Online </a:t>
            </a:r>
            <a:r>
              <a:rPr lang="en-US" b="1" dirty="0">
                <a:solidFill>
                  <a:schemeClr val="bg1"/>
                </a:solidFill>
              </a:rPr>
              <a:t>and Offline </a:t>
            </a:r>
            <a:r>
              <a:rPr lang="en-US" b="1" dirty="0" smtClean="0">
                <a:solidFill>
                  <a:schemeClr val="bg1"/>
                </a:solidFill>
              </a:rPr>
              <a:t>capabilities for workstations frequently used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70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Built</a:t>
            </a:r>
            <a:r>
              <a:rPr lang="fr-FR" dirty="0" smtClean="0"/>
              <a:t>-In Accessibility Tools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988840"/>
            <a:ext cx="8003232" cy="413732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On-Screen keyboard - keyboard layout </a:t>
            </a:r>
          </a:p>
          <a:p>
            <a:r>
              <a:rPr lang="en-US" b="1" dirty="0">
                <a:solidFill>
                  <a:schemeClr val="bg1"/>
                </a:solidFill>
              </a:rPr>
              <a:t>Screen reader for reading challenged </a:t>
            </a:r>
            <a:r>
              <a:rPr lang="en-US" b="1" dirty="0" smtClean="0">
                <a:solidFill>
                  <a:schemeClr val="bg1"/>
                </a:solidFill>
              </a:rPr>
              <a:t>(i.e. dyslexia) and </a:t>
            </a:r>
            <a:r>
              <a:rPr lang="en-US" b="1" dirty="0">
                <a:solidFill>
                  <a:schemeClr val="bg1"/>
                </a:solidFill>
              </a:rPr>
              <a:t>visually impaired </a:t>
            </a:r>
            <a:r>
              <a:rPr lang="en-US" b="1" dirty="0" smtClean="0">
                <a:solidFill>
                  <a:schemeClr val="bg1"/>
                </a:solidFill>
              </a:rPr>
              <a:t>persons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Head </a:t>
            </a:r>
            <a:r>
              <a:rPr lang="en-US" b="1" dirty="0">
                <a:solidFill>
                  <a:schemeClr val="bg1"/>
                </a:solidFill>
              </a:rPr>
              <a:t>tracker and gesture mouse for paralyzed </a:t>
            </a:r>
            <a:r>
              <a:rPr lang="en-US" b="1" dirty="0" smtClean="0">
                <a:solidFill>
                  <a:schemeClr val="bg1"/>
                </a:solidFill>
              </a:rPr>
              <a:t>persons</a:t>
            </a:r>
          </a:p>
          <a:p>
            <a:r>
              <a:rPr lang="en-US" b="1" dirty="0">
                <a:solidFill>
                  <a:schemeClr val="bg1"/>
                </a:solidFill>
              </a:rPr>
              <a:t> Scanning methods – TTS - ARS &amp; Dictation - Mouse pointer, click and speed - Screen reader - Screen Magnifier - Audio Volume level - Display setting , size, colors and contrasts - Font Size - etc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136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28600"/>
            <a:ext cx="8003232" cy="1143000"/>
          </a:xfrm>
        </p:spPr>
        <p:txBody>
          <a:bodyPr/>
          <a:lstStyle/>
          <a:p>
            <a:r>
              <a:rPr lang="fr-FR" dirty="0" err="1" smtClean="0"/>
              <a:t>Let’s</a:t>
            </a:r>
            <a:r>
              <a:rPr lang="fr-FR" dirty="0" smtClean="0"/>
              <a:t> Have a Look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 err="1" smtClean="0"/>
              <a:t>Demonstration</a:t>
            </a:r>
            <a:r>
              <a:rPr lang="fr-FR" dirty="0" smtClean="0"/>
              <a:t> of </a:t>
            </a:r>
            <a:r>
              <a:rPr lang="fr-FR" dirty="0" err="1" smtClean="0"/>
              <a:t>Lucy’s</a:t>
            </a:r>
            <a:r>
              <a:rPr lang="fr-FR" dirty="0" smtClean="0"/>
              <a:t> interface</a:t>
            </a:r>
          </a:p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FR" dirty="0" smtClean="0"/>
          </a:p>
          <a:p>
            <a:pPr marL="0" indent="0" algn="ctr">
              <a:buNone/>
            </a:pPr>
            <a:r>
              <a:rPr lang="fr-FR" dirty="0" smtClean="0"/>
              <a:t>(</a:t>
            </a:r>
            <a:r>
              <a:rPr lang="fr-FR" dirty="0" err="1" smtClean="0"/>
              <a:t>Developed</a:t>
            </a:r>
            <a:r>
              <a:rPr lang="fr-FR" dirty="0" smtClean="0"/>
              <a:t> for American Association of </a:t>
            </a:r>
            <a:r>
              <a:rPr lang="fr-FR" dirty="0" err="1" smtClean="0"/>
              <a:t>Retired</a:t>
            </a:r>
            <a:r>
              <a:rPr lang="fr-FR" dirty="0" smtClean="0"/>
              <a:t> People)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991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Benefits</a:t>
            </a:r>
            <a:r>
              <a:rPr lang="fr-FR" dirty="0" smtClean="0"/>
              <a:t> of Lucy for Education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700808"/>
            <a:ext cx="8208912" cy="4941168"/>
          </a:xfrm>
        </p:spPr>
        <p:txBody>
          <a:bodyPr>
            <a:normAutofit fontScale="85000" lnSpcReduction="20000"/>
          </a:bodyPr>
          <a:lstStyle/>
          <a:p>
            <a:r>
              <a:rPr lang="fr-FR" b="1" dirty="0" err="1" smtClean="0">
                <a:solidFill>
                  <a:schemeClr val="bg1"/>
                </a:solidFill>
              </a:rPr>
              <a:t>Integrates</a:t>
            </a:r>
            <a:r>
              <a:rPr lang="fr-FR" b="1" dirty="0" smtClean="0">
                <a:solidFill>
                  <a:schemeClr val="bg1"/>
                </a:solidFill>
              </a:rPr>
              <a:t> state of the art </a:t>
            </a:r>
            <a:r>
              <a:rPr lang="fr-FR" b="1" dirty="0" err="1" smtClean="0">
                <a:solidFill>
                  <a:schemeClr val="bg1"/>
                </a:solidFill>
              </a:rPr>
              <a:t>Assistive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Technology</a:t>
            </a:r>
            <a:r>
              <a:rPr lang="fr-FR" b="1" dirty="0" smtClean="0">
                <a:solidFill>
                  <a:schemeClr val="bg1"/>
                </a:solidFill>
              </a:rPr>
              <a:t> software, </a:t>
            </a:r>
            <a:r>
              <a:rPr lang="fr-FR" b="1" dirty="0" err="1" smtClean="0">
                <a:solidFill>
                  <a:schemeClr val="bg1"/>
                </a:solidFill>
              </a:rPr>
              <a:t>either</a:t>
            </a:r>
            <a:r>
              <a:rPr lang="fr-FR" b="1" dirty="0" smtClean="0">
                <a:solidFill>
                  <a:schemeClr val="bg1"/>
                </a:solidFill>
              </a:rPr>
              <a:t> open source or via national </a:t>
            </a:r>
            <a:r>
              <a:rPr lang="fr-FR" b="1" dirty="0" err="1" smtClean="0">
                <a:solidFill>
                  <a:schemeClr val="bg1"/>
                </a:solidFill>
              </a:rPr>
              <a:t>purchase</a:t>
            </a:r>
            <a:r>
              <a:rPr lang="fr-FR" b="1" dirty="0" smtClean="0">
                <a:solidFill>
                  <a:schemeClr val="bg1"/>
                </a:solidFill>
              </a:rPr>
              <a:t> of </a:t>
            </a:r>
            <a:r>
              <a:rPr lang="fr-FR" b="1" dirty="0" err="1" smtClean="0">
                <a:solidFill>
                  <a:schemeClr val="bg1"/>
                </a:solidFill>
              </a:rPr>
              <a:t>license</a:t>
            </a:r>
            <a:r>
              <a:rPr lang="fr-FR" b="1" dirty="0" smtClean="0">
                <a:solidFill>
                  <a:schemeClr val="bg1"/>
                </a:solidFill>
              </a:rPr>
              <a:t> for public </a:t>
            </a:r>
            <a:r>
              <a:rPr lang="fr-FR" b="1" dirty="0" err="1" smtClean="0">
                <a:solidFill>
                  <a:schemeClr val="bg1"/>
                </a:solidFill>
              </a:rPr>
              <a:t>education</a:t>
            </a:r>
            <a:r>
              <a:rPr lang="fr-FR" b="1" dirty="0" smtClean="0">
                <a:solidFill>
                  <a:schemeClr val="bg1"/>
                </a:solidFill>
              </a:rPr>
              <a:t> (</a:t>
            </a:r>
            <a:r>
              <a:rPr lang="fr-FR" b="1" dirty="0" err="1" smtClean="0">
                <a:solidFill>
                  <a:schemeClr val="bg1"/>
                </a:solidFill>
              </a:rPr>
              <a:t>example</a:t>
            </a:r>
            <a:r>
              <a:rPr lang="fr-FR" b="1" dirty="0" smtClean="0">
                <a:solidFill>
                  <a:schemeClr val="bg1"/>
                </a:solidFill>
              </a:rPr>
              <a:t>:  </a:t>
            </a:r>
            <a:r>
              <a:rPr lang="fr-FR" b="1" dirty="0" err="1" smtClean="0">
                <a:solidFill>
                  <a:schemeClr val="bg1"/>
                </a:solidFill>
              </a:rPr>
              <a:t>Tunisia</a:t>
            </a:r>
            <a:r>
              <a:rPr lang="fr-FR" b="1" dirty="0" smtClean="0">
                <a:solidFill>
                  <a:schemeClr val="bg1"/>
                </a:solidFill>
              </a:rPr>
              <a:t> National Education System)</a:t>
            </a:r>
          </a:p>
          <a:p>
            <a:r>
              <a:rPr lang="fr-FR" b="1" dirty="0" err="1" smtClean="0">
                <a:solidFill>
                  <a:schemeClr val="bg1"/>
                </a:solidFill>
              </a:rPr>
              <a:t>Possibility</a:t>
            </a:r>
            <a:r>
              <a:rPr lang="fr-FR" b="1" dirty="0" smtClean="0">
                <a:solidFill>
                  <a:schemeClr val="bg1"/>
                </a:solidFill>
              </a:rPr>
              <a:t> to </a:t>
            </a:r>
            <a:r>
              <a:rPr lang="fr-FR" b="1" dirty="0" err="1" smtClean="0">
                <a:solidFill>
                  <a:schemeClr val="bg1"/>
                </a:solidFill>
              </a:rPr>
              <a:t>include</a:t>
            </a:r>
            <a:r>
              <a:rPr lang="fr-FR" b="1" dirty="0" smtClean="0">
                <a:solidFill>
                  <a:schemeClr val="bg1"/>
                </a:solidFill>
              </a:rPr>
              <a:t> office </a:t>
            </a:r>
            <a:r>
              <a:rPr lang="fr-FR" b="1" dirty="0" err="1" smtClean="0">
                <a:solidFill>
                  <a:schemeClr val="bg1"/>
                </a:solidFill>
              </a:rPr>
              <a:t>productivity</a:t>
            </a:r>
            <a:r>
              <a:rPr lang="fr-FR" b="1" dirty="0" smtClean="0">
                <a:solidFill>
                  <a:schemeClr val="bg1"/>
                </a:solidFill>
              </a:rPr>
              <a:t> and </a:t>
            </a:r>
            <a:r>
              <a:rPr lang="fr-FR" b="1" dirty="0" err="1" smtClean="0">
                <a:solidFill>
                  <a:schemeClr val="bg1"/>
                </a:solidFill>
              </a:rPr>
              <a:t>educational</a:t>
            </a:r>
            <a:r>
              <a:rPr lang="fr-FR" b="1" dirty="0" smtClean="0">
                <a:solidFill>
                  <a:schemeClr val="bg1"/>
                </a:solidFill>
              </a:rPr>
              <a:t> software </a:t>
            </a:r>
          </a:p>
          <a:p>
            <a:r>
              <a:rPr lang="fr-FR" b="1" dirty="0" err="1" smtClean="0">
                <a:solidFill>
                  <a:schemeClr val="bg1"/>
                </a:solidFill>
              </a:rPr>
              <a:t>Ensure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availability</a:t>
            </a:r>
            <a:r>
              <a:rPr lang="fr-FR" b="1" dirty="0" smtClean="0">
                <a:solidFill>
                  <a:schemeClr val="bg1"/>
                </a:solidFill>
              </a:rPr>
              <a:t> of </a:t>
            </a:r>
            <a:r>
              <a:rPr lang="fr-FR" b="1" dirty="0" err="1" smtClean="0">
                <a:solidFill>
                  <a:schemeClr val="bg1"/>
                </a:solidFill>
              </a:rPr>
              <a:t>core</a:t>
            </a:r>
            <a:r>
              <a:rPr lang="fr-FR" b="1" dirty="0" smtClean="0">
                <a:solidFill>
                  <a:schemeClr val="bg1"/>
                </a:solidFill>
              </a:rPr>
              <a:t> digital contents for curricula</a:t>
            </a:r>
          </a:p>
          <a:p>
            <a:r>
              <a:rPr lang="fr-FR" b="1" dirty="0" err="1" smtClean="0">
                <a:solidFill>
                  <a:schemeClr val="bg1"/>
                </a:solidFill>
              </a:rPr>
              <a:t>Eliminates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economic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barriers</a:t>
            </a:r>
            <a:r>
              <a:rPr lang="fr-FR" b="1" dirty="0" smtClean="0">
                <a:solidFill>
                  <a:schemeClr val="bg1"/>
                </a:solidFill>
              </a:rPr>
              <a:t> for </a:t>
            </a:r>
            <a:r>
              <a:rPr lang="fr-FR" b="1" dirty="0" err="1" smtClean="0">
                <a:solidFill>
                  <a:schemeClr val="bg1"/>
                </a:solidFill>
              </a:rPr>
              <a:t>students</a:t>
            </a:r>
            <a:r>
              <a:rPr lang="fr-FR" b="1" dirty="0" smtClean="0">
                <a:solidFill>
                  <a:schemeClr val="bg1"/>
                </a:solidFill>
              </a:rPr>
              <a:t>, </a:t>
            </a:r>
            <a:r>
              <a:rPr lang="fr-FR" b="1" dirty="0" err="1" smtClean="0">
                <a:solidFill>
                  <a:schemeClr val="bg1"/>
                </a:solidFill>
              </a:rPr>
              <a:t>faculoty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ande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school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administrators</a:t>
            </a:r>
            <a:endParaRPr lang="fr-FR" b="1" dirty="0" smtClean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No installation or maintenance in </a:t>
            </a:r>
            <a:r>
              <a:rPr lang="fr-FR" b="1" dirty="0" err="1" smtClean="0">
                <a:solidFill>
                  <a:schemeClr val="bg1"/>
                </a:solidFill>
              </a:rPr>
              <a:t>schools</a:t>
            </a:r>
            <a:endParaRPr lang="fr-FR" b="1" dirty="0" smtClean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Unifies AT </a:t>
            </a:r>
            <a:r>
              <a:rPr lang="fr-FR" b="1" dirty="0" err="1" smtClean="0">
                <a:solidFill>
                  <a:schemeClr val="bg1"/>
                </a:solidFill>
              </a:rPr>
              <a:t>tools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around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key</a:t>
            </a:r>
            <a:r>
              <a:rPr lang="fr-FR" b="1" dirty="0" smtClean="0">
                <a:solidFill>
                  <a:schemeClr val="bg1"/>
                </a:solidFill>
              </a:rPr>
              <a:t> national standards </a:t>
            </a:r>
            <a:r>
              <a:rPr lang="fr-FR" b="1" dirty="0" err="1" smtClean="0">
                <a:solidFill>
                  <a:schemeClr val="bg1"/>
                </a:solidFill>
              </a:rPr>
              <a:t>lowering</a:t>
            </a:r>
            <a:r>
              <a:rPr lang="fr-FR" b="1" dirty="0" smtClean="0">
                <a:solidFill>
                  <a:schemeClr val="bg1"/>
                </a:solidFill>
              </a:rPr>
              <a:t> the </a:t>
            </a:r>
            <a:r>
              <a:rPr lang="fr-FR" b="1" dirty="0" err="1" smtClean="0">
                <a:solidFill>
                  <a:schemeClr val="bg1"/>
                </a:solidFill>
              </a:rPr>
              <a:t>cost</a:t>
            </a:r>
            <a:r>
              <a:rPr lang="fr-FR" b="1" dirty="0" smtClean="0">
                <a:solidFill>
                  <a:schemeClr val="bg1"/>
                </a:solidFill>
              </a:rPr>
              <a:t> of training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48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Examples</a:t>
            </a:r>
            <a:r>
              <a:rPr lang="fr-FR" dirty="0" smtClean="0"/>
              <a:t> of </a:t>
            </a:r>
            <a:r>
              <a:rPr lang="fr-FR" dirty="0" err="1" smtClean="0"/>
              <a:t>Popular</a:t>
            </a:r>
            <a:r>
              <a:rPr lang="fr-FR" dirty="0" smtClean="0"/>
              <a:t> </a:t>
            </a:r>
            <a:r>
              <a:rPr lang="fr-FR" dirty="0" err="1" smtClean="0"/>
              <a:t>Could</a:t>
            </a:r>
            <a:r>
              <a:rPr lang="fr-FR" dirty="0" smtClean="0"/>
              <a:t> </a:t>
            </a:r>
            <a:r>
              <a:rPr lang="fr-FR" dirty="0" err="1" smtClean="0"/>
              <a:t>Based</a:t>
            </a:r>
            <a:r>
              <a:rPr lang="fr-FR" dirty="0"/>
              <a:t> </a:t>
            </a:r>
            <a:r>
              <a:rPr lang="fr-FR" dirty="0" smtClean="0"/>
              <a:t>Accessibility Solutions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 fontScale="92500"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BBC </a:t>
            </a:r>
            <a:r>
              <a:rPr lang="fr-FR" b="1" dirty="0" err="1" smtClean="0">
                <a:solidFill>
                  <a:schemeClr val="bg1"/>
                </a:solidFill>
              </a:rPr>
              <a:t>My</a:t>
            </a:r>
            <a:r>
              <a:rPr lang="fr-FR" b="1" dirty="0" smtClean="0">
                <a:solidFill>
                  <a:schemeClr val="bg1"/>
                </a:solidFill>
              </a:rPr>
              <a:t> Web </a:t>
            </a:r>
            <a:r>
              <a:rPr lang="fr-FR" b="1" dirty="0" err="1" smtClean="0">
                <a:solidFill>
                  <a:schemeClr val="bg1"/>
                </a:solidFill>
              </a:rPr>
              <a:t>My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Way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sz="2600" dirty="0">
                <a:solidFill>
                  <a:schemeClr val="bg1"/>
                </a:solidFill>
              </a:rPr>
              <a:t>http://www.bbc.co.uk/accessibility/bbc/case.shtml</a:t>
            </a:r>
            <a:endParaRPr lang="fr-FR" sz="2600" dirty="0" smtClean="0">
              <a:solidFill>
                <a:schemeClr val="bg1"/>
              </a:solidFill>
            </a:endParaRPr>
          </a:p>
          <a:p>
            <a:r>
              <a:rPr lang="fr-FR" b="1" dirty="0" err="1" smtClean="0">
                <a:solidFill>
                  <a:schemeClr val="bg1"/>
                </a:solidFill>
              </a:rPr>
              <a:t>Macy’s</a:t>
            </a:r>
            <a:r>
              <a:rPr lang="fr-FR" b="1" dirty="0" smtClean="0">
                <a:solidFill>
                  <a:schemeClr val="bg1"/>
                </a:solidFill>
              </a:rPr>
              <a:t> (</a:t>
            </a:r>
            <a:r>
              <a:rPr lang="fr-FR" b="1" dirty="0" err="1" smtClean="0">
                <a:solidFill>
                  <a:schemeClr val="bg1"/>
                </a:solidFill>
              </a:rPr>
              <a:t>Text</a:t>
            </a:r>
            <a:r>
              <a:rPr lang="fr-FR" b="1" dirty="0" smtClean="0">
                <a:solidFill>
                  <a:schemeClr val="bg1"/>
                </a:solidFill>
              </a:rPr>
              <a:t> to Speech and </a:t>
            </a:r>
            <a:r>
              <a:rPr lang="fr-FR" b="1" dirty="0" err="1" smtClean="0">
                <a:solidFill>
                  <a:schemeClr val="bg1"/>
                </a:solidFill>
              </a:rPr>
              <a:t>magnifying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functions</a:t>
            </a:r>
            <a:r>
              <a:rPr lang="fr-FR" b="1" dirty="0" smtClean="0">
                <a:solidFill>
                  <a:schemeClr val="bg1"/>
                </a:solidFill>
              </a:rPr>
              <a:t> for e-shopping)  </a:t>
            </a:r>
            <a:r>
              <a:rPr lang="fr-FR" sz="2600" dirty="0" smtClean="0">
                <a:solidFill>
                  <a:schemeClr val="bg1"/>
                </a:solidFill>
              </a:rPr>
              <a:t>http</a:t>
            </a:r>
            <a:r>
              <a:rPr lang="fr-FR" sz="2600" dirty="0">
                <a:solidFill>
                  <a:schemeClr val="bg1"/>
                </a:solidFill>
              </a:rPr>
              <a:t>://www.macys.com/</a:t>
            </a:r>
            <a:endParaRPr lang="fr-FR" sz="2600" dirty="0" smtClean="0">
              <a:solidFill>
                <a:schemeClr val="bg1"/>
              </a:solidFill>
            </a:endParaRPr>
          </a:p>
          <a:p>
            <a:r>
              <a:rPr lang="fr-FR" b="1" dirty="0" err="1" smtClean="0">
                <a:solidFill>
                  <a:schemeClr val="bg1"/>
                </a:solidFill>
              </a:rPr>
              <a:t>Tunisia</a:t>
            </a:r>
            <a:r>
              <a:rPr lang="fr-FR" b="1" dirty="0" smtClean="0">
                <a:solidFill>
                  <a:schemeClr val="bg1"/>
                </a:solidFill>
              </a:rPr>
              <a:t> Telecom (SMS to MMS avatar </a:t>
            </a:r>
            <a:r>
              <a:rPr lang="fr-FR" b="1" dirty="0" err="1" smtClean="0">
                <a:solidFill>
                  <a:schemeClr val="bg1"/>
                </a:solidFill>
              </a:rPr>
              <a:t>based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sign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language</a:t>
            </a:r>
            <a:r>
              <a:rPr lang="fr-FR" b="1" dirty="0" smtClean="0">
                <a:solidFill>
                  <a:schemeClr val="bg1"/>
                </a:solidFill>
              </a:rPr>
              <a:t> for mobile phones)</a:t>
            </a:r>
          </a:p>
          <a:p>
            <a:r>
              <a:rPr lang="fr-FR" b="1" dirty="0" err="1" smtClean="0">
                <a:solidFill>
                  <a:schemeClr val="bg1"/>
                </a:solidFill>
              </a:rPr>
              <a:t>Corrie</a:t>
            </a:r>
            <a:r>
              <a:rPr lang="fr-FR" b="1" dirty="0" smtClean="0">
                <a:solidFill>
                  <a:schemeClr val="bg1"/>
                </a:solidFill>
              </a:rPr>
              <a:t> de la Serra on line Reader (</a:t>
            </a:r>
            <a:r>
              <a:rPr lang="fr-FR" b="1" dirty="0" err="1" smtClean="0">
                <a:solidFill>
                  <a:schemeClr val="bg1"/>
                </a:solidFill>
              </a:rPr>
              <a:t>Text</a:t>
            </a:r>
            <a:r>
              <a:rPr lang="fr-FR" b="1" dirty="0" smtClean="0">
                <a:solidFill>
                  <a:schemeClr val="bg1"/>
                </a:solidFill>
              </a:rPr>
              <a:t> to Speech)</a:t>
            </a:r>
          </a:p>
        </p:txBody>
      </p:sp>
    </p:spTree>
    <p:extLst>
      <p:ext uri="{BB962C8B-B14F-4D97-AF65-F5344CB8AC3E}">
        <p14:creationId xmlns:p14="http://schemas.microsoft.com/office/powerpoint/2010/main" val="63559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5" descr="C:\DATI\DOMINIC FOUNDATION\PROGETTI\INDIA\India map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355" y="1556792"/>
            <a:ext cx="4209677" cy="4718051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 fov="1800000">
              <a:rot lat="19445642" lon="922170" rev="20984446"/>
            </a:camera>
            <a:lightRig rig="threePt" dir="t"/>
          </a:scene3d>
          <a:sp3d contourW="44450" prstMaterial="matte">
            <a:bevelT w="114300" h="247650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it-CH" sz="3600" dirty="0" smtClean="0"/>
              <a:t> My-Lucy in India</a:t>
            </a:r>
            <a:endParaRPr lang="it-CH" dirty="0"/>
          </a:p>
        </p:txBody>
      </p:sp>
      <p:pic>
        <p:nvPicPr>
          <p:cNvPr id="5" name="Picture 2" descr="C:\DATI\DOMINIC FOUNDATION\Loghi Lucy\logo_con\lucy_lea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00847" y="523855"/>
            <a:ext cx="2214578" cy="894400"/>
          </a:xfrm>
          <a:prstGeom prst="rect">
            <a:avLst/>
          </a:prstGeom>
          <a:noFill/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0" y="6500810"/>
            <a:ext cx="3643306" cy="357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© Copyright 2010, Dominic Foundation - Switzerland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 descr="C:\DATI\DOMINIC FOUNDATION\Loghi fondazione\dominic (2)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09386" y="6215082"/>
            <a:ext cx="1729842" cy="500062"/>
          </a:xfrm>
          <a:prstGeom prst="rect">
            <a:avLst/>
          </a:prstGeom>
          <a:noFill/>
        </p:spPr>
      </p:pic>
      <p:grpSp>
        <p:nvGrpSpPr>
          <p:cNvPr id="3" name="Group 470"/>
          <p:cNvGrpSpPr/>
          <p:nvPr/>
        </p:nvGrpSpPr>
        <p:grpSpPr>
          <a:xfrm>
            <a:off x="5357818" y="3500438"/>
            <a:ext cx="785818" cy="1214446"/>
            <a:chOff x="3938588" y="3071810"/>
            <a:chExt cx="1750450" cy="2670178"/>
          </a:xfrm>
        </p:grpSpPr>
        <p:pic>
          <p:nvPicPr>
            <p:cNvPr id="472" name="Picture 6" descr="C:\DATI\DOMINIC FOUNDATION\PRESENTAZIONI\Immagini\Server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38588" y="3071810"/>
              <a:ext cx="1750450" cy="2670178"/>
            </a:xfrm>
            <a:prstGeom prst="rect">
              <a:avLst/>
            </a:prstGeom>
            <a:noFill/>
          </p:spPr>
        </p:pic>
        <p:pic>
          <p:nvPicPr>
            <p:cNvPr id="473" name="Picture 2" descr="C:\DATI\DOMINIC FOUNDATION\Loghi Lucy\logo_con\lucy_leaf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1416355">
              <a:off x="4582967" y="4743645"/>
              <a:ext cx="1089052" cy="439835"/>
            </a:xfrm>
            <a:prstGeom prst="rect">
              <a:avLst/>
            </a:prstGeom>
            <a:noFill/>
          </p:spPr>
        </p:pic>
      </p:grpSp>
      <p:pic>
        <p:nvPicPr>
          <p:cNvPr id="4099" name="Picture 3" descr="C:\DATI\DOMINIC FOUNDATION\PRESENTAZIONI\Immagini\Quali E-MED\profile\contact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9752" y="2708920"/>
            <a:ext cx="714380" cy="714380"/>
          </a:xfrm>
          <a:prstGeom prst="rect">
            <a:avLst/>
          </a:prstGeom>
          <a:noFill/>
        </p:spPr>
      </p:pic>
      <p:pic>
        <p:nvPicPr>
          <p:cNvPr id="509" name="Picture 4" descr="C:\DATI\DOMINIC FOUNDATION\PRESENTAZIONI\Immagini\Quali E-MED\profile\woman06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79712" y="3429000"/>
            <a:ext cx="571504" cy="571504"/>
          </a:xfrm>
          <a:prstGeom prst="rect">
            <a:avLst/>
          </a:prstGeom>
          <a:noFill/>
        </p:spPr>
      </p:pic>
      <p:pic>
        <p:nvPicPr>
          <p:cNvPr id="511" name="Picture 6" descr="C:\DATI\DOMINIC FOUNDATION\PRESENTAZIONI\Immagini\Quali E-MED\profile\woman05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79912" y="3645024"/>
            <a:ext cx="571504" cy="571504"/>
          </a:xfrm>
          <a:prstGeom prst="rect">
            <a:avLst/>
          </a:prstGeom>
          <a:noFill/>
        </p:spPr>
      </p:pic>
      <p:pic>
        <p:nvPicPr>
          <p:cNvPr id="512" name="Picture 7" descr="C:\DATI\DOMINIC FOUNDATION\PRESENTAZIONI\Immagini\Quali E-MED\profile\woman08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80169" y="2285992"/>
            <a:ext cx="571504" cy="571504"/>
          </a:xfrm>
          <a:prstGeom prst="rect">
            <a:avLst/>
          </a:prstGeom>
          <a:noFill/>
        </p:spPr>
      </p:pic>
      <p:pic>
        <p:nvPicPr>
          <p:cNvPr id="4104" name="Picture 8" descr="C:\DATI\DOMINIC FOUNDATION\PRESENTAZIONI\Immagini\Quali E-MED\profile\conference_copy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37293" y="2571744"/>
            <a:ext cx="613539" cy="613539"/>
          </a:xfrm>
          <a:prstGeom prst="rect">
            <a:avLst/>
          </a:prstGeom>
          <a:noFill/>
        </p:spPr>
      </p:pic>
      <p:pic>
        <p:nvPicPr>
          <p:cNvPr id="517" name="Picture 3" descr="C:\DATI\DOMINIC FOUNDATION\PRESENTAZIONI\Immagini\Quali E-MED\profile\contact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1508393" y="4572008"/>
            <a:ext cx="785862" cy="785818"/>
          </a:xfrm>
          <a:prstGeom prst="rect">
            <a:avLst/>
          </a:prstGeom>
          <a:noFill/>
        </p:spPr>
      </p:pic>
      <p:pic>
        <p:nvPicPr>
          <p:cNvPr id="518" name="Picture 4" descr="C:\DATI\DOMINIC FOUNDATION\PRESENTAZIONI\Immagini\Quali E-MED\profile\woman06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835696" y="2348880"/>
            <a:ext cx="642942" cy="642942"/>
          </a:xfrm>
          <a:prstGeom prst="rect">
            <a:avLst/>
          </a:prstGeom>
          <a:noFill/>
        </p:spPr>
      </p:pic>
      <p:pic>
        <p:nvPicPr>
          <p:cNvPr id="520" name="Picture 5" descr="C:\DATI\DOMINIC FOUNDATION\PRESENTAZIONI\Immagini\Quali E-MED\profile\man03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flipH="1">
            <a:off x="1071538" y="3786189"/>
            <a:ext cx="642942" cy="607903"/>
          </a:xfrm>
          <a:prstGeom prst="rect">
            <a:avLst/>
          </a:prstGeom>
          <a:noFill/>
        </p:spPr>
      </p:pic>
      <p:pic>
        <p:nvPicPr>
          <p:cNvPr id="521" name="Picture 7" descr="C:\DATI\DOMINIC FOUNDATION\PRESENTAZIONI\Immagini\Quali E-MED\profile\woman08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flipH="1">
            <a:off x="1187624" y="2996952"/>
            <a:ext cx="571504" cy="540358"/>
          </a:xfrm>
          <a:prstGeom prst="rect">
            <a:avLst/>
          </a:prstGeom>
          <a:noFill/>
        </p:spPr>
      </p:pic>
      <p:pic>
        <p:nvPicPr>
          <p:cNvPr id="522" name="Picture 3" descr="C:\DATI\DOMINIC FOUNDATION\PRESENTAZIONI\Immagini\Quali E-MED\profile\contact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3365789" y="3143247"/>
            <a:ext cx="642942" cy="607903"/>
          </a:xfrm>
          <a:prstGeom prst="rect">
            <a:avLst/>
          </a:prstGeom>
          <a:noFill/>
        </p:spPr>
      </p:pic>
      <p:pic>
        <p:nvPicPr>
          <p:cNvPr id="524" name="Picture 8" descr="C:\DATI\DOMINIC FOUNDATION\PRESENTAZIONI\Immagini\Quali E-MED\profile\conference_copy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1357290" y="3857628"/>
            <a:ext cx="613539" cy="580102"/>
          </a:xfrm>
          <a:prstGeom prst="rect">
            <a:avLst/>
          </a:prstGeom>
          <a:noFill/>
        </p:spPr>
      </p:pic>
      <p:pic>
        <p:nvPicPr>
          <p:cNvPr id="525" name="Picture 6" descr="C:\DATI\DOMINIC FOUNDATION\PRESENTAZIONI\Immagini\Quali E-MED\profile\woman05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611560" y="4653136"/>
            <a:ext cx="722615" cy="683234"/>
          </a:xfrm>
          <a:prstGeom prst="rect">
            <a:avLst/>
          </a:prstGeom>
          <a:noFill/>
        </p:spPr>
      </p:pic>
      <p:pic>
        <p:nvPicPr>
          <p:cNvPr id="510" name="Picture 5" descr="C:\DATI\DOMINIC FOUNDATION\PRESENTAZIONI\Immagini\Quali E-MED\profile\man03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214810" y="2786058"/>
            <a:ext cx="571504" cy="571504"/>
          </a:xfrm>
          <a:prstGeom prst="rect">
            <a:avLst/>
          </a:prstGeom>
          <a:noFill/>
        </p:spPr>
      </p:pic>
      <p:pic>
        <p:nvPicPr>
          <p:cNvPr id="526" name="Picture 5" descr="C:\DATI\DOMINIC FOUNDATION\PRESENTAZIONI\Immagini\Quali E-MED\profile\man03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flipH="1">
            <a:off x="899592" y="4725144"/>
            <a:ext cx="722615" cy="683234"/>
          </a:xfrm>
          <a:prstGeom prst="rect">
            <a:avLst/>
          </a:prstGeom>
          <a:noFill/>
        </p:spPr>
      </p:pic>
      <p:pic>
        <p:nvPicPr>
          <p:cNvPr id="4105" name="Picture 9" descr="C:\DATI\DOMINIC FOUNDATION\PRESENTAZIONI\Immagini\Quali E-MED\profile\man01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722847" y="3286124"/>
            <a:ext cx="650889" cy="650889"/>
          </a:xfrm>
          <a:prstGeom prst="rect">
            <a:avLst/>
          </a:prstGeom>
          <a:noFill/>
        </p:spPr>
      </p:pic>
      <p:pic>
        <p:nvPicPr>
          <p:cNvPr id="528" name="Picture 3" descr="C:\DATI\DOMINIC FOUNDATION\PRESENTAZIONI\Immagini\africa3.bmp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644429" y="2500306"/>
            <a:ext cx="2285289" cy="2293062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112500"/>
          </a:effectLst>
        </p:spPr>
      </p:pic>
      <p:sp>
        <p:nvSpPr>
          <p:cNvPr id="530" name="Curved Down Arrow 529"/>
          <p:cNvSpPr/>
          <p:nvPr/>
        </p:nvSpPr>
        <p:spPr>
          <a:xfrm rot="11005543">
            <a:off x="5993584" y="4703857"/>
            <a:ext cx="1434746" cy="447555"/>
          </a:xfrm>
          <a:prstGeom prst="curvedDownArrow">
            <a:avLst>
              <a:gd name="adj1" fmla="val 39456"/>
              <a:gd name="adj2" fmla="val 76568"/>
              <a:gd name="adj3" fmla="val 25000"/>
            </a:avLst>
          </a:prstGeom>
          <a:solidFill>
            <a:srgbClr val="FFC000"/>
          </a:solidFill>
          <a:ln>
            <a:headEnd type="triangle"/>
            <a:tailEnd type="triangle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>
              <a:solidFill>
                <a:schemeClr val="tx1"/>
              </a:solidFill>
            </a:endParaRPr>
          </a:p>
        </p:txBody>
      </p:sp>
      <p:sp>
        <p:nvSpPr>
          <p:cNvPr id="32" name="Curved Down Arrow 31"/>
          <p:cNvSpPr/>
          <p:nvPr/>
        </p:nvSpPr>
        <p:spPr>
          <a:xfrm rot="10440809" flipH="1">
            <a:off x="3067342" y="4857970"/>
            <a:ext cx="2594996" cy="350324"/>
          </a:xfrm>
          <a:prstGeom prst="curvedDownArrow">
            <a:avLst>
              <a:gd name="adj1" fmla="val 57708"/>
              <a:gd name="adj2" fmla="val 120179"/>
              <a:gd name="adj3" fmla="val 25000"/>
            </a:avLst>
          </a:prstGeom>
          <a:solidFill>
            <a:srgbClr val="00B050"/>
          </a:solidFill>
          <a:ln>
            <a:headEnd type="triangle"/>
            <a:tailEnd type="triangle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>
              <a:solidFill>
                <a:schemeClr val="tx1"/>
              </a:solidFill>
            </a:endParaRPr>
          </a:p>
        </p:txBody>
      </p:sp>
      <p:sp>
        <p:nvSpPr>
          <p:cNvPr id="33" name="Curved Down Arrow 32"/>
          <p:cNvSpPr/>
          <p:nvPr/>
        </p:nvSpPr>
        <p:spPr>
          <a:xfrm rot="10800000" flipH="1">
            <a:off x="5715008" y="4693112"/>
            <a:ext cx="2158361" cy="563005"/>
          </a:xfrm>
          <a:prstGeom prst="curvedDownArrow">
            <a:avLst>
              <a:gd name="adj1" fmla="val 38281"/>
              <a:gd name="adj2" fmla="val 69998"/>
              <a:gd name="adj3" fmla="val 24071"/>
            </a:avLst>
          </a:prstGeom>
          <a:solidFill>
            <a:srgbClr val="FFC000"/>
          </a:solidFill>
          <a:ln>
            <a:headEnd type="triangle"/>
            <a:tailEnd type="triangle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>
              <a:solidFill>
                <a:schemeClr val="tx1"/>
              </a:solidFill>
            </a:endParaRPr>
          </a:p>
        </p:txBody>
      </p:sp>
      <p:sp>
        <p:nvSpPr>
          <p:cNvPr id="527" name="Curved Down Arrow 526"/>
          <p:cNvSpPr/>
          <p:nvPr/>
        </p:nvSpPr>
        <p:spPr>
          <a:xfrm rot="10440809">
            <a:off x="2701700" y="4846955"/>
            <a:ext cx="3183301" cy="466170"/>
          </a:xfrm>
          <a:prstGeom prst="curvedDownArrow">
            <a:avLst>
              <a:gd name="adj1" fmla="val 39456"/>
              <a:gd name="adj2" fmla="val 76568"/>
              <a:gd name="adj3" fmla="val 25000"/>
            </a:avLst>
          </a:prstGeom>
          <a:solidFill>
            <a:srgbClr val="00B050"/>
          </a:solidFill>
          <a:ln>
            <a:headEnd type="triangle"/>
            <a:tailEnd type="triangle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>
              <a:solidFill>
                <a:schemeClr val="tx1"/>
              </a:solidFill>
            </a:endParaRPr>
          </a:p>
        </p:txBody>
      </p:sp>
      <p:sp>
        <p:nvSpPr>
          <p:cNvPr id="36" name="Up Arrow 35"/>
          <p:cNvSpPr/>
          <p:nvPr/>
        </p:nvSpPr>
        <p:spPr>
          <a:xfrm rot="3205092">
            <a:off x="3473342" y="3922695"/>
            <a:ext cx="126825" cy="809040"/>
          </a:xfrm>
          <a:prstGeom prst="upArrow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37" name="Up Arrow 36"/>
          <p:cNvSpPr/>
          <p:nvPr/>
        </p:nvSpPr>
        <p:spPr>
          <a:xfrm rot="1890093">
            <a:off x="3273827" y="3759708"/>
            <a:ext cx="126825" cy="809040"/>
          </a:xfrm>
          <a:prstGeom prst="upArrow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38" name="Up Arrow 37"/>
          <p:cNvSpPr/>
          <p:nvPr/>
        </p:nvSpPr>
        <p:spPr>
          <a:xfrm>
            <a:off x="2928926" y="3929066"/>
            <a:ext cx="126825" cy="1000132"/>
          </a:xfrm>
          <a:prstGeom prst="upArrow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sp>
        <p:nvSpPr>
          <p:cNvPr id="39" name="Up Arrow 38"/>
          <p:cNvSpPr/>
          <p:nvPr/>
        </p:nvSpPr>
        <p:spPr>
          <a:xfrm rot="17142528">
            <a:off x="2285552" y="3916452"/>
            <a:ext cx="126825" cy="985695"/>
          </a:xfrm>
          <a:prstGeom prst="upArrow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pic>
        <p:nvPicPr>
          <p:cNvPr id="34" name="Picture 2" descr="C:\DATI\DOMINIC FOUNDATION\Loghi Lucy\logo_con\lucy_lea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416355">
            <a:off x="2954863" y="4791809"/>
            <a:ext cx="207774" cy="85015"/>
          </a:xfrm>
          <a:prstGeom prst="rect">
            <a:avLst/>
          </a:prstGeom>
          <a:noFill/>
        </p:spPr>
      </p:pic>
      <p:sp>
        <p:nvSpPr>
          <p:cNvPr id="44" name="Up Arrow 43"/>
          <p:cNvSpPr/>
          <p:nvPr/>
        </p:nvSpPr>
        <p:spPr>
          <a:xfrm rot="15310395">
            <a:off x="2377142" y="4534834"/>
            <a:ext cx="129937" cy="584205"/>
          </a:xfrm>
          <a:prstGeom prst="upArrow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pic>
        <p:nvPicPr>
          <p:cNvPr id="45" name="Picture 6" descr="C:\DATI\DOMINIC FOUNDATION\PROGETTI\INDIA\india map 4.bmp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588224" y="8181528"/>
            <a:ext cx="2192383" cy="29592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46" name="Up Arrow 45"/>
          <p:cNvSpPr/>
          <p:nvPr/>
        </p:nvSpPr>
        <p:spPr>
          <a:xfrm rot="20545400">
            <a:off x="2582221" y="3310220"/>
            <a:ext cx="149913" cy="1152128"/>
          </a:xfrm>
          <a:prstGeom prst="upArrow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CH"/>
          </a:p>
        </p:txBody>
      </p:sp>
      <p:grpSp>
        <p:nvGrpSpPr>
          <p:cNvPr id="47" name="Group 46"/>
          <p:cNvGrpSpPr/>
          <p:nvPr/>
        </p:nvGrpSpPr>
        <p:grpSpPr>
          <a:xfrm>
            <a:off x="2714614" y="4396139"/>
            <a:ext cx="546287" cy="571838"/>
            <a:chOff x="2714614" y="4396139"/>
            <a:chExt cx="546287" cy="571838"/>
          </a:xfrm>
        </p:grpSpPr>
        <p:grpSp>
          <p:nvGrpSpPr>
            <p:cNvPr id="4" name="Group 470"/>
            <p:cNvGrpSpPr/>
            <p:nvPr/>
          </p:nvGrpSpPr>
          <p:grpSpPr>
            <a:xfrm>
              <a:off x="2714614" y="4396139"/>
              <a:ext cx="546287" cy="571838"/>
              <a:chOff x="4132174" y="3231479"/>
              <a:chExt cx="1673214" cy="2374879"/>
            </a:xfrm>
          </p:grpSpPr>
          <p:pic>
            <p:nvPicPr>
              <p:cNvPr id="508" name="Picture 2" descr="C:\DATI\DOMINIC FOUNDATION\Loghi Lucy\logo_con\lucy_leaf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21416355">
                <a:off x="4716337" y="4788857"/>
                <a:ext cx="1089051" cy="439834"/>
              </a:xfrm>
              <a:prstGeom prst="rect">
                <a:avLst/>
              </a:prstGeom>
              <a:noFill/>
            </p:spPr>
          </p:pic>
          <p:pic>
            <p:nvPicPr>
              <p:cNvPr id="507" name="Picture 6" descr="C:\DATI\DOMINIC FOUNDATION\PRESENTAZIONI\Immagini\Server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132174" y="3231479"/>
                <a:ext cx="1556864" cy="2374879"/>
              </a:xfrm>
              <a:prstGeom prst="rect">
                <a:avLst/>
              </a:prstGeom>
              <a:noFill/>
            </p:spPr>
          </p:pic>
        </p:grpSp>
        <p:pic>
          <p:nvPicPr>
            <p:cNvPr id="41" name="Picture 2" descr="C:\DATI\DOMINIC FOUNDATION\Loghi Lucy\logo_con\lucy_leaf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1416355">
              <a:off x="2861042" y="4724239"/>
              <a:ext cx="354259" cy="14261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What’s</a:t>
            </a:r>
            <a:r>
              <a:rPr lang="fr-FR" dirty="0"/>
              <a:t> </a:t>
            </a:r>
            <a:r>
              <a:rPr lang="fr-FR" dirty="0" err="1" smtClean="0"/>
              <a:t>Needed</a:t>
            </a:r>
            <a:r>
              <a:rPr lang="fr-FR" dirty="0" smtClean="0"/>
              <a:t> to Start Lucy for </a:t>
            </a:r>
            <a:r>
              <a:rPr lang="fr-FR" dirty="0" err="1" smtClean="0"/>
              <a:t>Schools</a:t>
            </a:r>
            <a:r>
              <a:rPr lang="fr-FR" dirty="0" smtClean="0"/>
              <a:t> and </a:t>
            </a:r>
            <a:r>
              <a:rPr lang="fr-FR" dirty="0" err="1" smtClean="0"/>
              <a:t>Universities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916832"/>
            <a:ext cx="8075240" cy="4209331"/>
          </a:xfrm>
        </p:spPr>
        <p:txBody>
          <a:bodyPr>
            <a:normAutofit fontScale="92500" lnSpcReduction="10000"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National Education System </a:t>
            </a:r>
            <a:r>
              <a:rPr lang="fr-FR" b="1" dirty="0" err="1" smtClean="0">
                <a:solidFill>
                  <a:schemeClr val="bg1"/>
                </a:solidFill>
              </a:rPr>
              <a:t>interest</a:t>
            </a:r>
            <a:r>
              <a:rPr lang="fr-FR" b="1" dirty="0" smtClean="0">
                <a:solidFill>
                  <a:schemeClr val="bg1"/>
                </a:solidFill>
              </a:rPr>
              <a:t> in </a:t>
            </a:r>
            <a:r>
              <a:rPr lang="fr-FR" b="1" dirty="0" err="1" smtClean="0">
                <a:solidFill>
                  <a:schemeClr val="bg1"/>
                </a:solidFill>
              </a:rPr>
              <a:t>deploying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universal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access</a:t>
            </a:r>
            <a:r>
              <a:rPr lang="fr-FR" b="1" dirty="0" smtClean="0">
                <a:solidFill>
                  <a:schemeClr val="bg1"/>
                </a:solidFill>
              </a:rPr>
              <a:t> for </a:t>
            </a:r>
            <a:r>
              <a:rPr lang="fr-FR" b="1" dirty="0" err="1" smtClean="0">
                <a:solidFill>
                  <a:schemeClr val="bg1"/>
                </a:solidFill>
              </a:rPr>
              <a:t>students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with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disabilities</a:t>
            </a:r>
            <a:endParaRPr lang="fr-FR" b="1" dirty="0" smtClean="0">
              <a:solidFill>
                <a:schemeClr val="bg1"/>
              </a:solidFill>
            </a:endParaRPr>
          </a:p>
          <a:p>
            <a:r>
              <a:rPr lang="fr-FR" b="1" dirty="0" err="1" smtClean="0">
                <a:solidFill>
                  <a:schemeClr val="bg1"/>
                </a:solidFill>
              </a:rPr>
              <a:t>Indian</a:t>
            </a:r>
            <a:r>
              <a:rPr lang="fr-FR" b="1" dirty="0" smtClean="0">
                <a:solidFill>
                  <a:schemeClr val="bg1"/>
                </a:solidFill>
              </a:rPr>
              <a:t> IT </a:t>
            </a:r>
            <a:r>
              <a:rPr lang="fr-FR" b="1" dirty="0" err="1" smtClean="0">
                <a:solidFill>
                  <a:schemeClr val="bg1"/>
                </a:solidFill>
              </a:rPr>
              <a:t>partner</a:t>
            </a:r>
            <a:r>
              <a:rPr lang="fr-FR" b="1" dirty="0" smtClean="0">
                <a:solidFill>
                  <a:schemeClr val="bg1"/>
                </a:solidFill>
              </a:rPr>
              <a:t> to </a:t>
            </a:r>
            <a:r>
              <a:rPr lang="fr-FR" b="1" dirty="0" err="1" smtClean="0">
                <a:solidFill>
                  <a:schemeClr val="bg1"/>
                </a:solidFill>
              </a:rPr>
              <a:t>implement</a:t>
            </a:r>
            <a:r>
              <a:rPr lang="fr-FR" b="1" dirty="0" smtClean="0">
                <a:solidFill>
                  <a:schemeClr val="bg1"/>
                </a:solidFill>
              </a:rPr>
              <a:t> the Lucy </a:t>
            </a:r>
            <a:r>
              <a:rPr lang="fr-FR" b="1" dirty="0" err="1" smtClean="0">
                <a:solidFill>
                  <a:schemeClr val="bg1"/>
                </a:solidFill>
              </a:rPr>
              <a:t>platform</a:t>
            </a:r>
            <a:r>
              <a:rPr lang="fr-FR" b="1" dirty="0" smtClean="0">
                <a:solidFill>
                  <a:schemeClr val="bg1"/>
                </a:solidFill>
              </a:rPr>
              <a:t> and </a:t>
            </a:r>
            <a:r>
              <a:rPr lang="fr-FR" b="1" dirty="0" err="1" smtClean="0">
                <a:solidFill>
                  <a:schemeClr val="bg1"/>
                </a:solidFill>
              </a:rPr>
              <a:t>deploy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dedicated</a:t>
            </a:r>
            <a:r>
              <a:rPr lang="fr-FR" b="1" dirty="0" smtClean="0">
                <a:solidFill>
                  <a:schemeClr val="bg1"/>
                </a:solidFill>
              </a:rPr>
              <a:t> server in </a:t>
            </a:r>
            <a:r>
              <a:rPr lang="fr-FR" b="1" dirty="0" err="1" smtClean="0">
                <a:solidFill>
                  <a:schemeClr val="bg1"/>
                </a:solidFill>
              </a:rPr>
              <a:t>India</a:t>
            </a:r>
            <a:endParaRPr lang="fr-FR" b="1" dirty="0">
              <a:solidFill>
                <a:schemeClr val="bg1"/>
              </a:solidFill>
            </a:endParaRPr>
          </a:p>
          <a:p>
            <a:r>
              <a:rPr lang="fr-FR" b="1" dirty="0" smtClean="0">
                <a:solidFill>
                  <a:schemeClr val="bg1"/>
                </a:solidFill>
              </a:rPr>
              <a:t>Key </a:t>
            </a:r>
            <a:r>
              <a:rPr lang="fr-FR" b="1" dirty="0" err="1" smtClean="0">
                <a:solidFill>
                  <a:schemeClr val="bg1"/>
                </a:solidFill>
              </a:rPr>
              <a:t>stakeholders</a:t>
            </a:r>
            <a:r>
              <a:rPr lang="fr-FR" b="1" dirty="0" smtClean="0">
                <a:solidFill>
                  <a:schemeClr val="bg1"/>
                </a:solidFill>
              </a:rPr>
              <a:t> participation (</a:t>
            </a:r>
            <a:r>
              <a:rPr lang="fr-FR" b="1" dirty="0" err="1" smtClean="0">
                <a:solidFill>
                  <a:schemeClr val="bg1"/>
                </a:solidFill>
              </a:rPr>
              <a:t>educators</a:t>
            </a:r>
            <a:r>
              <a:rPr lang="fr-FR" b="1" dirty="0" smtClean="0">
                <a:solidFill>
                  <a:schemeClr val="bg1"/>
                </a:solidFill>
              </a:rPr>
              <a:t>, content providers, information infrastructure)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Adoption of </a:t>
            </a:r>
            <a:r>
              <a:rPr lang="fr-FR" b="1" dirty="0" err="1" smtClean="0">
                <a:solidFill>
                  <a:schemeClr val="bg1"/>
                </a:solidFill>
              </a:rPr>
              <a:t>Assistive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Technology</a:t>
            </a:r>
            <a:r>
              <a:rPr lang="fr-FR" b="1" dirty="0" smtClean="0">
                <a:solidFill>
                  <a:schemeClr val="bg1"/>
                </a:solidFill>
              </a:rPr>
              <a:t> standards </a:t>
            </a:r>
            <a:r>
              <a:rPr lang="fr-FR" b="1" dirty="0" err="1" smtClean="0">
                <a:solidFill>
                  <a:schemeClr val="bg1"/>
                </a:solidFill>
              </a:rPr>
              <a:t>with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special</a:t>
            </a:r>
            <a:r>
              <a:rPr lang="fr-FR" b="1" dirty="0" smtClean="0">
                <a:solidFill>
                  <a:schemeClr val="bg1"/>
                </a:solidFill>
              </a:rPr>
              <a:t> </a:t>
            </a:r>
            <a:r>
              <a:rPr lang="fr-FR" b="1" dirty="0" err="1" smtClean="0">
                <a:solidFill>
                  <a:schemeClr val="bg1"/>
                </a:solidFill>
              </a:rPr>
              <a:t>education</a:t>
            </a:r>
            <a:r>
              <a:rPr lang="fr-FR" b="1" dirty="0" smtClean="0">
                <a:solidFill>
                  <a:schemeClr val="bg1"/>
                </a:solidFill>
              </a:rPr>
              <a:t> experts input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Training of the </a:t>
            </a:r>
            <a:r>
              <a:rPr lang="fr-FR" b="1" dirty="0" err="1" smtClean="0">
                <a:solidFill>
                  <a:schemeClr val="bg1"/>
                </a:solidFill>
              </a:rPr>
              <a:t>trainers</a:t>
            </a:r>
            <a:r>
              <a:rPr lang="fr-FR" b="1" dirty="0" smtClean="0">
                <a:solidFill>
                  <a:schemeClr val="bg1"/>
                </a:solidFill>
              </a:rPr>
              <a:t> (</a:t>
            </a:r>
            <a:r>
              <a:rPr lang="fr-FR" b="1" dirty="0" err="1" smtClean="0">
                <a:solidFill>
                  <a:schemeClr val="bg1"/>
                </a:solidFill>
              </a:rPr>
              <a:t>with</a:t>
            </a:r>
            <a:r>
              <a:rPr lang="fr-FR" b="1" dirty="0" smtClean="0">
                <a:solidFill>
                  <a:schemeClr val="bg1"/>
                </a:solidFill>
              </a:rPr>
              <a:t> on-line </a:t>
            </a:r>
            <a:r>
              <a:rPr lang="fr-FR" b="1" dirty="0" err="1" smtClean="0">
                <a:solidFill>
                  <a:schemeClr val="bg1"/>
                </a:solidFill>
              </a:rPr>
              <a:t>tools</a:t>
            </a:r>
            <a:r>
              <a:rPr lang="fr-FR" b="1" dirty="0" smtClean="0">
                <a:solidFill>
                  <a:schemeClr val="bg1"/>
                </a:solidFill>
              </a:rPr>
              <a:t>)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07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23528" y="485800"/>
            <a:ext cx="9144000" cy="1143000"/>
          </a:xfrm>
        </p:spPr>
        <p:txBody>
          <a:bodyPr>
            <a:noAutofit/>
          </a:bodyPr>
          <a:lstStyle/>
          <a:p>
            <a:r>
              <a:rPr lang="it-CH" sz="3200" dirty="0" smtClean="0"/>
              <a:t>Beyond Edcuation:</a:t>
            </a:r>
            <a:br>
              <a:rPr lang="it-CH" sz="3200" dirty="0" smtClean="0"/>
            </a:br>
            <a:r>
              <a:rPr lang="it-CH" sz="3200" dirty="0" smtClean="0"/>
              <a:t>Making </a:t>
            </a:r>
            <a:r>
              <a:rPr lang="it-CH" sz="3200" dirty="0"/>
              <a:t>e-Services Work for </a:t>
            </a:r>
            <a:r>
              <a:rPr lang="it-CH" sz="3200" dirty="0" smtClean="0"/>
              <a:t>All</a:t>
            </a:r>
            <a:br>
              <a:rPr lang="it-CH" sz="3200" dirty="0" smtClean="0"/>
            </a:br>
            <a:endParaRPr lang="it-CH" sz="4000" dirty="0"/>
          </a:p>
        </p:txBody>
      </p:sp>
      <p:pic>
        <p:nvPicPr>
          <p:cNvPr id="5" name="Picture 2" descr="C:\DATI\DOMINIC FOUNDATION\Loghi Lucy\logo_con\lucy_lea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0847" y="523855"/>
            <a:ext cx="2214578" cy="894400"/>
          </a:xfrm>
          <a:prstGeom prst="rect">
            <a:avLst/>
          </a:prstGeom>
          <a:noFill/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0" y="6500810"/>
            <a:ext cx="3643306" cy="357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© Copyright 2010, Dominic Foundation - Switzerland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389429907"/>
              </p:ext>
            </p:extLst>
          </p:nvPr>
        </p:nvGraphicFramePr>
        <p:xfrm>
          <a:off x="1403648" y="2420888"/>
          <a:ext cx="6670659" cy="3579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Picture 2" descr="C:\DATI\DOMINIC FOUNDATION\Loghi Lucy\logo_con\lucy_lea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5157798"/>
            <a:ext cx="1285884" cy="519329"/>
          </a:xfrm>
          <a:prstGeom prst="rect">
            <a:avLst/>
          </a:prstGeom>
          <a:noFill/>
        </p:spPr>
      </p:pic>
      <p:pic>
        <p:nvPicPr>
          <p:cNvPr id="13" name="Picture 12" descr="C:\DATI\DOMINIC FOUNDATION\Loghi fondazione\dominic (2)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09386" y="6215082"/>
            <a:ext cx="1729842" cy="5000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992" y="1916832"/>
            <a:ext cx="4000464" cy="2571768"/>
          </a:xfrm>
        </p:spPr>
        <p:txBody>
          <a:bodyPr>
            <a:normAutofit fontScale="90000"/>
          </a:bodyPr>
          <a:lstStyle/>
          <a:p>
            <a:r>
              <a:rPr lang="it-CH" sz="6700" dirty="0" smtClean="0"/>
              <a:t>Thank You ! </a:t>
            </a:r>
            <a:r>
              <a:rPr lang="it-CH" dirty="0" smtClean="0"/>
              <a:t/>
            </a:r>
            <a:br>
              <a:rPr lang="it-CH" dirty="0" smtClean="0"/>
            </a:br>
            <a:r>
              <a:rPr lang="it-CH" dirty="0" smtClean="0"/>
              <a:t>Questions ?</a:t>
            </a:r>
            <a:endParaRPr lang="it-CH" dirty="0">
              <a:solidFill>
                <a:schemeClr val="tx1"/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496063" y="6001729"/>
            <a:ext cx="2500298" cy="711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www.dominic-foundation.org</a:t>
            </a:r>
            <a:endParaRPr kumimoji="0" lang="en-US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400" b="1" dirty="0" smtClean="0">
                <a:solidFill>
                  <a:schemeClr val="bg1"/>
                </a:solidFill>
              </a:rPr>
              <a:t>info@dominic-foundation.org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 descr="C:\DATI\DOMINIC FOUNDATION\Loghi Lucy\logo_con\lucy_lea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3" y="5517232"/>
            <a:ext cx="2258562" cy="912164"/>
          </a:xfrm>
          <a:prstGeom prst="rect">
            <a:avLst/>
          </a:prstGeom>
          <a:noFill/>
        </p:spPr>
      </p:pic>
      <p:pic>
        <p:nvPicPr>
          <p:cNvPr id="13" name="Picture 2" descr="C:\Users\BOSS\Desktop\domini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5192098"/>
            <a:ext cx="2582114" cy="933456"/>
          </a:xfrm>
          <a:prstGeom prst="rect">
            <a:avLst/>
          </a:prstGeom>
          <a:noFill/>
        </p:spPr>
      </p:pic>
      <p:pic>
        <p:nvPicPr>
          <p:cNvPr id="14" name="Picture 2" descr="C:\DATI\LUCYTECH\LUCYTECH BUSINESS PLAN\logo ITU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80356" y="139382"/>
            <a:ext cx="2244218" cy="788809"/>
          </a:xfrm>
          <a:prstGeom prst="rect">
            <a:avLst/>
          </a:prstGeom>
          <a:noFill/>
        </p:spPr>
      </p:pic>
      <p:pic>
        <p:nvPicPr>
          <p:cNvPr id="7" name="Picture 5" descr="C:\DATI\DOMINIC FOUNDATION\PROGETTI\INDIA\India map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47664" y="1340768"/>
            <a:ext cx="2880320" cy="3228156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perspectiveRelaxed" fov="1800000">
              <a:rot lat="19472909" lon="20292840" rev="715385"/>
            </a:camera>
            <a:lightRig rig="threePt" dir="t"/>
          </a:scene3d>
          <a:sp3d contourW="44450" prstMaterial="matte">
            <a:bevelT w="114300" h="247650"/>
            <a:contourClr>
              <a:srgbClr val="969696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059" y="260648"/>
            <a:ext cx="2157413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stern hemisphere design templat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Western hemisphere design template</Template>
  <TotalTime>0</TotalTime>
  <Words>568</Words>
  <Application>Microsoft Office PowerPoint</Application>
  <PresentationFormat>On-screen Show (4:3)</PresentationFormat>
  <Paragraphs>83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Western hemisphere design template</vt:lpstr>
      <vt:lpstr>PowerPoint Presentation</vt:lpstr>
      <vt:lpstr>Dominic Foundation</vt:lpstr>
      <vt:lpstr>Lucy: The Vision</vt:lpstr>
      <vt:lpstr>What is Cloud Computing?</vt:lpstr>
      <vt:lpstr>Lucy: A Solution to Simplify The Delivery of Assistive Technology </vt:lpstr>
      <vt:lpstr>Built-In Accessibility Tools</vt:lpstr>
      <vt:lpstr>Let’s Have a Look</vt:lpstr>
      <vt:lpstr>Benefits of Lucy for Education</vt:lpstr>
      <vt:lpstr>Examples of Popular Could Based Accessibility Solutions</vt:lpstr>
      <vt:lpstr> My-Lucy in India</vt:lpstr>
      <vt:lpstr>What’s Needed to Start Lucy for Schools and Universities?</vt:lpstr>
      <vt:lpstr>Beyond Edcuation: Making e-Services Work for All </vt:lpstr>
      <vt:lpstr>Thank You !  Questions 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2010-01-19T16:22:18Z</dcterms:created>
  <dcterms:modified xsi:type="dcterms:W3CDTF">2010-10-26T07:24:01Z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TC102413941033</vt:lpwstr>
  </property>
</Properties>
</file>