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7" r:id="rId2"/>
    <p:sldId id="259" r:id="rId3"/>
    <p:sldId id="260" r:id="rId4"/>
    <p:sldId id="262" r:id="rId5"/>
    <p:sldId id="269" r:id="rId6"/>
    <p:sldId id="263" r:id="rId7"/>
    <p:sldId id="264" r:id="rId8"/>
    <p:sldId id="265" r:id="rId9"/>
    <p:sldId id="266" r:id="rId10"/>
    <p:sldId id="267" r:id="rId11"/>
    <p:sldId id="26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899" autoAdjust="0"/>
  </p:normalViewPr>
  <p:slideViewPr>
    <p:cSldViewPr>
      <p:cViewPr varScale="1">
        <p:scale>
          <a:sx n="52" d="100"/>
          <a:sy n="52" d="100"/>
        </p:scale>
        <p:origin x="-1668"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88896B-FA65-4395-AD24-02481AA30CEB}" type="datetimeFigureOut">
              <a:rPr lang="en-US" smtClean="0"/>
              <a:t>10/26/2010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C9CD23-9BA9-4EE2-9D40-19C7DA04EED1}" type="slidenum">
              <a:rPr lang="en-US" smtClean="0"/>
              <a:t>‹#›</a:t>
            </a:fld>
            <a:endParaRPr lang="en-US"/>
          </a:p>
        </p:txBody>
      </p:sp>
    </p:spTree>
    <p:extLst>
      <p:ext uri="{BB962C8B-B14F-4D97-AF65-F5344CB8AC3E}">
        <p14:creationId xmlns:p14="http://schemas.microsoft.com/office/powerpoint/2010/main" val="3509144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CEA2FF-C303-4930-BCDA-EEA5A25A292E}" type="slidenum">
              <a:rPr lang="en-US">
                <a:solidFill>
                  <a:prstClr val="black"/>
                </a:solidFill>
              </a:rPr>
              <a:pPr/>
              <a:t>1</a:t>
            </a:fld>
            <a:endParaRPr lang="en-US" dirty="0">
              <a:solidFill>
                <a:prstClr val="black"/>
              </a:solidFill>
            </a:endParaRP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defRPr/>
            </a:pPr>
            <a:endParaRPr lang="en-US" dirty="0"/>
          </a:p>
        </p:txBody>
      </p:sp>
      <p:sp>
        <p:nvSpPr>
          <p:cNvPr id="286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12813" fontAlgn="base">
              <a:spcBef>
                <a:spcPct val="0"/>
              </a:spcBef>
              <a:spcAft>
                <a:spcPct val="0"/>
              </a:spcAft>
            </a:pPr>
            <a:fld id="{00EF790B-E698-4013-BAC0-BC6117FE8EAD}" type="slidenum">
              <a:rPr lang="en-US"/>
              <a:pPr defTabSz="912813" fontAlgn="base">
                <a:spcBef>
                  <a:spcPct val="0"/>
                </a:spcBef>
                <a:spcAft>
                  <a:spcPct val="0"/>
                </a:spcAft>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11" name="Slide Number Placeholder 10"/>
          <p:cNvSpPr>
            <a:spLocks noGrp="1"/>
          </p:cNvSpPr>
          <p:nvPr>
            <p:ph type="sldNum" sz="quarter" idx="10"/>
          </p:nvPr>
        </p:nvSpPr>
        <p:spPr/>
        <p:txBody>
          <a:bodyPr/>
          <a:lstStyle/>
          <a:p>
            <a:fld id="{D17FDF19-D584-4671-9C4D-47C108ABACD3}" type="slidenum">
              <a:rPr lang="en-US" smtClean="0"/>
              <a:pPr/>
              <a:t>4</a:t>
            </a:fld>
            <a:endParaRPr lang="en-US"/>
          </a:p>
        </p:txBody>
      </p:sp>
      <p:sp>
        <p:nvSpPr>
          <p:cNvPr id="12" name="Footer Placeholder 11"/>
          <p:cNvSpPr>
            <a:spLocks noGrp="1"/>
          </p:cNvSpPr>
          <p:nvPr>
            <p:ph type="ftr" sz="quarter" idx="11"/>
          </p:nvPr>
        </p:nvSpPr>
        <p:spPr/>
        <p:txBody>
          <a:bodyPr/>
          <a:lstStyle/>
          <a:p>
            <a:r>
              <a:rPr lang="en-US" smtClean="0"/>
              <a:t>© 2008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2813" rtl="0" eaLnBrk="0" fontAlgn="base" latinLnBrk="0" hangingPunct="0">
              <a:lnSpc>
                <a:spcPct val="90000"/>
              </a:lnSpc>
              <a:spcBef>
                <a:spcPct val="30000"/>
              </a:spcBef>
              <a:spcAft>
                <a:spcPts val="338"/>
              </a:spcAft>
              <a:buClrTx/>
              <a:buSzTx/>
              <a:buFontTx/>
              <a:buChar char="-"/>
              <a:tabLst/>
              <a:defRPr/>
            </a:pPr>
            <a:endParaRPr lang="nl-BE" sz="900" kern="1200" dirty="0" smtClean="0">
              <a:solidFill>
                <a:schemeClr val="tx1"/>
              </a:solidFill>
              <a:latin typeface="Trebuchet MS" pitchFamily="34" charset="0"/>
              <a:ea typeface="+mn-ea"/>
              <a:cs typeface="+mn-cs"/>
            </a:endParaRPr>
          </a:p>
          <a:p>
            <a:endParaRPr lang="en-US" dirty="0" smtClean="0"/>
          </a:p>
        </p:txBody>
      </p:sp>
      <p:sp>
        <p:nvSpPr>
          <p:cNvPr id="4" name="Slide Number Placeholder 3"/>
          <p:cNvSpPr>
            <a:spLocks noGrp="1"/>
          </p:cNvSpPr>
          <p:nvPr>
            <p:ph type="sldNum" sz="quarter" idx="10"/>
          </p:nvPr>
        </p:nvSpPr>
        <p:spPr/>
        <p:txBody>
          <a:bodyPr/>
          <a:lstStyle/>
          <a:p>
            <a:fld id="{8B263312-38AA-4E1E-B2B5-0F8F122B24FE}" type="slidenum">
              <a:rPr lang="en-US" smtClean="0"/>
              <a:pPr/>
              <a:t>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122" name="Group 2"/>
          <p:cNvGrpSpPr>
            <a:grpSpLocks/>
          </p:cNvGrpSpPr>
          <p:nvPr/>
        </p:nvGrpSpPr>
        <p:grpSpPr bwMode="auto">
          <a:xfrm>
            <a:off x="0" y="0"/>
            <a:ext cx="9144000" cy="6856413"/>
            <a:chOff x="0" y="0"/>
            <a:chExt cx="5760" cy="4319"/>
          </a:xfrm>
        </p:grpSpPr>
        <p:sp>
          <p:nvSpPr>
            <p:cNvPr id="5123"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24"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25"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26"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27"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pPr>
              <a:endParaRPr lang="en-US" dirty="0">
                <a:solidFill>
                  <a:srgbClr val="FFFFFF"/>
                </a:solidFill>
              </a:endParaRPr>
            </a:p>
          </p:txBody>
        </p:sp>
        <p:sp>
          <p:nvSpPr>
            <p:cNvPr id="5128"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29"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30"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31"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32"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33"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34"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35"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36"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37"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38"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39"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40"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41"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42"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43"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pPr>
              <a:endParaRPr lang="en-US" dirty="0">
                <a:solidFill>
                  <a:srgbClr val="FFFFFF"/>
                </a:solidFill>
              </a:endParaRPr>
            </a:p>
          </p:txBody>
        </p:sp>
        <p:sp>
          <p:nvSpPr>
            <p:cNvPr id="5144"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45"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46"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47"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48"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49"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50"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51"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52"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53"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54"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55"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56"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57"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58"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grpSp>
          <p:nvGrpSpPr>
            <p:cNvPr id="5159" name="Group 39"/>
            <p:cNvGrpSpPr>
              <a:grpSpLocks/>
            </p:cNvGrpSpPr>
            <p:nvPr userDrawn="1"/>
          </p:nvGrpSpPr>
          <p:grpSpPr bwMode="auto">
            <a:xfrm>
              <a:off x="0" y="1632"/>
              <a:ext cx="5758" cy="1858"/>
              <a:chOff x="0" y="1632"/>
              <a:chExt cx="5758" cy="1858"/>
            </a:xfrm>
          </p:grpSpPr>
          <p:sp>
            <p:nvSpPr>
              <p:cNvPr id="5160"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5161"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grpSp>
      </p:grpSp>
      <p:sp>
        <p:nvSpPr>
          <p:cNvPr id="5162" name="Rectangle 42"/>
          <p:cNvSpPr>
            <a:spLocks noGrp="1" noChangeArrowheads="1"/>
          </p:cNvSpPr>
          <p:nvPr>
            <p:ph type="ctrTitle" sz="quarter"/>
          </p:nvPr>
        </p:nvSpPr>
        <p:spPr>
          <a:xfrm>
            <a:off x="457200" y="1600200"/>
            <a:ext cx="8229600" cy="1828800"/>
          </a:xfrm>
        </p:spPr>
        <p:txBody>
          <a:bodyPr/>
          <a:lstStyle>
            <a:lvl1pPr>
              <a:defRPr sz="4800"/>
            </a:lvl1pPr>
          </a:lstStyle>
          <a:p>
            <a:r>
              <a:rPr lang="en-US" dirty="0"/>
              <a:t>Click to edit Master title style</a:t>
            </a:r>
          </a:p>
        </p:txBody>
      </p:sp>
      <p:sp>
        <p:nvSpPr>
          <p:cNvPr id="5163"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US"/>
              <a:t>Click to edit Master subtitle style</a:t>
            </a:r>
          </a:p>
        </p:txBody>
      </p:sp>
    </p:spTree>
    <p:extLst>
      <p:ext uri="{BB962C8B-B14F-4D97-AF65-F5344CB8AC3E}">
        <p14:creationId xmlns:p14="http://schemas.microsoft.com/office/powerpoint/2010/main" val="517209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81567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780821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29041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75147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1755984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002248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04855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651755"/>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4098" name="Group 2"/>
          <p:cNvGrpSpPr>
            <a:grpSpLocks/>
          </p:cNvGrpSpPr>
          <p:nvPr/>
        </p:nvGrpSpPr>
        <p:grpSpPr bwMode="auto">
          <a:xfrm>
            <a:off x="0" y="0"/>
            <a:ext cx="9144000" cy="6856413"/>
            <a:chOff x="0" y="0"/>
            <a:chExt cx="5760" cy="4319"/>
          </a:xfrm>
        </p:grpSpPr>
        <p:sp>
          <p:nvSpPr>
            <p:cNvPr id="4099"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00"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01"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02"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03"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pPr>
              <a:endParaRPr lang="en-US" dirty="0">
                <a:solidFill>
                  <a:srgbClr val="FFFFFF"/>
                </a:solidFill>
              </a:endParaRPr>
            </a:p>
          </p:txBody>
        </p:sp>
        <p:sp>
          <p:nvSpPr>
            <p:cNvPr id="4104"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05"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06"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07"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08"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09"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10"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11"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12"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13"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14"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15"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16"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17"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18"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19"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pPr>
              <a:endParaRPr lang="en-US" dirty="0">
                <a:solidFill>
                  <a:srgbClr val="FFFFFF"/>
                </a:solidFill>
              </a:endParaRPr>
            </a:p>
          </p:txBody>
        </p:sp>
        <p:sp>
          <p:nvSpPr>
            <p:cNvPr id="4120"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21"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22"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23"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24"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25"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26"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27"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28"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29"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30"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31"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32"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33"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34"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grpSp>
          <p:nvGrpSpPr>
            <p:cNvPr id="4135" name="Group 39"/>
            <p:cNvGrpSpPr>
              <a:grpSpLocks/>
            </p:cNvGrpSpPr>
            <p:nvPr userDrawn="1"/>
          </p:nvGrpSpPr>
          <p:grpSpPr bwMode="auto">
            <a:xfrm>
              <a:off x="0" y="1632"/>
              <a:ext cx="5758" cy="1858"/>
              <a:chOff x="0" y="1632"/>
              <a:chExt cx="5758" cy="1858"/>
            </a:xfrm>
          </p:grpSpPr>
          <p:sp>
            <p:nvSpPr>
              <p:cNvPr id="4136"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sp>
            <p:nvSpPr>
              <p:cNvPr id="4137"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eaLnBrk="0" fontAlgn="base" hangingPunct="0">
                  <a:spcBef>
                    <a:spcPct val="0"/>
                  </a:spcBef>
                  <a:spcAft>
                    <a:spcPct val="0"/>
                  </a:spcAft>
                </a:pPr>
                <a:endParaRPr lang="en-US" dirty="0">
                  <a:solidFill>
                    <a:srgbClr val="FFFFFF"/>
                  </a:solidFill>
                </a:endParaRPr>
              </a:p>
            </p:txBody>
          </p:sp>
        </p:grpSp>
      </p:grpSp>
      <p:sp>
        <p:nvSpPr>
          <p:cNvPr id="4138"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41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extLst>
      <p:ext uri="{BB962C8B-B14F-4D97-AF65-F5344CB8AC3E}">
        <p14:creationId xmlns:p14="http://schemas.microsoft.com/office/powerpoint/2010/main" val="1778229759"/>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iming>
    <p:tnLst>
      <p:par>
        <p:cTn id="1" dur="indefinite" restart="never" nodeType="tmRoot"/>
      </p:par>
    </p:tnLst>
  </p:timing>
  <p:hf hdr="0" ftr="0"/>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90000"/>
        <a:buFont typeface="Wingdings" pitchFamily="2" charset="2"/>
        <a:buBlip>
          <a:blip r:embed="rId11"/>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SzPct val="90000"/>
        <a:buFont typeface="Wingdings" pitchFamily="2" charset="2"/>
        <a:buBlip>
          <a:blip r:embed="rId12"/>
        </a:buBlip>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90000"/>
        <a:buFont typeface="Wingdings" pitchFamily="2" charset="2"/>
        <a:buBlip>
          <a:blip r:embed="rId13"/>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3"/>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3"/>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3"/>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3"/>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notesSlide" Target="../notesSlides/notesSlide2.xml"/><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slideLayout" Target="../slideLayouts/slideLayout9.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jpeg"/><Relationship Id="rId4" Type="http://schemas.openxmlformats.org/officeDocument/2006/relationships/image" Target="../media/image32.png"/><Relationship Id="rId9" Type="http://schemas.openxmlformats.org/officeDocument/2006/relationships/image" Target="../media/image37.png"/></Relationships>
</file>

<file path=ppt/slides/_rels/slide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8" Type="http://schemas.openxmlformats.org/officeDocument/2006/relationships/image" Target="../media/image46.jpeg"/><Relationship Id="rId13" Type="http://schemas.openxmlformats.org/officeDocument/2006/relationships/image" Target="../media/image51.jpeg"/><Relationship Id="rId3" Type="http://schemas.openxmlformats.org/officeDocument/2006/relationships/image" Target="../media/image41.gif"/><Relationship Id="rId7" Type="http://schemas.openxmlformats.org/officeDocument/2006/relationships/image" Target="../media/image45.jpeg"/><Relationship Id="rId12" Type="http://schemas.openxmlformats.org/officeDocument/2006/relationships/image" Target="../media/image50.gif"/><Relationship Id="rId2" Type="http://schemas.openxmlformats.org/officeDocument/2006/relationships/image" Target="../media/image40.jpeg"/><Relationship Id="rId16" Type="http://schemas.openxmlformats.org/officeDocument/2006/relationships/image" Target="../media/image54.jpeg"/><Relationship Id="rId1" Type="http://schemas.openxmlformats.org/officeDocument/2006/relationships/slideLayout" Target="../slideLayouts/slideLayout4.xml"/><Relationship Id="rId6" Type="http://schemas.openxmlformats.org/officeDocument/2006/relationships/image" Target="../media/image44.jpeg"/><Relationship Id="rId11" Type="http://schemas.openxmlformats.org/officeDocument/2006/relationships/image" Target="../media/image49.gif"/><Relationship Id="rId5" Type="http://schemas.openxmlformats.org/officeDocument/2006/relationships/image" Target="../media/image43.jpeg"/><Relationship Id="rId15" Type="http://schemas.openxmlformats.org/officeDocument/2006/relationships/image" Target="../media/image53.jpeg"/><Relationship Id="rId10" Type="http://schemas.openxmlformats.org/officeDocument/2006/relationships/image" Target="../media/image48.png"/><Relationship Id="rId4" Type="http://schemas.openxmlformats.org/officeDocument/2006/relationships/image" Target="../media/image42.jpeg"/><Relationship Id="rId9" Type="http://schemas.openxmlformats.org/officeDocument/2006/relationships/image" Target="../media/image47.jpeg"/><Relationship Id="rId14" Type="http://schemas.openxmlformats.org/officeDocument/2006/relationships/image" Target="../media/image52.gif"/></Relationships>
</file>

<file path=ppt/slides/_rels/slide8.xml.rels><?xml version="1.0" encoding="UTF-8" standalone="yes"?>
<Relationships xmlns="http://schemas.openxmlformats.org/package/2006/relationships"><Relationship Id="rId2" Type="http://schemas.openxmlformats.org/officeDocument/2006/relationships/image" Target="../media/image55.gi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sz="quarter"/>
          </p:nvPr>
        </p:nvSpPr>
        <p:spPr>
          <a:xfrm>
            <a:off x="457200" y="2057400"/>
            <a:ext cx="8229600" cy="1828800"/>
          </a:xfrm>
        </p:spPr>
        <p:txBody>
          <a:bodyPr/>
          <a:lstStyle/>
          <a:p>
            <a:r>
              <a:rPr lang="en-US" sz="4000" i="1" dirty="0"/>
              <a:t>Open Source </a:t>
            </a:r>
            <a:r>
              <a:rPr lang="en-US" sz="4000" i="1" dirty="0" smtClean="0"/>
              <a:t>and </a:t>
            </a:r>
            <a:r>
              <a:rPr lang="en-US" sz="4000" i="1" dirty="0"/>
              <a:t>Proprietary </a:t>
            </a:r>
            <a:r>
              <a:rPr lang="en-US" sz="4000" i="1" dirty="0" smtClean="0"/>
              <a:t>Software…</a:t>
            </a:r>
            <a:br>
              <a:rPr lang="en-US" sz="4000" i="1" dirty="0" smtClean="0"/>
            </a:br>
            <a:r>
              <a:rPr lang="en-US" sz="4000" i="1" dirty="0" smtClean="0"/>
              <a:t> </a:t>
            </a:r>
            <a:br>
              <a:rPr lang="en-US" sz="4000" i="1" dirty="0" smtClean="0"/>
            </a:br>
            <a:r>
              <a:rPr lang="en-US" sz="4000" i="1" dirty="0" smtClean="0"/>
              <a:t>the </a:t>
            </a:r>
            <a:r>
              <a:rPr lang="en-US" sz="4000" i="1" dirty="0"/>
              <a:t>Need for </a:t>
            </a:r>
            <a:r>
              <a:rPr lang="en-US" sz="4000" i="1" dirty="0" smtClean="0"/>
              <a:t>Interoperability in Accessibility</a:t>
            </a:r>
            <a:endParaRPr lang="en-US" sz="4000" dirty="0"/>
          </a:p>
        </p:txBody>
      </p:sp>
      <p:pic>
        <p:nvPicPr>
          <p:cNvPr id="1027" name="Picture 3" descr="C:\Users\v-glenl.REDMOND\Pictures\ms-logo-YPOP-BR_r.png"/>
          <p:cNvPicPr>
            <a:picLocks noChangeAspect="1" noChangeArrowheads="1"/>
          </p:cNvPicPr>
          <p:nvPr/>
        </p:nvPicPr>
        <p:blipFill>
          <a:blip r:embed="rId3"/>
          <a:srcRect/>
          <a:stretch>
            <a:fillRect/>
          </a:stretch>
        </p:blipFill>
        <p:spPr bwMode="auto">
          <a:xfrm>
            <a:off x="5943600" y="457200"/>
            <a:ext cx="2800350" cy="476250"/>
          </a:xfrm>
          <a:prstGeom prst="rect">
            <a:avLst/>
          </a:prstGeom>
          <a:noFill/>
        </p:spPr>
      </p:pic>
      <p:sp>
        <p:nvSpPr>
          <p:cNvPr id="3" name="TextBox 2"/>
          <p:cNvSpPr txBox="1"/>
          <p:nvPr/>
        </p:nvSpPr>
        <p:spPr>
          <a:xfrm>
            <a:off x="5712351" y="6004560"/>
            <a:ext cx="3031599" cy="646331"/>
          </a:xfrm>
          <a:prstGeom prst="rect">
            <a:avLst/>
          </a:prstGeom>
          <a:noFill/>
        </p:spPr>
        <p:txBody>
          <a:bodyPr wrap="none" rtlCol="0">
            <a:spAutoFit/>
          </a:bodyPr>
          <a:lstStyle/>
          <a:p>
            <a:r>
              <a:rPr lang="en-US" dirty="0" smtClean="0"/>
              <a:t>Mandar Naik</a:t>
            </a:r>
          </a:p>
          <a:p>
            <a:r>
              <a:rPr lang="en-US" dirty="0" smtClean="0"/>
              <a:t>Director – Platform Strategy</a:t>
            </a:r>
            <a:endParaRPr lang="en-US" dirty="0"/>
          </a:p>
        </p:txBody>
      </p:sp>
    </p:spTree>
    <p:extLst>
      <p:ext uri="{BB962C8B-B14F-4D97-AF65-F5344CB8AC3E}">
        <p14:creationId xmlns:p14="http://schemas.microsoft.com/office/powerpoint/2010/main" val="27847138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p:cNvSpPr/>
          <p:nvPr/>
        </p:nvSpPr>
        <p:spPr bwMode="auto">
          <a:xfrm>
            <a:off x="5969871" y="1419225"/>
            <a:ext cx="438912" cy="5438775"/>
          </a:xfrm>
          <a:prstGeom prst="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vert270" wrap="none" anchor="ctr"/>
          <a:lstStyle/>
          <a:p>
            <a:pPr algn="r" eaLnBrk="0" hangingPunct="0">
              <a:defRPr/>
            </a:pPr>
            <a:r>
              <a:rPr lang="en-US" sz="2800" dirty="0">
                <a:solidFill>
                  <a:schemeClr val="tx1">
                    <a:alpha val="100000"/>
                  </a:schemeClr>
                </a:solidFill>
                <a:effectLst>
                  <a:outerShdw blurRad="38100" dist="38100" dir="8100000" algn="tl">
                    <a:srgbClr val="000000">
                      <a:alpha val="43137"/>
                    </a:srgbClr>
                  </a:outerShdw>
                </a:effectLst>
              </a:rPr>
              <a:t>Semantic</a:t>
            </a:r>
          </a:p>
        </p:txBody>
      </p:sp>
      <p:sp>
        <p:nvSpPr>
          <p:cNvPr id="74" name="Rectangle 73"/>
          <p:cNvSpPr/>
          <p:nvPr/>
        </p:nvSpPr>
        <p:spPr bwMode="auto">
          <a:xfrm>
            <a:off x="6978864" y="1419225"/>
            <a:ext cx="438912" cy="5438775"/>
          </a:xfrm>
          <a:prstGeom prst="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vert270" wrap="none" anchor="ctr"/>
          <a:lstStyle/>
          <a:p>
            <a:pPr algn="r" eaLnBrk="0" hangingPunct="0">
              <a:defRPr/>
            </a:pPr>
            <a:r>
              <a:rPr lang="en-US" sz="2800" dirty="0">
                <a:solidFill>
                  <a:schemeClr val="tx1">
                    <a:alpha val="100000"/>
                  </a:schemeClr>
                </a:solidFill>
                <a:effectLst>
                  <a:outerShdw blurRad="38100" dist="38100" dir="8100000" algn="tl">
                    <a:srgbClr val="000000">
                      <a:alpha val="43137"/>
                    </a:srgbClr>
                  </a:outerShdw>
                </a:effectLst>
              </a:rPr>
              <a:t>Organizational</a:t>
            </a:r>
          </a:p>
        </p:txBody>
      </p:sp>
      <p:sp>
        <p:nvSpPr>
          <p:cNvPr id="75" name="Rectangle 74"/>
          <p:cNvSpPr/>
          <p:nvPr/>
        </p:nvSpPr>
        <p:spPr bwMode="auto">
          <a:xfrm>
            <a:off x="7987857" y="1419225"/>
            <a:ext cx="438912" cy="5438775"/>
          </a:xfrm>
          <a:prstGeom prst="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vert270" wrap="none" anchor="ctr"/>
          <a:lstStyle/>
          <a:p>
            <a:pPr algn="r" eaLnBrk="0" hangingPunct="0">
              <a:defRPr/>
            </a:pPr>
            <a:r>
              <a:rPr lang="en-US" sz="2800" dirty="0">
                <a:solidFill>
                  <a:schemeClr val="tx1">
                    <a:alpha val="100000"/>
                  </a:schemeClr>
                </a:solidFill>
                <a:effectLst>
                  <a:outerShdw blurRad="38100" dist="38100" dir="8100000" algn="tl">
                    <a:srgbClr val="000000">
                      <a:alpha val="43137"/>
                    </a:srgbClr>
                  </a:outerShdw>
                </a:effectLst>
              </a:rPr>
              <a:t>Law and Policy</a:t>
            </a:r>
          </a:p>
        </p:txBody>
      </p:sp>
      <p:sp>
        <p:nvSpPr>
          <p:cNvPr id="68" name="Rectangle 67"/>
          <p:cNvSpPr/>
          <p:nvPr/>
        </p:nvSpPr>
        <p:spPr bwMode="auto">
          <a:xfrm>
            <a:off x="914400" y="4267200"/>
            <a:ext cx="8229600" cy="441325"/>
          </a:xfrm>
          <a:prstGeom prst="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wrap="none" anchor="ctr"/>
          <a:lstStyle/>
          <a:p>
            <a:pPr defTabSz="914400" eaLnBrk="0" hangingPunct="0">
              <a:defRPr/>
            </a:pPr>
            <a:r>
              <a:rPr lang="en-US" sz="2800" dirty="0">
                <a:solidFill>
                  <a:schemeClr val="tx1">
                    <a:alpha val="100000"/>
                  </a:schemeClr>
                </a:solidFill>
                <a:effectLst>
                  <a:outerShdw blurRad="38100" dist="38100" dir="2700000" algn="tl">
                    <a:srgbClr val="000000">
                      <a:alpha val="43137"/>
                    </a:srgbClr>
                  </a:outerShdw>
                </a:effectLst>
              </a:rPr>
              <a:t>Data</a:t>
            </a:r>
          </a:p>
        </p:txBody>
      </p:sp>
      <p:sp>
        <p:nvSpPr>
          <p:cNvPr id="69" name="Rectangle 68"/>
          <p:cNvSpPr/>
          <p:nvPr/>
        </p:nvSpPr>
        <p:spPr bwMode="auto">
          <a:xfrm>
            <a:off x="914400" y="5008563"/>
            <a:ext cx="8229600" cy="441325"/>
          </a:xfrm>
          <a:prstGeom prst="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wrap="none" anchor="ctr"/>
          <a:lstStyle/>
          <a:p>
            <a:pPr defTabSz="914400" eaLnBrk="0" hangingPunct="0">
              <a:defRPr/>
            </a:pPr>
            <a:r>
              <a:rPr lang="en-US" sz="2800" dirty="0">
                <a:solidFill>
                  <a:schemeClr val="tx1">
                    <a:alpha val="100000"/>
                  </a:schemeClr>
                </a:solidFill>
                <a:effectLst>
                  <a:outerShdw blurRad="38100" dist="38100" dir="2700000" algn="tl">
                    <a:srgbClr val="000000">
                      <a:alpha val="43137"/>
                    </a:srgbClr>
                  </a:outerShdw>
                </a:effectLst>
              </a:rPr>
              <a:t>Applications</a:t>
            </a:r>
          </a:p>
        </p:txBody>
      </p:sp>
      <p:sp>
        <p:nvSpPr>
          <p:cNvPr id="70" name="Rectangle 69"/>
          <p:cNvSpPr/>
          <p:nvPr/>
        </p:nvSpPr>
        <p:spPr bwMode="auto">
          <a:xfrm>
            <a:off x="914400" y="5749925"/>
            <a:ext cx="8229600" cy="441325"/>
          </a:xfrm>
          <a:prstGeom prst="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wrap="none" anchor="ctr"/>
          <a:lstStyle/>
          <a:p>
            <a:pPr defTabSz="914400" eaLnBrk="0" hangingPunct="0">
              <a:defRPr/>
            </a:pPr>
            <a:r>
              <a:rPr lang="en-US" sz="2800" dirty="0">
                <a:solidFill>
                  <a:schemeClr val="tx1">
                    <a:alpha val="100000"/>
                  </a:schemeClr>
                </a:solidFill>
                <a:effectLst>
                  <a:outerShdw blurRad="38100" dist="38100" dir="2700000" algn="tl">
                    <a:srgbClr val="000000">
                      <a:alpha val="43137"/>
                    </a:srgbClr>
                  </a:outerShdw>
                </a:effectLst>
              </a:rPr>
              <a:t>Infrastructure</a:t>
            </a:r>
          </a:p>
        </p:txBody>
      </p:sp>
      <p:grpSp>
        <p:nvGrpSpPr>
          <p:cNvPr id="2" name="Group 72"/>
          <p:cNvGrpSpPr>
            <a:grpSpLocks/>
          </p:cNvGrpSpPr>
          <p:nvPr/>
        </p:nvGrpSpPr>
        <p:grpSpPr bwMode="auto">
          <a:xfrm rot="932389">
            <a:off x="4915854" y="3794295"/>
            <a:ext cx="3765669" cy="3071715"/>
            <a:chOff x="434009" y="1295400"/>
            <a:chExt cx="5091043" cy="4152900"/>
          </a:xfrm>
          <a:effectLst>
            <a:outerShdw blurRad="50800" dist="38100" dir="2700000" algn="tl" rotWithShape="0">
              <a:prstClr val="black">
                <a:alpha val="40000"/>
              </a:prstClr>
            </a:outerShdw>
          </a:effectLst>
        </p:grpSpPr>
        <p:grpSp>
          <p:nvGrpSpPr>
            <p:cNvPr id="3" name="Group 43"/>
            <p:cNvGrpSpPr>
              <a:grpSpLocks/>
            </p:cNvGrpSpPr>
            <p:nvPr/>
          </p:nvGrpSpPr>
          <p:grpSpPr bwMode="auto">
            <a:xfrm>
              <a:off x="434009" y="1295400"/>
              <a:ext cx="2156791" cy="2400300"/>
              <a:chOff x="-304800" y="1447800"/>
              <a:chExt cx="2362200" cy="2628900"/>
            </a:xfrm>
          </p:grpSpPr>
          <p:pic>
            <p:nvPicPr>
              <p:cNvPr id="4131" name="Rectangle 9253"/>
              <p:cNvPicPr>
                <a:picLocks noChangeAspect="1"/>
              </p:cNvPicPr>
              <p:nvPr/>
            </p:nvPicPr>
            <p:blipFill>
              <a:blip r:embed="rId3" cstate="print"/>
              <a:srcRect/>
              <a:stretch>
                <a:fillRect/>
              </a:stretch>
            </p:blipFill>
            <p:spPr bwMode="auto">
              <a:xfrm>
                <a:off x="-304800" y="1714500"/>
                <a:ext cx="2362200" cy="2362200"/>
              </a:xfrm>
              <a:prstGeom prst="rect">
                <a:avLst/>
              </a:prstGeom>
              <a:noFill/>
              <a:ln w="9525" algn="ctr">
                <a:noFill/>
                <a:miter lim="800000"/>
                <a:headEnd/>
                <a:tailEnd/>
              </a:ln>
            </p:spPr>
          </p:pic>
          <p:grpSp>
            <p:nvGrpSpPr>
              <p:cNvPr id="4" name="Group 32"/>
              <p:cNvGrpSpPr>
                <a:grpSpLocks/>
              </p:cNvGrpSpPr>
              <p:nvPr/>
            </p:nvGrpSpPr>
            <p:grpSpPr bwMode="auto">
              <a:xfrm>
                <a:off x="457200" y="1447800"/>
                <a:ext cx="1484014" cy="1262063"/>
                <a:chOff x="661987" y="1778000"/>
                <a:chExt cx="1484014" cy="1262063"/>
              </a:xfrm>
            </p:grpSpPr>
            <p:grpSp>
              <p:nvGrpSpPr>
                <p:cNvPr id="5" name="Group 21"/>
                <p:cNvGrpSpPr>
                  <a:grpSpLocks/>
                </p:cNvGrpSpPr>
                <p:nvPr/>
              </p:nvGrpSpPr>
              <p:grpSpPr bwMode="auto">
                <a:xfrm>
                  <a:off x="661987" y="1778000"/>
                  <a:ext cx="709613" cy="736600"/>
                  <a:chOff x="762000" y="1447800"/>
                  <a:chExt cx="1444497" cy="1497807"/>
                </a:xfrm>
              </p:grpSpPr>
              <p:pic>
                <p:nvPicPr>
                  <p:cNvPr id="4139" name="Rectangle 9261"/>
                  <p:cNvPicPr>
                    <a:picLocks noChangeAspect="1"/>
                  </p:cNvPicPr>
                  <p:nvPr/>
                </p:nvPicPr>
                <p:blipFill>
                  <a:blip r:embed="rId4" cstate="print"/>
                  <a:srcRect/>
                  <a:stretch>
                    <a:fillRect/>
                  </a:stretch>
                </p:blipFill>
                <p:spPr bwMode="auto">
                  <a:xfrm>
                    <a:off x="1295400" y="1447800"/>
                    <a:ext cx="781500" cy="1038225"/>
                  </a:xfrm>
                  <a:prstGeom prst="rect">
                    <a:avLst/>
                  </a:prstGeom>
                  <a:noFill/>
                  <a:ln w="9525" algn="ctr">
                    <a:noFill/>
                    <a:miter lim="800000"/>
                    <a:headEnd/>
                    <a:tailEnd/>
                  </a:ln>
                </p:spPr>
              </p:pic>
              <p:pic>
                <p:nvPicPr>
                  <p:cNvPr id="4140" name="Rectangle 9262"/>
                  <p:cNvPicPr>
                    <a:picLocks noChangeAspect="1"/>
                  </p:cNvPicPr>
                  <p:nvPr/>
                </p:nvPicPr>
                <p:blipFill>
                  <a:blip r:embed="rId5" cstate="print"/>
                  <a:srcRect/>
                  <a:stretch>
                    <a:fillRect/>
                  </a:stretch>
                </p:blipFill>
                <p:spPr bwMode="auto">
                  <a:xfrm>
                    <a:off x="762000" y="1600200"/>
                    <a:ext cx="826312" cy="1097757"/>
                  </a:xfrm>
                  <a:prstGeom prst="rect">
                    <a:avLst/>
                  </a:prstGeom>
                  <a:noFill/>
                  <a:ln w="9525" algn="ctr">
                    <a:noFill/>
                    <a:miter lim="800000"/>
                    <a:headEnd/>
                    <a:tailEnd/>
                  </a:ln>
                </p:spPr>
              </p:pic>
              <p:pic>
                <p:nvPicPr>
                  <p:cNvPr id="4141" name="Rectangle 9263"/>
                  <p:cNvPicPr>
                    <a:picLocks noChangeAspect="1"/>
                  </p:cNvPicPr>
                  <p:nvPr/>
                </p:nvPicPr>
                <p:blipFill>
                  <a:blip r:embed="rId6" cstate="print"/>
                  <a:srcRect/>
                  <a:stretch>
                    <a:fillRect/>
                  </a:stretch>
                </p:blipFill>
                <p:spPr bwMode="auto">
                  <a:xfrm>
                    <a:off x="1447800" y="1905000"/>
                    <a:ext cx="758697" cy="1040607"/>
                  </a:xfrm>
                  <a:prstGeom prst="rect">
                    <a:avLst/>
                  </a:prstGeom>
                  <a:noFill/>
                  <a:ln w="9525" algn="ctr">
                    <a:noFill/>
                    <a:miter lim="800000"/>
                    <a:headEnd/>
                    <a:tailEnd/>
                  </a:ln>
                </p:spPr>
              </p:pic>
              <p:pic>
                <p:nvPicPr>
                  <p:cNvPr id="4142" name="Rectangle 9264"/>
                  <p:cNvPicPr>
                    <a:picLocks noChangeAspect="1"/>
                  </p:cNvPicPr>
                  <p:nvPr/>
                </p:nvPicPr>
                <p:blipFill>
                  <a:blip r:embed="rId7" cstate="print"/>
                  <a:srcRect/>
                  <a:stretch>
                    <a:fillRect/>
                  </a:stretch>
                </p:blipFill>
                <p:spPr bwMode="auto">
                  <a:xfrm>
                    <a:off x="990600" y="1828800"/>
                    <a:ext cx="812340" cy="1097756"/>
                  </a:xfrm>
                  <a:prstGeom prst="rect">
                    <a:avLst/>
                  </a:prstGeom>
                  <a:noFill/>
                  <a:ln w="9525" algn="ctr">
                    <a:noFill/>
                    <a:miter lim="800000"/>
                    <a:headEnd/>
                    <a:tailEnd/>
                  </a:ln>
                </p:spPr>
              </p:pic>
            </p:grpSp>
            <p:grpSp>
              <p:nvGrpSpPr>
                <p:cNvPr id="6" name="Group 27"/>
                <p:cNvGrpSpPr>
                  <a:grpSpLocks/>
                </p:cNvGrpSpPr>
                <p:nvPr/>
              </p:nvGrpSpPr>
              <p:grpSpPr bwMode="auto">
                <a:xfrm>
                  <a:off x="1066800" y="1905000"/>
                  <a:ext cx="1079201" cy="1135063"/>
                  <a:chOff x="4419600" y="672226"/>
                  <a:chExt cx="2905125" cy="3053001"/>
                </a:xfrm>
              </p:grpSpPr>
              <p:pic>
                <p:nvPicPr>
                  <p:cNvPr id="4135" name="Rectangle 9257"/>
                  <p:cNvPicPr>
                    <a:picLocks noChangeAspect="1"/>
                  </p:cNvPicPr>
                  <p:nvPr/>
                </p:nvPicPr>
                <p:blipFill>
                  <a:blip r:embed="rId8" cstate="print"/>
                  <a:srcRect/>
                  <a:stretch>
                    <a:fillRect/>
                  </a:stretch>
                </p:blipFill>
                <p:spPr bwMode="auto">
                  <a:xfrm>
                    <a:off x="5105400" y="672226"/>
                    <a:ext cx="1818799" cy="2728199"/>
                  </a:xfrm>
                  <a:prstGeom prst="rect">
                    <a:avLst/>
                  </a:prstGeom>
                  <a:noFill/>
                  <a:ln w="9525" algn="ctr">
                    <a:noFill/>
                    <a:miter lim="800000"/>
                    <a:headEnd/>
                    <a:tailEnd/>
                  </a:ln>
                </p:spPr>
              </p:pic>
              <p:pic>
                <p:nvPicPr>
                  <p:cNvPr id="4136" name="Rectangle 9258"/>
                  <p:cNvPicPr>
                    <a:picLocks noChangeAspect="1"/>
                  </p:cNvPicPr>
                  <p:nvPr/>
                </p:nvPicPr>
                <p:blipFill>
                  <a:blip r:embed="rId9" cstate="print"/>
                  <a:srcRect/>
                  <a:stretch>
                    <a:fillRect/>
                  </a:stretch>
                </p:blipFill>
                <p:spPr bwMode="auto">
                  <a:xfrm>
                    <a:off x="4572000" y="700801"/>
                    <a:ext cx="1818799" cy="2728199"/>
                  </a:xfrm>
                  <a:prstGeom prst="rect">
                    <a:avLst/>
                  </a:prstGeom>
                  <a:noFill/>
                  <a:ln w="9525" algn="ctr">
                    <a:noFill/>
                    <a:miter lim="800000"/>
                    <a:headEnd/>
                    <a:tailEnd/>
                  </a:ln>
                </p:spPr>
              </p:pic>
              <p:pic>
                <p:nvPicPr>
                  <p:cNvPr id="4137" name="Rectangle 9259"/>
                  <p:cNvPicPr>
                    <a:picLocks noChangeAspect="1"/>
                  </p:cNvPicPr>
                  <p:nvPr/>
                </p:nvPicPr>
                <p:blipFill>
                  <a:blip r:embed="rId10" cstate="print"/>
                  <a:srcRect/>
                  <a:stretch>
                    <a:fillRect/>
                  </a:stretch>
                </p:blipFill>
                <p:spPr bwMode="auto">
                  <a:xfrm>
                    <a:off x="5334000" y="1752600"/>
                    <a:ext cx="1990725" cy="1950005"/>
                  </a:xfrm>
                  <a:prstGeom prst="rect">
                    <a:avLst/>
                  </a:prstGeom>
                  <a:noFill/>
                  <a:ln w="9525" algn="ctr">
                    <a:noFill/>
                    <a:miter lim="800000"/>
                    <a:headEnd/>
                    <a:tailEnd/>
                  </a:ln>
                </p:spPr>
              </p:pic>
              <p:pic>
                <p:nvPicPr>
                  <p:cNvPr id="4138" name="Rectangle 9260"/>
                  <p:cNvPicPr>
                    <a:picLocks noChangeAspect="1"/>
                  </p:cNvPicPr>
                  <p:nvPr/>
                </p:nvPicPr>
                <p:blipFill>
                  <a:blip r:embed="rId11" cstate="print"/>
                  <a:srcRect/>
                  <a:stretch>
                    <a:fillRect/>
                  </a:stretch>
                </p:blipFill>
                <p:spPr bwMode="auto">
                  <a:xfrm>
                    <a:off x="4419600" y="1752600"/>
                    <a:ext cx="1547336" cy="1972627"/>
                  </a:xfrm>
                  <a:prstGeom prst="rect">
                    <a:avLst/>
                  </a:prstGeom>
                  <a:noFill/>
                  <a:ln w="9525" algn="ctr">
                    <a:noFill/>
                    <a:miter lim="800000"/>
                    <a:headEnd/>
                    <a:tailEnd/>
                  </a:ln>
                </p:spPr>
              </p:pic>
            </p:grpSp>
          </p:grpSp>
        </p:grpSp>
        <p:grpSp>
          <p:nvGrpSpPr>
            <p:cNvPr id="7" name="Group 44"/>
            <p:cNvGrpSpPr>
              <a:grpSpLocks/>
            </p:cNvGrpSpPr>
            <p:nvPr/>
          </p:nvGrpSpPr>
          <p:grpSpPr bwMode="auto">
            <a:xfrm>
              <a:off x="3505200" y="1371600"/>
              <a:ext cx="2019852" cy="2247900"/>
              <a:chOff x="-304800" y="1447800"/>
              <a:chExt cx="2362200" cy="2628900"/>
            </a:xfrm>
          </p:grpSpPr>
          <p:pic>
            <p:nvPicPr>
              <p:cNvPr id="4119" name="Rectangle 9241"/>
              <p:cNvPicPr>
                <a:picLocks noChangeAspect="1"/>
              </p:cNvPicPr>
              <p:nvPr/>
            </p:nvPicPr>
            <p:blipFill>
              <a:blip r:embed="rId12" cstate="print"/>
              <a:srcRect/>
              <a:stretch>
                <a:fillRect/>
              </a:stretch>
            </p:blipFill>
            <p:spPr bwMode="auto">
              <a:xfrm>
                <a:off x="-304800" y="1714500"/>
                <a:ext cx="2362200" cy="2362200"/>
              </a:xfrm>
              <a:prstGeom prst="rect">
                <a:avLst/>
              </a:prstGeom>
              <a:noFill/>
              <a:ln w="9525" algn="ctr">
                <a:noFill/>
                <a:miter lim="800000"/>
                <a:headEnd/>
                <a:tailEnd/>
              </a:ln>
            </p:spPr>
          </p:pic>
          <p:grpSp>
            <p:nvGrpSpPr>
              <p:cNvPr id="8" name="Group 46"/>
              <p:cNvGrpSpPr>
                <a:grpSpLocks/>
              </p:cNvGrpSpPr>
              <p:nvPr/>
            </p:nvGrpSpPr>
            <p:grpSpPr bwMode="auto">
              <a:xfrm>
                <a:off x="457200" y="1447800"/>
                <a:ext cx="1484014" cy="1262064"/>
                <a:chOff x="661987" y="1778000"/>
                <a:chExt cx="1484014" cy="1262064"/>
              </a:xfrm>
            </p:grpSpPr>
            <p:grpSp>
              <p:nvGrpSpPr>
                <p:cNvPr id="9" name="Group 47"/>
                <p:cNvGrpSpPr>
                  <a:grpSpLocks/>
                </p:cNvGrpSpPr>
                <p:nvPr/>
              </p:nvGrpSpPr>
              <p:grpSpPr bwMode="auto">
                <a:xfrm>
                  <a:off x="661987" y="1778000"/>
                  <a:ext cx="709613" cy="736600"/>
                  <a:chOff x="762000" y="1447800"/>
                  <a:chExt cx="1444497" cy="1497807"/>
                </a:xfrm>
              </p:grpSpPr>
              <p:pic>
                <p:nvPicPr>
                  <p:cNvPr id="4127" name="Rectangle 9249"/>
                  <p:cNvPicPr>
                    <a:picLocks noChangeAspect="1"/>
                  </p:cNvPicPr>
                  <p:nvPr/>
                </p:nvPicPr>
                <p:blipFill>
                  <a:blip r:embed="rId13" cstate="print"/>
                  <a:srcRect/>
                  <a:stretch>
                    <a:fillRect/>
                  </a:stretch>
                </p:blipFill>
                <p:spPr bwMode="auto">
                  <a:xfrm>
                    <a:off x="1295400" y="1447800"/>
                    <a:ext cx="781500" cy="1038225"/>
                  </a:xfrm>
                  <a:prstGeom prst="rect">
                    <a:avLst/>
                  </a:prstGeom>
                  <a:noFill/>
                  <a:ln w="9525" algn="ctr">
                    <a:noFill/>
                    <a:miter lim="800000"/>
                    <a:headEnd/>
                    <a:tailEnd/>
                  </a:ln>
                </p:spPr>
              </p:pic>
              <p:pic>
                <p:nvPicPr>
                  <p:cNvPr id="4128" name="Rectangle 9250"/>
                  <p:cNvPicPr>
                    <a:picLocks noChangeAspect="1"/>
                  </p:cNvPicPr>
                  <p:nvPr/>
                </p:nvPicPr>
                <p:blipFill>
                  <a:blip r:embed="rId14" cstate="print"/>
                  <a:srcRect/>
                  <a:stretch>
                    <a:fillRect/>
                  </a:stretch>
                </p:blipFill>
                <p:spPr bwMode="auto">
                  <a:xfrm>
                    <a:off x="762000" y="1600200"/>
                    <a:ext cx="826312" cy="1097757"/>
                  </a:xfrm>
                  <a:prstGeom prst="rect">
                    <a:avLst/>
                  </a:prstGeom>
                  <a:noFill/>
                  <a:ln w="9525" algn="ctr">
                    <a:noFill/>
                    <a:miter lim="800000"/>
                    <a:headEnd/>
                    <a:tailEnd/>
                  </a:ln>
                </p:spPr>
              </p:pic>
              <p:pic>
                <p:nvPicPr>
                  <p:cNvPr id="4129" name="Rectangle 9251"/>
                  <p:cNvPicPr>
                    <a:picLocks noChangeAspect="1"/>
                  </p:cNvPicPr>
                  <p:nvPr/>
                </p:nvPicPr>
                <p:blipFill>
                  <a:blip r:embed="rId15" cstate="print"/>
                  <a:srcRect/>
                  <a:stretch>
                    <a:fillRect/>
                  </a:stretch>
                </p:blipFill>
                <p:spPr bwMode="auto">
                  <a:xfrm>
                    <a:off x="1447800" y="1905000"/>
                    <a:ext cx="758697" cy="1040607"/>
                  </a:xfrm>
                  <a:prstGeom prst="rect">
                    <a:avLst/>
                  </a:prstGeom>
                  <a:noFill/>
                  <a:ln w="9525" algn="ctr">
                    <a:noFill/>
                    <a:miter lim="800000"/>
                    <a:headEnd/>
                    <a:tailEnd/>
                  </a:ln>
                </p:spPr>
              </p:pic>
              <p:pic>
                <p:nvPicPr>
                  <p:cNvPr id="4130" name="Rectangle 9252"/>
                  <p:cNvPicPr>
                    <a:picLocks noChangeAspect="1"/>
                  </p:cNvPicPr>
                  <p:nvPr/>
                </p:nvPicPr>
                <p:blipFill>
                  <a:blip r:embed="rId16" cstate="print"/>
                  <a:srcRect/>
                  <a:stretch>
                    <a:fillRect/>
                  </a:stretch>
                </p:blipFill>
                <p:spPr bwMode="auto">
                  <a:xfrm>
                    <a:off x="990600" y="1828800"/>
                    <a:ext cx="812340" cy="1097756"/>
                  </a:xfrm>
                  <a:prstGeom prst="rect">
                    <a:avLst/>
                  </a:prstGeom>
                  <a:noFill/>
                  <a:ln w="9525" algn="ctr">
                    <a:noFill/>
                    <a:miter lim="800000"/>
                    <a:headEnd/>
                    <a:tailEnd/>
                  </a:ln>
                </p:spPr>
              </p:pic>
            </p:grpSp>
            <p:grpSp>
              <p:nvGrpSpPr>
                <p:cNvPr id="10" name="Group 48"/>
                <p:cNvGrpSpPr>
                  <a:grpSpLocks/>
                </p:cNvGrpSpPr>
                <p:nvPr/>
              </p:nvGrpSpPr>
              <p:grpSpPr bwMode="auto">
                <a:xfrm>
                  <a:off x="1066800" y="1905000"/>
                  <a:ext cx="1079201" cy="1135064"/>
                  <a:chOff x="4419600" y="672226"/>
                  <a:chExt cx="2905125" cy="3053001"/>
                </a:xfrm>
              </p:grpSpPr>
              <p:pic>
                <p:nvPicPr>
                  <p:cNvPr id="4123" name="Rectangle 9245"/>
                  <p:cNvPicPr>
                    <a:picLocks noChangeAspect="1"/>
                  </p:cNvPicPr>
                  <p:nvPr/>
                </p:nvPicPr>
                <p:blipFill>
                  <a:blip r:embed="rId17" cstate="print"/>
                  <a:srcRect/>
                  <a:stretch>
                    <a:fillRect/>
                  </a:stretch>
                </p:blipFill>
                <p:spPr bwMode="auto">
                  <a:xfrm>
                    <a:off x="5105400" y="672226"/>
                    <a:ext cx="1818799" cy="2728199"/>
                  </a:xfrm>
                  <a:prstGeom prst="rect">
                    <a:avLst/>
                  </a:prstGeom>
                  <a:noFill/>
                  <a:ln w="9525" algn="ctr">
                    <a:noFill/>
                    <a:miter lim="800000"/>
                    <a:headEnd/>
                    <a:tailEnd/>
                  </a:ln>
                </p:spPr>
              </p:pic>
              <p:pic>
                <p:nvPicPr>
                  <p:cNvPr id="4124" name="Rectangle 9246"/>
                  <p:cNvPicPr>
                    <a:picLocks noChangeAspect="1"/>
                  </p:cNvPicPr>
                  <p:nvPr/>
                </p:nvPicPr>
                <p:blipFill>
                  <a:blip r:embed="rId18" cstate="print"/>
                  <a:srcRect/>
                  <a:stretch>
                    <a:fillRect/>
                  </a:stretch>
                </p:blipFill>
                <p:spPr bwMode="auto">
                  <a:xfrm>
                    <a:off x="4572000" y="700801"/>
                    <a:ext cx="1818799" cy="2728199"/>
                  </a:xfrm>
                  <a:prstGeom prst="rect">
                    <a:avLst/>
                  </a:prstGeom>
                  <a:noFill/>
                  <a:ln w="9525" algn="ctr">
                    <a:noFill/>
                    <a:miter lim="800000"/>
                    <a:headEnd/>
                    <a:tailEnd/>
                  </a:ln>
                </p:spPr>
              </p:pic>
              <p:pic>
                <p:nvPicPr>
                  <p:cNvPr id="4125" name="Rectangle 9247"/>
                  <p:cNvPicPr>
                    <a:picLocks noChangeAspect="1"/>
                  </p:cNvPicPr>
                  <p:nvPr/>
                </p:nvPicPr>
                <p:blipFill>
                  <a:blip r:embed="rId19" cstate="print"/>
                  <a:srcRect/>
                  <a:stretch>
                    <a:fillRect/>
                  </a:stretch>
                </p:blipFill>
                <p:spPr bwMode="auto">
                  <a:xfrm>
                    <a:off x="5334000" y="1752600"/>
                    <a:ext cx="1990725" cy="1950005"/>
                  </a:xfrm>
                  <a:prstGeom prst="rect">
                    <a:avLst/>
                  </a:prstGeom>
                  <a:noFill/>
                  <a:ln w="9525" algn="ctr">
                    <a:noFill/>
                    <a:miter lim="800000"/>
                    <a:headEnd/>
                    <a:tailEnd/>
                  </a:ln>
                </p:spPr>
              </p:pic>
              <p:pic>
                <p:nvPicPr>
                  <p:cNvPr id="4126" name="Rectangle 9248"/>
                  <p:cNvPicPr>
                    <a:picLocks noChangeAspect="1"/>
                  </p:cNvPicPr>
                  <p:nvPr/>
                </p:nvPicPr>
                <p:blipFill>
                  <a:blip r:embed="rId20" cstate="print"/>
                  <a:srcRect/>
                  <a:stretch>
                    <a:fillRect/>
                  </a:stretch>
                </p:blipFill>
                <p:spPr bwMode="auto">
                  <a:xfrm>
                    <a:off x="4419600" y="1752600"/>
                    <a:ext cx="1547336" cy="1972627"/>
                  </a:xfrm>
                  <a:prstGeom prst="rect">
                    <a:avLst/>
                  </a:prstGeom>
                  <a:noFill/>
                  <a:ln w="9525" algn="ctr">
                    <a:noFill/>
                    <a:miter lim="800000"/>
                    <a:headEnd/>
                    <a:tailEnd/>
                  </a:ln>
                </p:spPr>
              </p:pic>
            </p:grpSp>
          </p:grpSp>
        </p:grpSp>
        <p:grpSp>
          <p:nvGrpSpPr>
            <p:cNvPr id="11" name="Group 57"/>
            <p:cNvGrpSpPr>
              <a:grpSpLocks/>
            </p:cNvGrpSpPr>
            <p:nvPr/>
          </p:nvGrpSpPr>
          <p:grpSpPr bwMode="auto">
            <a:xfrm>
              <a:off x="1981200" y="3048000"/>
              <a:ext cx="2156791" cy="2400300"/>
              <a:chOff x="-304800" y="1447800"/>
              <a:chExt cx="2362200" cy="2628900"/>
            </a:xfrm>
          </p:grpSpPr>
          <p:pic>
            <p:nvPicPr>
              <p:cNvPr id="4107" name="Rectangle 9229"/>
              <p:cNvPicPr>
                <a:picLocks noChangeAspect="1"/>
              </p:cNvPicPr>
              <p:nvPr/>
            </p:nvPicPr>
            <p:blipFill>
              <a:blip r:embed="rId3" cstate="print"/>
              <a:srcRect/>
              <a:stretch>
                <a:fillRect/>
              </a:stretch>
            </p:blipFill>
            <p:spPr bwMode="auto">
              <a:xfrm>
                <a:off x="-304800" y="1714500"/>
                <a:ext cx="2362200" cy="2362200"/>
              </a:xfrm>
              <a:prstGeom prst="rect">
                <a:avLst/>
              </a:prstGeom>
              <a:noFill/>
              <a:ln w="9525" algn="ctr">
                <a:noFill/>
                <a:miter lim="800000"/>
                <a:headEnd/>
                <a:tailEnd/>
              </a:ln>
            </p:spPr>
          </p:pic>
          <p:grpSp>
            <p:nvGrpSpPr>
              <p:cNvPr id="12" name="Group 59"/>
              <p:cNvGrpSpPr>
                <a:grpSpLocks/>
              </p:cNvGrpSpPr>
              <p:nvPr/>
            </p:nvGrpSpPr>
            <p:grpSpPr bwMode="auto">
              <a:xfrm>
                <a:off x="457200" y="1447800"/>
                <a:ext cx="1484014" cy="1262065"/>
                <a:chOff x="661987" y="1778000"/>
                <a:chExt cx="1484014" cy="1262065"/>
              </a:xfrm>
            </p:grpSpPr>
            <p:grpSp>
              <p:nvGrpSpPr>
                <p:cNvPr id="13" name="Group 60"/>
                <p:cNvGrpSpPr>
                  <a:grpSpLocks/>
                </p:cNvGrpSpPr>
                <p:nvPr/>
              </p:nvGrpSpPr>
              <p:grpSpPr bwMode="auto">
                <a:xfrm>
                  <a:off x="661987" y="1778000"/>
                  <a:ext cx="709613" cy="736600"/>
                  <a:chOff x="762000" y="1447800"/>
                  <a:chExt cx="1444497" cy="1497807"/>
                </a:xfrm>
              </p:grpSpPr>
              <p:pic>
                <p:nvPicPr>
                  <p:cNvPr id="4115" name="Rectangle 9237"/>
                  <p:cNvPicPr>
                    <a:picLocks noChangeAspect="1"/>
                  </p:cNvPicPr>
                  <p:nvPr/>
                </p:nvPicPr>
                <p:blipFill>
                  <a:blip r:embed="rId4" cstate="print"/>
                  <a:srcRect/>
                  <a:stretch>
                    <a:fillRect/>
                  </a:stretch>
                </p:blipFill>
                <p:spPr bwMode="auto">
                  <a:xfrm>
                    <a:off x="1295400" y="1447800"/>
                    <a:ext cx="781500" cy="1038225"/>
                  </a:xfrm>
                  <a:prstGeom prst="rect">
                    <a:avLst/>
                  </a:prstGeom>
                  <a:noFill/>
                  <a:ln w="9525" algn="ctr">
                    <a:noFill/>
                    <a:miter lim="800000"/>
                    <a:headEnd/>
                    <a:tailEnd/>
                  </a:ln>
                </p:spPr>
              </p:pic>
              <p:pic>
                <p:nvPicPr>
                  <p:cNvPr id="4116" name="Rectangle 9238"/>
                  <p:cNvPicPr>
                    <a:picLocks noChangeAspect="1"/>
                  </p:cNvPicPr>
                  <p:nvPr/>
                </p:nvPicPr>
                <p:blipFill>
                  <a:blip r:embed="rId5" cstate="print"/>
                  <a:srcRect/>
                  <a:stretch>
                    <a:fillRect/>
                  </a:stretch>
                </p:blipFill>
                <p:spPr bwMode="auto">
                  <a:xfrm>
                    <a:off x="762000" y="1600200"/>
                    <a:ext cx="826312" cy="1097757"/>
                  </a:xfrm>
                  <a:prstGeom prst="rect">
                    <a:avLst/>
                  </a:prstGeom>
                  <a:noFill/>
                  <a:ln w="9525" algn="ctr">
                    <a:noFill/>
                    <a:miter lim="800000"/>
                    <a:headEnd/>
                    <a:tailEnd/>
                  </a:ln>
                </p:spPr>
              </p:pic>
              <p:pic>
                <p:nvPicPr>
                  <p:cNvPr id="4117" name="Rectangle 9239"/>
                  <p:cNvPicPr>
                    <a:picLocks noChangeAspect="1"/>
                  </p:cNvPicPr>
                  <p:nvPr/>
                </p:nvPicPr>
                <p:blipFill>
                  <a:blip r:embed="rId6" cstate="print"/>
                  <a:srcRect/>
                  <a:stretch>
                    <a:fillRect/>
                  </a:stretch>
                </p:blipFill>
                <p:spPr bwMode="auto">
                  <a:xfrm>
                    <a:off x="1447800" y="1905000"/>
                    <a:ext cx="758697" cy="1040607"/>
                  </a:xfrm>
                  <a:prstGeom prst="rect">
                    <a:avLst/>
                  </a:prstGeom>
                  <a:noFill/>
                  <a:ln w="9525" algn="ctr">
                    <a:noFill/>
                    <a:miter lim="800000"/>
                    <a:headEnd/>
                    <a:tailEnd/>
                  </a:ln>
                </p:spPr>
              </p:pic>
              <p:pic>
                <p:nvPicPr>
                  <p:cNvPr id="4118" name="Rectangle 9240"/>
                  <p:cNvPicPr>
                    <a:picLocks noChangeAspect="1"/>
                  </p:cNvPicPr>
                  <p:nvPr/>
                </p:nvPicPr>
                <p:blipFill>
                  <a:blip r:embed="rId7" cstate="print"/>
                  <a:srcRect/>
                  <a:stretch>
                    <a:fillRect/>
                  </a:stretch>
                </p:blipFill>
                <p:spPr bwMode="auto">
                  <a:xfrm>
                    <a:off x="990600" y="1828800"/>
                    <a:ext cx="812340" cy="1097756"/>
                  </a:xfrm>
                  <a:prstGeom prst="rect">
                    <a:avLst/>
                  </a:prstGeom>
                  <a:noFill/>
                  <a:ln w="9525" algn="ctr">
                    <a:noFill/>
                    <a:miter lim="800000"/>
                    <a:headEnd/>
                    <a:tailEnd/>
                  </a:ln>
                </p:spPr>
              </p:pic>
            </p:grpSp>
            <p:grpSp>
              <p:nvGrpSpPr>
                <p:cNvPr id="14" name="Group 61"/>
                <p:cNvGrpSpPr>
                  <a:grpSpLocks/>
                </p:cNvGrpSpPr>
                <p:nvPr/>
              </p:nvGrpSpPr>
              <p:grpSpPr bwMode="auto">
                <a:xfrm>
                  <a:off x="1066800" y="1905000"/>
                  <a:ext cx="1079201" cy="1135065"/>
                  <a:chOff x="4419600" y="672226"/>
                  <a:chExt cx="2905125" cy="3053001"/>
                </a:xfrm>
              </p:grpSpPr>
              <p:pic>
                <p:nvPicPr>
                  <p:cNvPr id="4111" name="Rectangle 9233"/>
                  <p:cNvPicPr>
                    <a:picLocks noChangeAspect="1"/>
                  </p:cNvPicPr>
                  <p:nvPr/>
                </p:nvPicPr>
                <p:blipFill>
                  <a:blip r:embed="rId8" cstate="print"/>
                  <a:srcRect/>
                  <a:stretch>
                    <a:fillRect/>
                  </a:stretch>
                </p:blipFill>
                <p:spPr bwMode="auto">
                  <a:xfrm>
                    <a:off x="5105400" y="672226"/>
                    <a:ext cx="1818799" cy="2728199"/>
                  </a:xfrm>
                  <a:prstGeom prst="rect">
                    <a:avLst/>
                  </a:prstGeom>
                  <a:noFill/>
                  <a:ln w="9525" algn="ctr">
                    <a:noFill/>
                    <a:miter lim="800000"/>
                    <a:headEnd/>
                    <a:tailEnd/>
                  </a:ln>
                </p:spPr>
              </p:pic>
              <p:pic>
                <p:nvPicPr>
                  <p:cNvPr id="4112" name="Rectangle 9234"/>
                  <p:cNvPicPr>
                    <a:picLocks noChangeAspect="1"/>
                  </p:cNvPicPr>
                  <p:nvPr/>
                </p:nvPicPr>
                <p:blipFill>
                  <a:blip r:embed="rId9" cstate="print"/>
                  <a:srcRect/>
                  <a:stretch>
                    <a:fillRect/>
                  </a:stretch>
                </p:blipFill>
                <p:spPr bwMode="auto">
                  <a:xfrm>
                    <a:off x="4572000" y="700801"/>
                    <a:ext cx="1818799" cy="2728199"/>
                  </a:xfrm>
                  <a:prstGeom prst="rect">
                    <a:avLst/>
                  </a:prstGeom>
                  <a:noFill/>
                  <a:ln w="9525" algn="ctr">
                    <a:noFill/>
                    <a:miter lim="800000"/>
                    <a:headEnd/>
                    <a:tailEnd/>
                  </a:ln>
                </p:spPr>
              </p:pic>
              <p:pic>
                <p:nvPicPr>
                  <p:cNvPr id="4113" name="Rectangle 9235"/>
                  <p:cNvPicPr>
                    <a:picLocks noChangeAspect="1"/>
                  </p:cNvPicPr>
                  <p:nvPr/>
                </p:nvPicPr>
                <p:blipFill>
                  <a:blip r:embed="rId10" cstate="print"/>
                  <a:srcRect/>
                  <a:stretch>
                    <a:fillRect/>
                  </a:stretch>
                </p:blipFill>
                <p:spPr bwMode="auto">
                  <a:xfrm>
                    <a:off x="5334000" y="1752600"/>
                    <a:ext cx="1990725" cy="1950005"/>
                  </a:xfrm>
                  <a:prstGeom prst="rect">
                    <a:avLst/>
                  </a:prstGeom>
                  <a:noFill/>
                  <a:ln w="9525" algn="ctr">
                    <a:noFill/>
                    <a:miter lim="800000"/>
                    <a:headEnd/>
                    <a:tailEnd/>
                  </a:ln>
                </p:spPr>
              </p:pic>
              <p:pic>
                <p:nvPicPr>
                  <p:cNvPr id="4114" name="Rectangle 9236"/>
                  <p:cNvPicPr>
                    <a:picLocks noChangeAspect="1"/>
                  </p:cNvPicPr>
                  <p:nvPr/>
                </p:nvPicPr>
                <p:blipFill>
                  <a:blip r:embed="rId11" cstate="print"/>
                  <a:srcRect/>
                  <a:stretch>
                    <a:fillRect/>
                  </a:stretch>
                </p:blipFill>
                <p:spPr bwMode="auto">
                  <a:xfrm>
                    <a:off x="4419600" y="1752600"/>
                    <a:ext cx="1547336" cy="1972627"/>
                  </a:xfrm>
                  <a:prstGeom prst="rect">
                    <a:avLst/>
                  </a:prstGeom>
                  <a:noFill/>
                  <a:ln w="9525" algn="ctr">
                    <a:noFill/>
                    <a:miter lim="800000"/>
                    <a:headEnd/>
                    <a:tailEnd/>
                  </a:ln>
                </p:spPr>
              </p:pic>
            </p:grpSp>
          </p:grpSp>
        </p:grpSp>
        <p:sp>
          <p:nvSpPr>
            <p:cNvPr id="72" name="Left-Right-Up Arrow 71"/>
            <p:cNvSpPr/>
            <p:nvPr/>
          </p:nvSpPr>
          <p:spPr bwMode="auto">
            <a:xfrm flipV="1">
              <a:off x="2550239" y="2074158"/>
              <a:ext cx="1085835" cy="835025"/>
            </a:xfrm>
            <a:prstGeom prst="leftRightUpArrow">
              <a:avLst>
                <a:gd name="adj1" fmla="val 25000"/>
                <a:gd name="adj2" fmla="val 25000"/>
                <a:gd name="adj3" fmla="val 25000"/>
              </a:avLst>
            </a:prstGeom>
            <a:gradFill flip="none" rotWithShape="0">
              <a:gsLst>
                <a:gs pos="0">
                  <a:schemeClr val="accent1">
                    <a:tint val="74000"/>
                  </a:schemeClr>
                </a:gs>
                <a:gs pos="49000">
                  <a:schemeClr val="accent1">
                    <a:tint val="96000"/>
                    <a:shade val="84000"/>
                    <a:satMod val="110000"/>
                  </a:schemeClr>
                </a:gs>
                <a:gs pos="49100">
                  <a:schemeClr val="accent1">
                    <a:shade val="55000"/>
                    <a:satMod val="150000"/>
                  </a:schemeClr>
                </a:gs>
                <a:gs pos="92000">
                  <a:schemeClr val="accent1">
                    <a:tint val="98000"/>
                    <a:shade val="90000"/>
                    <a:satMod val="128000"/>
                  </a:schemeClr>
                </a:gs>
                <a:gs pos="100000">
                  <a:schemeClr val="accent1">
                    <a:tint val="90000"/>
                    <a:shade val="97000"/>
                    <a:satMod val="128000"/>
                  </a:schemeClr>
                </a:gs>
              </a:gsLst>
              <a:lin ang="5400000" scaled="1"/>
              <a:tileRect/>
            </a:gradFill>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wrap="none" anchor="ctr"/>
            <a:lstStyle/>
            <a:p>
              <a:pPr algn="ctr" fontAlgn="auto">
                <a:spcBef>
                  <a:spcPts val="0"/>
                </a:spcBef>
                <a:spcAft>
                  <a:spcPts val="0"/>
                </a:spcAft>
                <a:defRPr/>
              </a:pPr>
              <a:endParaRPr lang="en-US" dirty="0"/>
            </a:p>
          </p:txBody>
        </p:sp>
      </p:grpSp>
      <p:sp>
        <p:nvSpPr>
          <p:cNvPr id="62" name="Title 61"/>
          <p:cNvSpPr>
            <a:spLocks noGrp="1"/>
          </p:cNvSpPr>
          <p:nvPr>
            <p:ph type="title"/>
          </p:nvPr>
        </p:nvSpPr>
        <p:spPr/>
        <p:txBody>
          <a:bodyPr/>
          <a:lstStyle/>
          <a:p>
            <a:pPr defTabSz="914363" fontAlgn="auto">
              <a:spcAft>
                <a:spcPts val="0"/>
              </a:spcAft>
              <a:defRPr/>
            </a:pPr>
            <a:r>
              <a:t>Interoperability</a:t>
            </a:r>
            <a:endParaRPr/>
          </a:p>
        </p:txBody>
      </p:sp>
      <p:sp>
        <p:nvSpPr>
          <p:cNvPr id="63" name="Text Placeholder 62"/>
          <p:cNvSpPr>
            <a:spLocks noGrp="1"/>
          </p:cNvSpPr>
          <p:nvPr>
            <p:ph type="body" idx="1"/>
          </p:nvPr>
        </p:nvSpPr>
        <p:spPr>
          <a:xfrm>
            <a:off x="380999" y="1416050"/>
            <a:ext cx="5609898" cy="2204193"/>
          </a:xfrm>
        </p:spPr>
        <p:txBody>
          <a:bodyPr/>
          <a:lstStyle/>
          <a:p>
            <a:pPr marL="231775" indent="-231775" defTabSz="914363" fontAlgn="auto">
              <a:spcBef>
                <a:spcPts val="700"/>
              </a:spcBef>
              <a:spcAft>
                <a:spcPts val="0"/>
              </a:spcAft>
              <a:defRPr/>
            </a:pPr>
            <a:r>
              <a:rPr lang="en-US" sz="2000" dirty="0" smtClean="0"/>
              <a:t>The ability of information technology systems, components and services to exchange data and information—“to talk and be understood”</a:t>
            </a:r>
          </a:p>
          <a:p>
            <a:pPr marL="231775" indent="-231775" defTabSz="914363" fontAlgn="auto">
              <a:spcBef>
                <a:spcPts val="700"/>
              </a:spcBef>
              <a:spcAft>
                <a:spcPts val="0"/>
              </a:spcAft>
              <a:defRPr/>
            </a:pPr>
            <a:r>
              <a:rPr lang="en-US" sz="2000" dirty="0" smtClean="0"/>
              <a:t>Connecting people, data and diverse systems</a:t>
            </a:r>
          </a:p>
          <a:p>
            <a:pPr marL="514350" lvl="1" indent="-233363" defTabSz="914363" fontAlgn="auto">
              <a:spcBef>
                <a:spcPts val="600"/>
              </a:spcBef>
              <a:spcAft>
                <a:spcPts val="0"/>
              </a:spcAft>
              <a:defRPr/>
            </a:pPr>
            <a:r>
              <a:rPr lang="en-US" sz="1800" dirty="0" smtClean="0"/>
              <a:t>Customers control their data</a:t>
            </a:r>
          </a:p>
          <a:p>
            <a:pPr marL="514350" lvl="1" indent="-233363" defTabSz="914363" fontAlgn="auto">
              <a:spcBef>
                <a:spcPts val="600"/>
              </a:spcBef>
              <a:spcAft>
                <a:spcPts val="0"/>
              </a:spcAft>
              <a:defRPr/>
            </a:pPr>
            <a:r>
              <a:rPr lang="en-US" sz="1800" dirty="0" smtClean="0"/>
              <a:t>Vendors build bridges between systems</a:t>
            </a:r>
          </a:p>
          <a:p>
            <a:pPr marL="117475" indent="-233363" defTabSz="914363" fontAlgn="auto">
              <a:spcBef>
                <a:spcPts val="600"/>
              </a:spcBef>
              <a:spcAft>
                <a:spcPts val="0"/>
              </a:spcAft>
              <a:defRPr/>
            </a:pPr>
            <a:r>
              <a:rPr lang="en-US" sz="2000" dirty="0" smtClean="0"/>
              <a:t>One of many ICT features (important)</a:t>
            </a:r>
            <a:endParaRPr lang="en-US" sz="2000" dirty="0"/>
          </a:p>
        </p:txBody>
      </p:sp>
      <p:sp>
        <p:nvSpPr>
          <p:cNvPr id="71" name="TextBox 70"/>
          <p:cNvSpPr txBox="1"/>
          <p:nvPr/>
        </p:nvSpPr>
        <p:spPr>
          <a:xfrm rot="16200000">
            <a:off x="-634999" y="5011737"/>
            <a:ext cx="2474912" cy="461963"/>
          </a:xfrm>
          <a:prstGeom prst="rect">
            <a:avLst/>
          </a:prstGeom>
          <a:noFill/>
        </p:spPr>
        <p:txBody>
          <a:bodyPr wrap="none">
            <a:spAutoFit/>
          </a:bodyPr>
          <a:lstStyle/>
          <a:p>
            <a:pPr eaLnBrk="0" hangingPunct="0">
              <a:defRPr/>
            </a:pPr>
            <a:r>
              <a:rPr lang="en-US" sz="2400" dirty="0">
                <a:solidFill>
                  <a:schemeClr val="tx1">
                    <a:alpha val="100000"/>
                  </a:schemeClr>
                </a:solidFill>
                <a:effectLst>
                  <a:outerShdw blurRad="38100" dist="38100" dir="8100000" algn="tl">
                    <a:srgbClr val="000000">
                      <a:alpha val="43137"/>
                    </a:srgbClr>
                  </a:outerShdw>
                </a:effectLst>
                <a:latin typeface="+mn-lt"/>
              </a:rPr>
              <a:t>Technical Interop</a:t>
            </a:r>
          </a:p>
        </p:txBody>
      </p:sp>
      <p:sp>
        <p:nvSpPr>
          <p:cNvPr id="76" name="TextBox 75"/>
          <p:cNvSpPr txBox="1"/>
          <p:nvPr/>
        </p:nvSpPr>
        <p:spPr>
          <a:xfrm>
            <a:off x="6589713" y="946150"/>
            <a:ext cx="1096962" cy="460375"/>
          </a:xfrm>
          <a:prstGeom prst="rect">
            <a:avLst/>
          </a:prstGeom>
          <a:noFill/>
        </p:spPr>
        <p:txBody>
          <a:bodyPr wrap="none">
            <a:spAutoFit/>
          </a:bodyPr>
          <a:lstStyle/>
          <a:p>
            <a:pPr eaLnBrk="0" hangingPunct="0">
              <a:defRPr/>
            </a:pPr>
            <a:r>
              <a:rPr lang="en-US" sz="2400" dirty="0">
                <a:solidFill>
                  <a:schemeClr val="tx1">
                    <a:alpha val="100000"/>
                  </a:schemeClr>
                </a:solidFill>
                <a:effectLst>
                  <a:outerShdw blurRad="38100" dist="38100" dir="2700000" algn="tl">
                    <a:srgbClr val="000000">
                      <a:alpha val="43137"/>
                    </a:srgbClr>
                  </a:outerShdw>
                </a:effectLst>
                <a:latin typeface="+mn-lt"/>
              </a:rPr>
              <a:t>People</a:t>
            </a:r>
          </a:p>
        </p:txBody>
      </p:sp>
    </p:spTree>
    <p:extLst>
      <p:ext uri="{BB962C8B-B14F-4D97-AF65-F5344CB8AC3E}">
        <p14:creationId xmlns:p14="http://schemas.microsoft.com/office/powerpoint/2010/main" val="37838321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wipe(left)">
                                      <p:cBhvr>
                                        <p:cTn id="11" dur="1000"/>
                                        <p:tgtEl>
                                          <p:spTgt spid="6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69"/>
                                        </p:tgtEl>
                                        <p:attrNameLst>
                                          <p:attrName>style.visibility</p:attrName>
                                        </p:attrNameLst>
                                      </p:cBhvr>
                                      <p:to>
                                        <p:strVal val="visible"/>
                                      </p:to>
                                    </p:set>
                                    <p:animEffect transition="in" filter="wipe(left)">
                                      <p:cBhvr>
                                        <p:cTn id="14" dur="1000"/>
                                        <p:tgtEl>
                                          <p:spTgt spid="69"/>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70"/>
                                        </p:tgtEl>
                                        <p:attrNameLst>
                                          <p:attrName>style.visibility</p:attrName>
                                        </p:attrNameLst>
                                      </p:cBhvr>
                                      <p:to>
                                        <p:strVal val="visible"/>
                                      </p:to>
                                    </p:set>
                                    <p:animEffect transition="in" filter="wipe(left)">
                                      <p:cBhvr>
                                        <p:cTn id="17" dur="1000"/>
                                        <p:tgtEl>
                                          <p:spTgt spid="7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6"/>
                                        </p:tgtEl>
                                        <p:attrNameLst>
                                          <p:attrName>style.visibility</p:attrName>
                                        </p:attrNameLst>
                                      </p:cBhvr>
                                      <p:to>
                                        <p:strVal val="visible"/>
                                      </p:to>
                                    </p:set>
                                    <p:animEffect transition="in" filter="fade">
                                      <p:cBhvr>
                                        <p:cTn id="22" dur="500"/>
                                        <p:tgtEl>
                                          <p:spTgt spid="76"/>
                                        </p:tgtEl>
                                      </p:cBhvr>
                                    </p:animEffect>
                                  </p:childTnLst>
                                </p:cTn>
                              </p:par>
                            </p:childTnLst>
                          </p:cTn>
                        </p:par>
                        <p:par>
                          <p:cTn id="23" fill="hold">
                            <p:stCondLst>
                              <p:cond delay="500"/>
                            </p:stCondLst>
                            <p:childTnLst>
                              <p:par>
                                <p:cTn id="24" presetID="22" presetClass="entr" presetSubtype="1" fill="hold" nodeType="afterEffect">
                                  <p:stCondLst>
                                    <p:cond delay="0"/>
                                  </p:stCondLst>
                                  <p:childTnLst>
                                    <p:set>
                                      <p:cBhvr>
                                        <p:cTn id="25" dur="1" fill="hold">
                                          <p:stCondLst>
                                            <p:cond delay="0"/>
                                          </p:stCondLst>
                                        </p:cTn>
                                        <p:tgtEl>
                                          <p:spTgt spid="73"/>
                                        </p:tgtEl>
                                        <p:attrNameLst>
                                          <p:attrName>style.visibility</p:attrName>
                                        </p:attrNameLst>
                                      </p:cBhvr>
                                      <p:to>
                                        <p:strVal val="visible"/>
                                      </p:to>
                                    </p:set>
                                    <p:animEffect transition="in" filter="wipe(up)">
                                      <p:cBhvr>
                                        <p:cTn id="26" dur="1000"/>
                                        <p:tgtEl>
                                          <p:spTgt spid="73"/>
                                        </p:tgtEl>
                                      </p:cBhvr>
                                    </p:animEffect>
                                  </p:childTnLst>
                                </p:cTn>
                              </p:par>
                              <p:par>
                                <p:cTn id="27" presetID="22" presetClass="entr" presetSubtype="1" fill="hold" nodeType="withEffect">
                                  <p:stCondLst>
                                    <p:cond delay="0"/>
                                  </p:stCondLst>
                                  <p:childTnLst>
                                    <p:set>
                                      <p:cBhvr>
                                        <p:cTn id="28" dur="1" fill="hold">
                                          <p:stCondLst>
                                            <p:cond delay="0"/>
                                          </p:stCondLst>
                                        </p:cTn>
                                        <p:tgtEl>
                                          <p:spTgt spid="74"/>
                                        </p:tgtEl>
                                        <p:attrNameLst>
                                          <p:attrName>style.visibility</p:attrName>
                                        </p:attrNameLst>
                                      </p:cBhvr>
                                      <p:to>
                                        <p:strVal val="visible"/>
                                      </p:to>
                                    </p:set>
                                    <p:animEffect transition="in" filter="wipe(up)">
                                      <p:cBhvr>
                                        <p:cTn id="29" dur="1000"/>
                                        <p:tgtEl>
                                          <p:spTgt spid="74"/>
                                        </p:tgtEl>
                                      </p:cBhvr>
                                    </p:animEffect>
                                  </p:childTnLst>
                                </p:cTn>
                              </p:par>
                              <p:par>
                                <p:cTn id="30" presetID="22" presetClass="entr" presetSubtype="1" fill="hold" nodeType="with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wipe(up)">
                                      <p:cBhvr>
                                        <p:cTn id="32"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1" grpId="0"/>
      <p:bldP spid="7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Bridging the </a:t>
            </a:r>
            <a:r>
              <a:rPr lang="nl-BE" dirty="0" smtClean="0"/>
              <a:t>software worlds</a:t>
            </a:r>
            <a:endParaRPr lang="nl-BE" dirty="0"/>
          </a:p>
        </p:txBody>
      </p:sp>
      <p:sp>
        <p:nvSpPr>
          <p:cNvPr id="3" name="Text Placeholder 2"/>
          <p:cNvSpPr>
            <a:spLocks noGrp="1"/>
          </p:cNvSpPr>
          <p:nvPr>
            <p:ph type="body" idx="1"/>
          </p:nvPr>
        </p:nvSpPr>
        <p:spPr>
          <a:xfrm>
            <a:off x="381000" y="1412875"/>
            <a:ext cx="8382000" cy="5681555"/>
          </a:xfrm>
        </p:spPr>
        <p:txBody>
          <a:bodyPr/>
          <a:lstStyle/>
          <a:p>
            <a:r>
              <a:rPr lang="en-US" sz="2400" dirty="0" smtClean="0"/>
              <a:t>Open, free and proprietary software</a:t>
            </a:r>
          </a:p>
          <a:p>
            <a:pPr lvl="1"/>
            <a:r>
              <a:rPr lang="en-US" sz="2000" dirty="0" smtClean="0"/>
              <a:t>NO single approach for all customers</a:t>
            </a:r>
          </a:p>
          <a:p>
            <a:pPr lvl="1"/>
            <a:r>
              <a:rPr lang="en-US" sz="2000" dirty="0" smtClean="0"/>
              <a:t>ALL are viable and have their respective strengths</a:t>
            </a:r>
            <a:br>
              <a:rPr lang="en-US" sz="2000" dirty="0" smtClean="0"/>
            </a:br>
            <a:endParaRPr lang="en-US" sz="2000" dirty="0" smtClean="0"/>
          </a:p>
          <a:p>
            <a:r>
              <a:rPr lang="en-US" sz="2400" dirty="0" smtClean="0"/>
              <a:t>The software industry, and customer environments, are mixed</a:t>
            </a:r>
            <a:endParaRPr lang="en-US" sz="2000" dirty="0" smtClean="0"/>
          </a:p>
          <a:p>
            <a:pPr lvl="1"/>
            <a:r>
              <a:rPr lang="en-US" sz="2000" dirty="0" smtClean="0"/>
              <a:t>For example, OSS on Windows, proprietary on Linux, Windows and Linux in same environment</a:t>
            </a:r>
            <a:br>
              <a:rPr lang="en-US" sz="2000" dirty="0" smtClean="0"/>
            </a:br>
            <a:endParaRPr lang="en-US" sz="2000" dirty="0" smtClean="0"/>
          </a:p>
          <a:p>
            <a:r>
              <a:rPr lang="en-US" sz="2400" dirty="0" smtClean="0"/>
              <a:t>Customers require industry cooperation, interoperability AND </a:t>
            </a:r>
            <a:r>
              <a:rPr lang="en-US" sz="2400" dirty="0" smtClean="0"/>
              <a:t>competition</a:t>
            </a:r>
          </a:p>
          <a:p>
            <a:endParaRPr lang="en-US" sz="2400" dirty="0" smtClean="0"/>
          </a:p>
          <a:p>
            <a:r>
              <a:rPr lang="en-US" sz="2400" dirty="0" smtClean="0"/>
              <a:t>Standards based approach critical to help realize potential</a:t>
            </a:r>
            <a:endParaRPr lang="en-US" sz="2400" dirty="0" smtClean="0"/>
          </a:p>
          <a:p>
            <a:pPr marL="0" indent="0">
              <a:buNone/>
            </a:pPr>
            <a:endParaRPr lang="nl-BE" sz="2800" dirty="0"/>
          </a:p>
        </p:txBody>
      </p:sp>
    </p:spTree>
    <p:extLst>
      <p:ext uri="{BB962C8B-B14F-4D97-AF65-F5344CB8AC3E}">
        <p14:creationId xmlns:p14="http://schemas.microsoft.com/office/powerpoint/2010/main" val="2330051838"/>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5"/>
          <p:cNvSpPr txBox="1">
            <a:spLocks noChangeArrowheads="1"/>
          </p:cNvSpPr>
          <p:nvPr/>
        </p:nvSpPr>
        <p:spPr bwMode="gray">
          <a:xfrm>
            <a:off x="4069080" y="599400"/>
            <a:ext cx="7498080" cy="923330"/>
          </a:xfrm>
          <a:prstGeom prst="rect">
            <a:avLst/>
          </a:prstGeom>
          <a:noFill/>
          <a:ln w="9525">
            <a:noFill/>
            <a:miter lim="800000"/>
            <a:headEnd/>
            <a:tailEnd/>
          </a:ln>
          <a:effectLst/>
        </p:spPr>
        <p:txBody>
          <a:bodyPr wrap="square">
            <a:spAutoFit/>
          </a:bodyPr>
          <a:lstStyle/>
          <a:p>
            <a:pPr fontAlgn="auto">
              <a:lnSpc>
                <a:spcPct val="90000"/>
              </a:lnSpc>
              <a:spcBef>
                <a:spcPct val="50000"/>
              </a:spcBef>
              <a:spcAft>
                <a:spcPct val="35000"/>
              </a:spcAft>
              <a:defRPr/>
            </a:pPr>
            <a:r>
              <a:rPr lang="en-US" sz="6000" b="1" dirty="0" smtClean="0">
                <a:solidFill>
                  <a:schemeClr val="tx1">
                    <a:alpha val="10000"/>
                  </a:schemeClr>
                </a:solidFill>
              </a:rPr>
              <a:t>Support for standards</a:t>
            </a:r>
          </a:p>
        </p:txBody>
      </p:sp>
      <p:sp>
        <p:nvSpPr>
          <p:cNvPr id="11" name="Text Box 6"/>
          <p:cNvSpPr txBox="1">
            <a:spLocks noChangeArrowheads="1"/>
          </p:cNvSpPr>
          <p:nvPr/>
        </p:nvSpPr>
        <p:spPr bwMode="gray">
          <a:xfrm>
            <a:off x="-2674620" y="1134110"/>
            <a:ext cx="7406640" cy="923330"/>
          </a:xfrm>
          <a:prstGeom prst="rect">
            <a:avLst/>
          </a:prstGeom>
          <a:noFill/>
          <a:ln w="9525">
            <a:noFill/>
            <a:miter lim="800000"/>
            <a:headEnd/>
            <a:tailEnd/>
          </a:ln>
          <a:effectLst/>
        </p:spPr>
        <p:txBody>
          <a:bodyPr wrap="square">
            <a:spAutoFit/>
          </a:bodyPr>
          <a:lstStyle/>
          <a:p>
            <a:pPr fontAlgn="auto">
              <a:lnSpc>
                <a:spcPct val="90000"/>
              </a:lnSpc>
              <a:spcBef>
                <a:spcPct val="50000"/>
              </a:spcBef>
              <a:spcAft>
                <a:spcPct val="35000"/>
              </a:spcAft>
              <a:defRPr/>
            </a:pPr>
            <a:r>
              <a:rPr lang="en-US" sz="6000" b="1" dirty="0" smtClean="0">
                <a:solidFill>
                  <a:schemeClr val="tx1">
                    <a:alpha val="10000"/>
                  </a:schemeClr>
                </a:solidFill>
              </a:rPr>
              <a:t>Support for standards</a:t>
            </a:r>
          </a:p>
        </p:txBody>
      </p:sp>
      <p:sp>
        <p:nvSpPr>
          <p:cNvPr id="12" name="Text Box 7"/>
          <p:cNvSpPr txBox="1">
            <a:spLocks noChangeArrowheads="1"/>
          </p:cNvSpPr>
          <p:nvPr/>
        </p:nvSpPr>
        <p:spPr bwMode="gray">
          <a:xfrm>
            <a:off x="-1981200" y="400387"/>
            <a:ext cx="6294440" cy="923330"/>
          </a:xfrm>
          <a:prstGeom prst="rect">
            <a:avLst/>
          </a:prstGeom>
          <a:noFill/>
          <a:ln w="9525">
            <a:noFill/>
            <a:miter lim="800000"/>
            <a:headEnd/>
            <a:tailEnd/>
          </a:ln>
          <a:effectLst/>
        </p:spPr>
        <p:txBody>
          <a:bodyPr wrap="square">
            <a:spAutoFit/>
          </a:bodyPr>
          <a:lstStyle/>
          <a:p>
            <a:pPr algn="ctr" fontAlgn="auto">
              <a:lnSpc>
                <a:spcPct val="90000"/>
              </a:lnSpc>
              <a:spcBef>
                <a:spcPct val="50000"/>
              </a:spcBef>
              <a:spcAft>
                <a:spcPct val="35000"/>
              </a:spcAft>
              <a:defRPr/>
            </a:pPr>
            <a:r>
              <a:rPr lang="en-US" sz="6000" b="1" dirty="0" smtClean="0">
                <a:solidFill>
                  <a:schemeClr val="tx1">
                    <a:alpha val="10000"/>
                  </a:schemeClr>
                </a:solidFill>
              </a:rPr>
              <a:t>Data portability</a:t>
            </a:r>
          </a:p>
        </p:txBody>
      </p:sp>
      <p:sp>
        <p:nvSpPr>
          <p:cNvPr id="13" name="Text Box 8"/>
          <p:cNvSpPr txBox="1">
            <a:spLocks noChangeArrowheads="1"/>
          </p:cNvSpPr>
          <p:nvPr/>
        </p:nvSpPr>
        <p:spPr bwMode="gray">
          <a:xfrm>
            <a:off x="-715187" y="4265176"/>
            <a:ext cx="8756650" cy="1015663"/>
          </a:xfrm>
          <a:prstGeom prst="rect">
            <a:avLst/>
          </a:prstGeom>
          <a:noFill/>
          <a:ln w="9525">
            <a:noFill/>
            <a:miter lim="800000"/>
            <a:headEnd/>
            <a:tailEnd/>
          </a:ln>
          <a:effectLst/>
        </p:spPr>
        <p:txBody>
          <a:bodyPr wrap="square">
            <a:spAutoFit/>
          </a:bodyPr>
          <a:lstStyle/>
          <a:p>
            <a:pPr>
              <a:spcBef>
                <a:spcPct val="50000"/>
              </a:spcBef>
            </a:pPr>
            <a:r>
              <a:rPr lang="en-US" sz="6000" b="1" dirty="0" smtClean="0">
                <a:solidFill>
                  <a:schemeClr val="tx1">
                    <a:alpha val="10000"/>
                  </a:schemeClr>
                </a:solidFill>
              </a:rPr>
              <a:t>Interoperability Principles</a:t>
            </a:r>
            <a:endParaRPr lang="en-US" sz="6000" b="1" dirty="0">
              <a:solidFill>
                <a:schemeClr val="tx1">
                  <a:alpha val="10000"/>
                </a:schemeClr>
              </a:solidFill>
            </a:endParaRPr>
          </a:p>
        </p:txBody>
      </p:sp>
      <p:sp>
        <p:nvSpPr>
          <p:cNvPr id="14" name="Text Box 9"/>
          <p:cNvSpPr txBox="1">
            <a:spLocks noChangeArrowheads="1"/>
          </p:cNvSpPr>
          <p:nvPr/>
        </p:nvSpPr>
        <p:spPr bwMode="gray">
          <a:xfrm>
            <a:off x="-1091938" y="3657600"/>
            <a:ext cx="14375876" cy="1015663"/>
          </a:xfrm>
          <a:prstGeom prst="rect">
            <a:avLst/>
          </a:prstGeom>
          <a:noFill/>
          <a:ln w="9525">
            <a:noFill/>
            <a:miter lim="800000"/>
            <a:headEnd/>
            <a:tailEnd/>
          </a:ln>
          <a:effectLst/>
        </p:spPr>
        <p:txBody>
          <a:bodyPr wrap="square">
            <a:spAutoFit/>
          </a:bodyPr>
          <a:lstStyle/>
          <a:p>
            <a:pPr algn="ctr">
              <a:spcBef>
                <a:spcPct val="50000"/>
              </a:spcBef>
            </a:pPr>
            <a:r>
              <a:rPr lang="en-US" sz="6000" b="1" dirty="0" smtClean="0">
                <a:solidFill>
                  <a:schemeClr val="tx1">
                    <a:alpha val="10000"/>
                  </a:schemeClr>
                </a:solidFill>
              </a:rPr>
              <a:t>Microsoft Interoperability Principles</a:t>
            </a:r>
            <a:endParaRPr lang="en-US" sz="6000" b="1" dirty="0">
              <a:solidFill>
                <a:schemeClr val="tx1">
                  <a:alpha val="10000"/>
                </a:schemeClr>
              </a:solidFill>
            </a:endParaRPr>
          </a:p>
        </p:txBody>
      </p:sp>
      <p:sp>
        <p:nvSpPr>
          <p:cNvPr id="15" name="Text Box 10"/>
          <p:cNvSpPr txBox="1">
            <a:spLocks noChangeArrowheads="1"/>
          </p:cNvSpPr>
          <p:nvPr/>
        </p:nvSpPr>
        <p:spPr bwMode="gray">
          <a:xfrm>
            <a:off x="0" y="1848018"/>
            <a:ext cx="8730350" cy="1015663"/>
          </a:xfrm>
          <a:prstGeom prst="rect">
            <a:avLst/>
          </a:prstGeom>
          <a:noFill/>
          <a:ln w="9525">
            <a:noFill/>
            <a:miter lim="800000"/>
            <a:headEnd/>
            <a:tailEnd/>
          </a:ln>
          <a:effectLst/>
        </p:spPr>
        <p:txBody>
          <a:bodyPr wrap="square">
            <a:spAutoFit/>
          </a:bodyPr>
          <a:lstStyle/>
          <a:p>
            <a:pPr algn="ctr">
              <a:spcBef>
                <a:spcPct val="50000"/>
              </a:spcBef>
            </a:pPr>
            <a:r>
              <a:rPr lang="en-US" sz="6000" b="1" dirty="0" err="1" smtClean="0">
                <a:solidFill>
                  <a:schemeClr val="tx1">
                    <a:alpha val="10000"/>
                  </a:schemeClr>
                </a:solidFill>
              </a:rPr>
              <a:t>FPial</a:t>
            </a:r>
            <a:r>
              <a:rPr lang="en-US" sz="6000" b="1" dirty="0" smtClean="0">
                <a:solidFill>
                  <a:schemeClr val="tx1">
                    <a:alpha val="10000"/>
                  </a:schemeClr>
                </a:solidFill>
              </a:rPr>
              <a:t> reports </a:t>
            </a:r>
            <a:endParaRPr lang="en-US" sz="6000" b="1" dirty="0">
              <a:solidFill>
                <a:schemeClr val="tx1">
                  <a:alpha val="10000"/>
                </a:schemeClr>
              </a:solidFill>
            </a:endParaRPr>
          </a:p>
        </p:txBody>
      </p:sp>
      <p:sp>
        <p:nvSpPr>
          <p:cNvPr id="16" name="Text Box 11"/>
          <p:cNvSpPr txBox="1">
            <a:spLocks noChangeArrowheads="1"/>
          </p:cNvSpPr>
          <p:nvPr/>
        </p:nvSpPr>
        <p:spPr bwMode="gray">
          <a:xfrm>
            <a:off x="3934857" y="4907280"/>
            <a:ext cx="5765324" cy="1015663"/>
          </a:xfrm>
          <a:prstGeom prst="rect">
            <a:avLst/>
          </a:prstGeom>
          <a:noFill/>
          <a:ln w="9525">
            <a:noFill/>
            <a:miter lim="800000"/>
            <a:headEnd/>
            <a:tailEnd/>
          </a:ln>
          <a:effectLst/>
        </p:spPr>
        <p:txBody>
          <a:bodyPr wrap="square">
            <a:spAutoFit/>
          </a:bodyPr>
          <a:lstStyle/>
          <a:p>
            <a:pPr algn="ctr">
              <a:spcBef>
                <a:spcPct val="50000"/>
              </a:spcBef>
            </a:pPr>
            <a:r>
              <a:rPr lang="en-US" sz="6000" b="1" dirty="0" smtClean="0">
                <a:solidFill>
                  <a:schemeClr val="tx1">
                    <a:alpha val="10000"/>
                  </a:schemeClr>
                </a:solidFill>
              </a:rPr>
              <a:t>Standards</a:t>
            </a:r>
            <a:endParaRPr lang="en-US" sz="6000" b="1" dirty="0">
              <a:solidFill>
                <a:schemeClr val="tx1">
                  <a:alpha val="10000"/>
                </a:schemeClr>
              </a:solidFill>
            </a:endParaRPr>
          </a:p>
        </p:txBody>
      </p:sp>
      <p:sp>
        <p:nvSpPr>
          <p:cNvPr id="20" name="Text Box 15"/>
          <p:cNvSpPr txBox="1">
            <a:spLocks noChangeArrowheads="1"/>
          </p:cNvSpPr>
          <p:nvPr/>
        </p:nvSpPr>
        <p:spPr bwMode="gray">
          <a:xfrm>
            <a:off x="-2385060" y="2062817"/>
            <a:ext cx="11529060" cy="1754326"/>
          </a:xfrm>
          <a:prstGeom prst="rect">
            <a:avLst/>
          </a:prstGeom>
          <a:noFill/>
          <a:ln w="9525">
            <a:noFill/>
            <a:miter lim="800000"/>
            <a:headEnd/>
            <a:tailEnd/>
          </a:ln>
          <a:effectLst/>
        </p:spPr>
        <p:txBody>
          <a:bodyPr wrap="square">
            <a:spAutoFit/>
          </a:bodyPr>
          <a:lstStyle/>
          <a:p>
            <a:pPr algn="ctr" fontAlgn="auto">
              <a:lnSpc>
                <a:spcPct val="90000"/>
              </a:lnSpc>
              <a:spcBef>
                <a:spcPct val="50000"/>
              </a:spcBef>
              <a:spcAft>
                <a:spcPct val="35000"/>
              </a:spcAft>
              <a:defRPr/>
            </a:pPr>
            <a:r>
              <a:rPr lang="en-US" sz="6000" b="1" dirty="0" smtClean="0">
                <a:solidFill>
                  <a:schemeClr val="tx1">
                    <a:alpha val="10000"/>
                  </a:schemeClr>
                </a:solidFill>
              </a:rPr>
              <a:t>Open connections to Microsoft products  </a:t>
            </a:r>
          </a:p>
        </p:txBody>
      </p:sp>
      <p:sp>
        <p:nvSpPr>
          <p:cNvPr id="21" name="Text Box 16"/>
          <p:cNvSpPr txBox="1">
            <a:spLocks noChangeArrowheads="1"/>
          </p:cNvSpPr>
          <p:nvPr/>
        </p:nvSpPr>
        <p:spPr bwMode="gray">
          <a:xfrm>
            <a:off x="1370013" y="6167735"/>
            <a:ext cx="6948340" cy="923330"/>
          </a:xfrm>
          <a:prstGeom prst="rect">
            <a:avLst/>
          </a:prstGeom>
          <a:noFill/>
          <a:ln w="9525">
            <a:noFill/>
            <a:miter lim="800000"/>
            <a:headEnd/>
            <a:tailEnd/>
          </a:ln>
          <a:effectLst/>
        </p:spPr>
        <p:txBody>
          <a:bodyPr wrap="square">
            <a:spAutoFit/>
          </a:bodyPr>
          <a:lstStyle/>
          <a:p>
            <a:pPr algn="ctr" fontAlgn="auto">
              <a:lnSpc>
                <a:spcPct val="90000"/>
              </a:lnSpc>
              <a:spcBef>
                <a:spcPct val="50000"/>
              </a:spcBef>
              <a:spcAft>
                <a:spcPct val="35000"/>
              </a:spcAft>
              <a:defRPr/>
            </a:pPr>
            <a:r>
              <a:rPr lang="en-US" sz="6000" b="1" dirty="0" smtClean="0">
                <a:solidFill>
                  <a:schemeClr val="tx1">
                    <a:alpha val="10000"/>
                  </a:schemeClr>
                </a:solidFill>
              </a:rPr>
              <a:t>Data portability</a:t>
            </a:r>
          </a:p>
        </p:txBody>
      </p:sp>
      <p:sp>
        <p:nvSpPr>
          <p:cNvPr id="22" name="Text Box 17"/>
          <p:cNvSpPr txBox="1">
            <a:spLocks noChangeArrowheads="1"/>
          </p:cNvSpPr>
          <p:nvPr/>
        </p:nvSpPr>
        <p:spPr bwMode="gray">
          <a:xfrm>
            <a:off x="2438400" y="5394960"/>
            <a:ext cx="8645492" cy="1015663"/>
          </a:xfrm>
          <a:prstGeom prst="rect">
            <a:avLst/>
          </a:prstGeom>
          <a:noFill/>
          <a:ln w="9525">
            <a:noFill/>
            <a:miter lim="800000"/>
            <a:headEnd/>
            <a:tailEnd/>
          </a:ln>
          <a:effectLst/>
        </p:spPr>
        <p:txBody>
          <a:bodyPr wrap="square">
            <a:spAutoFit/>
          </a:bodyPr>
          <a:lstStyle/>
          <a:p>
            <a:pPr algn="ctr">
              <a:spcBef>
                <a:spcPct val="50000"/>
              </a:spcBef>
            </a:pPr>
            <a:r>
              <a:rPr lang="en-US" sz="6000" b="1" dirty="0" smtClean="0">
                <a:solidFill>
                  <a:schemeClr val="tx1">
                    <a:alpha val="10000"/>
                  </a:schemeClr>
                </a:solidFill>
              </a:rPr>
              <a:t>Internet</a:t>
            </a:r>
            <a:endParaRPr lang="en-US" sz="6000" b="1" dirty="0">
              <a:solidFill>
                <a:schemeClr val="tx1">
                  <a:alpha val="10000"/>
                </a:schemeClr>
              </a:solidFill>
            </a:endParaRPr>
          </a:p>
        </p:txBody>
      </p:sp>
      <p:sp>
        <p:nvSpPr>
          <p:cNvPr id="23" name="Text Box 18"/>
          <p:cNvSpPr txBox="1">
            <a:spLocks noChangeArrowheads="1"/>
          </p:cNvSpPr>
          <p:nvPr/>
        </p:nvSpPr>
        <p:spPr bwMode="gray">
          <a:xfrm>
            <a:off x="4776470" y="3127355"/>
            <a:ext cx="9698728" cy="923330"/>
          </a:xfrm>
          <a:prstGeom prst="rect">
            <a:avLst/>
          </a:prstGeom>
          <a:noFill/>
          <a:ln w="9525">
            <a:noFill/>
            <a:miter lim="800000"/>
            <a:headEnd/>
            <a:tailEnd/>
          </a:ln>
          <a:effectLst/>
        </p:spPr>
        <p:txBody>
          <a:bodyPr wrap="square">
            <a:spAutoFit/>
          </a:bodyPr>
          <a:lstStyle/>
          <a:p>
            <a:pPr fontAlgn="auto">
              <a:lnSpc>
                <a:spcPct val="90000"/>
              </a:lnSpc>
              <a:spcBef>
                <a:spcPct val="50000"/>
              </a:spcBef>
              <a:spcAft>
                <a:spcPct val="35000"/>
              </a:spcAft>
              <a:defRPr/>
            </a:pPr>
            <a:r>
              <a:rPr lang="en-US" sz="6000" b="1" dirty="0" smtClean="0">
                <a:solidFill>
                  <a:schemeClr val="tx1">
                    <a:alpha val="10000"/>
                  </a:schemeClr>
                </a:solidFill>
              </a:rPr>
              <a:t>Open engagement</a:t>
            </a:r>
          </a:p>
        </p:txBody>
      </p:sp>
      <p:sp>
        <p:nvSpPr>
          <p:cNvPr id="25" name="Text Box 20"/>
          <p:cNvSpPr txBox="1">
            <a:spLocks noChangeArrowheads="1"/>
          </p:cNvSpPr>
          <p:nvPr/>
        </p:nvSpPr>
        <p:spPr bwMode="gray">
          <a:xfrm>
            <a:off x="-2514600" y="-268119"/>
            <a:ext cx="8730352" cy="923330"/>
          </a:xfrm>
          <a:prstGeom prst="rect">
            <a:avLst/>
          </a:prstGeom>
          <a:noFill/>
          <a:ln w="9525">
            <a:noFill/>
            <a:miter lim="800000"/>
            <a:headEnd/>
            <a:tailEnd/>
          </a:ln>
          <a:effectLst/>
        </p:spPr>
        <p:txBody>
          <a:bodyPr wrap="square">
            <a:spAutoFit/>
          </a:bodyPr>
          <a:lstStyle/>
          <a:p>
            <a:pPr algn="ctr" fontAlgn="auto">
              <a:lnSpc>
                <a:spcPct val="90000"/>
              </a:lnSpc>
              <a:spcBef>
                <a:spcPct val="50000"/>
              </a:spcBef>
              <a:spcAft>
                <a:spcPct val="35000"/>
              </a:spcAft>
              <a:defRPr/>
            </a:pPr>
            <a:r>
              <a:rPr lang="en-US" sz="6000" b="1" dirty="0" smtClean="0">
                <a:solidFill>
                  <a:schemeClr val="tx1">
                    <a:alpha val="10000"/>
                  </a:schemeClr>
                </a:solidFill>
              </a:rPr>
              <a:t>Open engagement</a:t>
            </a:r>
          </a:p>
        </p:txBody>
      </p:sp>
      <p:sp>
        <p:nvSpPr>
          <p:cNvPr id="26" name="Text Box 21"/>
          <p:cNvSpPr txBox="1">
            <a:spLocks noChangeArrowheads="1"/>
          </p:cNvSpPr>
          <p:nvPr/>
        </p:nvSpPr>
        <p:spPr bwMode="gray">
          <a:xfrm>
            <a:off x="6629400" y="4343400"/>
            <a:ext cx="8730352" cy="923330"/>
          </a:xfrm>
          <a:prstGeom prst="rect">
            <a:avLst/>
          </a:prstGeom>
          <a:noFill/>
          <a:ln w="9525">
            <a:noFill/>
            <a:miter lim="800000"/>
            <a:headEnd/>
            <a:tailEnd/>
          </a:ln>
          <a:effectLst/>
        </p:spPr>
        <p:txBody>
          <a:bodyPr wrap="square">
            <a:spAutoFit/>
          </a:bodyPr>
          <a:lstStyle/>
          <a:p>
            <a:pPr algn="ctr" fontAlgn="auto">
              <a:lnSpc>
                <a:spcPct val="90000"/>
              </a:lnSpc>
              <a:spcBef>
                <a:spcPct val="50000"/>
              </a:spcBef>
              <a:spcAft>
                <a:spcPct val="35000"/>
              </a:spcAft>
              <a:defRPr/>
            </a:pPr>
            <a:r>
              <a:rPr lang="en-US" sz="6000" b="1" dirty="0" smtClean="0">
                <a:solidFill>
                  <a:schemeClr val="tx1">
                    <a:alpha val="10000"/>
                  </a:schemeClr>
                </a:solidFill>
              </a:rPr>
              <a:t>Support for standards</a:t>
            </a:r>
          </a:p>
        </p:txBody>
      </p:sp>
      <p:sp>
        <p:nvSpPr>
          <p:cNvPr id="27" name="Text Box 22"/>
          <p:cNvSpPr txBox="1">
            <a:spLocks noChangeArrowheads="1"/>
          </p:cNvSpPr>
          <p:nvPr/>
        </p:nvSpPr>
        <p:spPr bwMode="gray">
          <a:xfrm>
            <a:off x="-2237006" y="4922614"/>
            <a:ext cx="8730352" cy="1754326"/>
          </a:xfrm>
          <a:prstGeom prst="rect">
            <a:avLst/>
          </a:prstGeom>
          <a:noFill/>
          <a:ln w="9525">
            <a:noFill/>
            <a:miter lim="800000"/>
            <a:headEnd/>
            <a:tailEnd/>
          </a:ln>
          <a:effectLst/>
        </p:spPr>
        <p:txBody>
          <a:bodyPr wrap="square">
            <a:spAutoFit/>
          </a:bodyPr>
          <a:lstStyle/>
          <a:p>
            <a:pPr algn="ctr" fontAlgn="auto">
              <a:lnSpc>
                <a:spcPct val="90000"/>
              </a:lnSpc>
              <a:spcBef>
                <a:spcPct val="50000"/>
              </a:spcBef>
              <a:spcAft>
                <a:spcPct val="35000"/>
              </a:spcAft>
              <a:defRPr/>
            </a:pPr>
            <a:r>
              <a:rPr lang="en-US" sz="6000" b="1" dirty="0" smtClean="0">
                <a:solidFill>
                  <a:schemeClr val="tx1">
                    <a:alpha val="10000"/>
                  </a:schemeClr>
                </a:solidFill>
              </a:rPr>
              <a:t>Open connections to Microsoft products  </a:t>
            </a:r>
          </a:p>
        </p:txBody>
      </p:sp>
      <p:sp>
        <p:nvSpPr>
          <p:cNvPr id="28" name="Text Box 23"/>
          <p:cNvSpPr txBox="1">
            <a:spLocks noChangeArrowheads="1"/>
          </p:cNvSpPr>
          <p:nvPr/>
        </p:nvSpPr>
        <p:spPr bwMode="gray">
          <a:xfrm>
            <a:off x="-186101" y="2566932"/>
            <a:ext cx="9104722" cy="923330"/>
          </a:xfrm>
          <a:prstGeom prst="rect">
            <a:avLst/>
          </a:prstGeom>
          <a:noFill/>
          <a:ln w="9525">
            <a:noFill/>
            <a:miter lim="800000"/>
            <a:headEnd/>
            <a:tailEnd/>
          </a:ln>
          <a:effectLst/>
        </p:spPr>
        <p:txBody>
          <a:bodyPr wrap="square">
            <a:spAutoFit/>
          </a:bodyPr>
          <a:lstStyle/>
          <a:p>
            <a:pPr algn="ctr" fontAlgn="auto">
              <a:lnSpc>
                <a:spcPct val="90000"/>
              </a:lnSpc>
              <a:spcBef>
                <a:spcPct val="50000"/>
              </a:spcBef>
              <a:spcAft>
                <a:spcPct val="35000"/>
              </a:spcAft>
              <a:defRPr/>
            </a:pPr>
            <a:r>
              <a:rPr lang="en-US" sz="6000" b="1" dirty="0" smtClean="0">
                <a:solidFill>
                  <a:schemeClr val="tx1">
                    <a:alpha val="10000"/>
                  </a:schemeClr>
                </a:solidFill>
              </a:rPr>
              <a:t>Support for standards</a:t>
            </a:r>
          </a:p>
        </p:txBody>
      </p:sp>
      <p:sp>
        <p:nvSpPr>
          <p:cNvPr id="29" name="Text Box 15"/>
          <p:cNvSpPr txBox="1">
            <a:spLocks noChangeArrowheads="1"/>
          </p:cNvSpPr>
          <p:nvPr/>
        </p:nvSpPr>
        <p:spPr bwMode="gray">
          <a:xfrm>
            <a:off x="-6751320" y="2780437"/>
            <a:ext cx="8715376" cy="1754326"/>
          </a:xfrm>
          <a:prstGeom prst="rect">
            <a:avLst/>
          </a:prstGeom>
          <a:noFill/>
          <a:ln w="9525">
            <a:noFill/>
            <a:miter lim="800000"/>
            <a:headEnd/>
            <a:tailEnd/>
          </a:ln>
          <a:effectLst/>
        </p:spPr>
        <p:txBody>
          <a:bodyPr wrap="square">
            <a:spAutoFit/>
          </a:bodyPr>
          <a:lstStyle/>
          <a:p>
            <a:pPr algn="ctr" fontAlgn="auto">
              <a:lnSpc>
                <a:spcPct val="90000"/>
              </a:lnSpc>
              <a:spcBef>
                <a:spcPct val="50000"/>
              </a:spcBef>
              <a:spcAft>
                <a:spcPct val="35000"/>
              </a:spcAft>
              <a:defRPr/>
            </a:pPr>
            <a:r>
              <a:rPr lang="en-US" sz="6000" b="1" dirty="0" smtClean="0">
                <a:solidFill>
                  <a:schemeClr val="tx1">
                    <a:alpha val="10000"/>
                  </a:schemeClr>
                </a:solidFill>
              </a:rPr>
              <a:t>Open connections to Microsoft products  </a:t>
            </a:r>
          </a:p>
        </p:txBody>
      </p:sp>
      <p:sp>
        <p:nvSpPr>
          <p:cNvPr id="30" name="Text Box 15"/>
          <p:cNvSpPr txBox="1">
            <a:spLocks noChangeArrowheads="1"/>
          </p:cNvSpPr>
          <p:nvPr/>
        </p:nvSpPr>
        <p:spPr bwMode="gray">
          <a:xfrm>
            <a:off x="6287452" y="2512397"/>
            <a:ext cx="8715376" cy="923330"/>
          </a:xfrm>
          <a:prstGeom prst="rect">
            <a:avLst/>
          </a:prstGeom>
          <a:noFill/>
          <a:ln w="9525">
            <a:noFill/>
            <a:miter lim="800000"/>
            <a:headEnd/>
            <a:tailEnd/>
          </a:ln>
          <a:effectLst/>
        </p:spPr>
        <p:txBody>
          <a:bodyPr wrap="square">
            <a:spAutoFit/>
          </a:bodyPr>
          <a:lstStyle/>
          <a:p>
            <a:pPr algn="ctr" fontAlgn="auto">
              <a:lnSpc>
                <a:spcPct val="90000"/>
              </a:lnSpc>
              <a:spcBef>
                <a:spcPct val="50000"/>
              </a:spcBef>
              <a:spcAft>
                <a:spcPct val="35000"/>
              </a:spcAft>
              <a:defRPr/>
            </a:pPr>
            <a:r>
              <a:rPr lang="en-US" sz="6000" b="1" dirty="0" smtClean="0">
                <a:solidFill>
                  <a:schemeClr val="tx1">
                    <a:alpha val="10000"/>
                  </a:schemeClr>
                </a:solidFill>
              </a:rPr>
              <a:t>Data portability</a:t>
            </a:r>
          </a:p>
        </p:txBody>
      </p:sp>
      <p:sp>
        <p:nvSpPr>
          <p:cNvPr id="31" name="Text Box 15"/>
          <p:cNvSpPr txBox="1">
            <a:spLocks noChangeArrowheads="1"/>
          </p:cNvSpPr>
          <p:nvPr/>
        </p:nvSpPr>
        <p:spPr bwMode="gray">
          <a:xfrm>
            <a:off x="-8334376" y="5410200"/>
            <a:ext cx="8715376" cy="923330"/>
          </a:xfrm>
          <a:prstGeom prst="rect">
            <a:avLst/>
          </a:prstGeom>
          <a:noFill/>
          <a:ln w="9525">
            <a:noFill/>
            <a:miter lim="800000"/>
            <a:headEnd/>
            <a:tailEnd/>
          </a:ln>
          <a:effectLst/>
        </p:spPr>
        <p:txBody>
          <a:bodyPr wrap="square">
            <a:spAutoFit/>
          </a:bodyPr>
          <a:lstStyle/>
          <a:p>
            <a:pPr algn="ctr" fontAlgn="auto">
              <a:lnSpc>
                <a:spcPct val="90000"/>
              </a:lnSpc>
              <a:spcBef>
                <a:spcPct val="50000"/>
              </a:spcBef>
              <a:spcAft>
                <a:spcPct val="35000"/>
              </a:spcAft>
              <a:defRPr/>
            </a:pPr>
            <a:r>
              <a:rPr lang="en-US" sz="6000" b="1" dirty="0" smtClean="0">
                <a:solidFill>
                  <a:schemeClr val="tx1">
                    <a:alpha val="10000"/>
                  </a:schemeClr>
                </a:solidFill>
              </a:rPr>
              <a:t>Open engagement</a:t>
            </a:r>
          </a:p>
        </p:txBody>
      </p:sp>
      <p:sp>
        <p:nvSpPr>
          <p:cNvPr id="33" name="Text Box 15"/>
          <p:cNvSpPr txBox="1">
            <a:spLocks noChangeArrowheads="1"/>
          </p:cNvSpPr>
          <p:nvPr/>
        </p:nvSpPr>
        <p:spPr bwMode="gray">
          <a:xfrm>
            <a:off x="3505200" y="1420813"/>
            <a:ext cx="8715376" cy="923330"/>
          </a:xfrm>
          <a:prstGeom prst="rect">
            <a:avLst/>
          </a:prstGeom>
          <a:noFill/>
          <a:ln w="9525">
            <a:noFill/>
            <a:miter lim="800000"/>
            <a:headEnd/>
            <a:tailEnd/>
          </a:ln>
          <a:effectLst/>
        </p:spPr>
        <p:txBody>
          <a:bodyPr wrap="square">
            <a:spAutoFit/>
          </a:bodyPr>
          <a:lstStyle/>
          <a:p>
            <a:pPr algn="ctr" fontAlgn="auto">
              <a:lnSpc>
                <a:spcPct val="90000"/>
              </a:lnSpc>
              <a:spcBef>
                <a:spcPct val="50000"/>
              </a:spcBef>
              <a:spcAft>
                <a:spcPct val="35000"/>
              </a:spcAft>
              <a:defRPr/>
            </a:pPr>
            <a:r>
              <a:rPr lang="en-US" sz="6000" b="1" dirty="0" smtClean="0">
                <a:solidFill>
                  <a:schemeClr val="tx1">
                    <a:alpha val="10000"/>
                  </a:schemeClr>
                </a:solidFill>
              </a:rPr>
              <a:t>Support for standards</a:t>
            </a:r>
          </a:p>
        </p:txBody>
      </p:sp>
      <p:sp>
        <p:nvSpPr>
          <p:cNvPr id="34" name="Text Box 11"/>
          <p:cNvSpPr txBox="1">
            <a:spLocks noChangeArrowheads="1"/>
          </p:cNvSpPr>
          <p:nvPr/>
        </p:nvSpPr>
        <p:spPr bwMode="gray">
          <a:xfrm>
            <a:off x="4442460" y="-111145"/>
            <a:ext cx="5765324" cy="923330"/>
          </a:xfrm>
          <a:prstGeom prst="rect">
            <a:avLst/>
          </a:prstGeom>
          <a:noFill/>
          <a:ln w="9525">
            <a:noFill/>
            <a:miter lim="800000"/>
            <a:headEnd/>
            <a:tailEnd/>
          </a:ln>
          <a:effectLst/>
        </p:spPr>
        <p:txBody>
          <a:bodyPr wrap="square">
            <a:spAutoFit/>
          </a:bodyPr>
          <a:lstStyle/>
          <a:p>
            <a:pPr algn="ctr" fontAlgn="auto">
              <a:lnSpc>
                <a:spcPct val="90000"/>
              </a:lnSpc>
              <a:spcBef>
                <a:spcPct val="50000"/>
              </a:spcBef>
              <a:spcAft>
                <a:spcPct val="35000"/>
              </a:spcAft>
              <a:defRPr/>
            </a:pPr>
            <a:r>
              <a:rPr lang="en-US" sz="6000" b="1" dirty="0" smtClean="0">
                <a:solidFill>
                  <a:schemeClr val="tx1">
                    <a:alpha val="10000"/>
                  </a:schemeClr>
                </a:solidFill>
              </a:rPr>
              <a:t>Data portability</a:t>
            </a:r>
          </a:p>
        </p:txBody>
      </p:sp>
      <p:sp>
        <p:nvSpPr>
          <p:cNvPr id="36" name="Text Box 5"/>
          <p:cNvSpPr txBox="1">
            <a:spLocks noChangeArrowheads="1"/>
          </p:cNvSpPr>
          <p:nvPr/>
        </p:nvSpPr>
        <p:spPr bwMode="gray">
          <a:xfrm>
            <a:off x="4074795" y="900430"/>
            <a:ext cx="2000250" cy="341632"/>
          </a:xfrm>
          <a:prstGeom prst="rect">
            <a:avLst/>
          </a:prstGeom>
          <a:noFill/>
          <a:ln w="9525">
            <a:noFill/>
            <a:miter lim="800000"/>
            <a:headEnd/>
            <a:tailEnd/>
          </a:ln>
          <a:effectLst/>
        </p:spPr>
        <p:txBody>
          <a:bodyPr wrap="square">
            <a:spAutoFit/>
          </a:bodyPr>
          <a:lstStyle/>
          <a:p>
            <a:pPr algn="ctr">
              <a:lnSpc>
                <a:spcPct val="90000"/>
              </a:lnSpc>
              <a:spcBef>
                <a:spcPts val="432"/>
              </a:spcBef>
            </a:pPr>
            <a:r>
              <a:rPr lang="en-US" b="1" dirty="0" smtClean="0"/>
              <a:t>SugarCRM</a:t>
            </a:r>
            <a:endParaRPr lang="en-US" b="1" dirty="0"/>
          </a:p>
        </p:txBody>
      </p:sp>
      <p:sp>
        <p:nvSpPr>
          <p:cNvPr id="37" name="Text Box 6"/>
          <p:cNvSpPr txBox="1">
            <a:spLocks noChangeArrowheads="1"/>
          </p:cNvSpPr>
          <p:nvPr/>
        </p:nvSpPr>
        <p:spPr bwMode="gray">
          <a:xfrm>
            <a:off x="609601" y="2685288"/>
            <a:ext cx="2427288" cy="590931"/>
          </a:xfrm>
          <a:prstGeom prst="rect">
            <a:avLst/>
          </a:prstGeom>
          <a:noFill/>
          <a:ln w="9525">
            <a:noFill/>
            <a:miter lim="800000"/>
            <a:headEnd/>
            <a:tailEnd/>
          </a:ln>
          <a:effectLst/>
        </p:spPr>
        <p:txBody>
          <a:bodyPr wrap="square">
            <a:spAutoFit/>
          </a:bodyPr>
          <a:lstStyle/>
          <a:p>
            <a:pPr algn="ctr">
              <a:lnSpc>
                <a:spcPct val="90000"/>
              </a:lnSpc>
              <a:spcBef>
                <a:spcPts val="432"/>
              </a:spcBef>
            </a:pPr>
            <a:r>
              <a:rPr lang="en-US" b="1" dirty="0" smtClean="0"/>
              <a:t>44,000 Pages of Protocol Docs</a:t>
            </a:r>
            <a:endParaRPr lang="en-US" b="1" dirty="0"/>
          </a:p>
        </p:txBody>
      </p:sp>
      <p:sp>
        <p:nvSpPr>
          <p:cNvPr id="40" name="Text Box 9"/>
          <p:cNvSpPr txBox="1">
            <a:spLocks noChangeArrowheads="1"/>
          </p:cNvSpPr>
          <p:nvPr/>
        </p:nvSpPr>
        <p:spPr bwMode="gray">
          <a:xfrm>
            <a:off x="3791712" y="3315968"/>
            <a:ext cx="4572000" cy="341632"/>
          </a:xfrm>
          <a:prstGeom prst="rect">
            <a:avLst/>
          </a:prstGeom>
          <a:noFill/>
          <a:ln w="9525">
            <a:noFill/>
            <a:miter lim="800000"/>
            <a:headEnd/>
            <a:tailEnd/>
          </a:ln>
          <a:effectLst/>
        </p:spPr>
        <p:txBody>
          <a:bodyPr wrap="square">
            <a:spAutoFit/>
          </a:bodyPr>
          <a:lstStyle/>
          <a:p>
            <a:pPr algn="ctr">
              <a:lnSpc>
                <a:spcPct val="90000"/>
              </a:lnSpc>
              <a:spcBef>
                <a:spcPts val="432"/>
              </a:spcBef>
            </a:pPr>
            <a:r>
              <a:rPr lang="en-US" b="1" dirty="0" smtClean="0"/>
              <a:t>Document Interop Initiative</a:t>
            </a:r>
            <a:endParaRPr lang="en-US" b="1" dirty="0"/>
          </a:p>
        </p:txBody>
      </p:sp>
      <p:sp>
        <p:nvSpPr>
          <p:cNvPr id="41" name="Text Box 10"/>
          <p:cNvSpPr txBox="1">
            <a:spLocks noChangeArrowheads="1"/>
          </p:cNvSpPr>
          <p:nvPr/>
        </p:nvSpPr>
        <p:spPr bwMode="gray">
          <a:xfrm>
            <a:off x="3776663" y="1336040"/>
            <a:ext cx="2776537" cy="341632"/>
          </a:xfrm>
          <a:prstGeom prst="rect">
            <a:avLst/>
          </a:prstGeom>
          <a:noFill/>
          <a:ln w="9525">
            <a:noFill/>
            <a:miter lim="800000"/>
            <a:headEnd/>
            <a:tailEnd/>
          </a:ln>
          <a:effectLst/>
        </p:spPr>
        <p:txBody>
          <a:bodyPr wrap="square">
            <a:spAutoFit/>
          </a:bodyPr>
          <a:lstStyle/>
          <a:p>
            <a:pPr algn="ctr">
              <a:lnSpc>
                <a:spcPct val="90000"/>
              </a:lnSpc>
              <a:spcBef>
                <a:spcPts val="432"/>
              </a:spcBef>
            </a:pPr>
            <a:r>
              <a:rPr lang="en-US" b="1" dirty="0" smtClean="0"/>
              <a:t>SharePoint Learning Kit</a:t>
            </a:r>
            <a:endParaRPr lang="en-US" b="1" dirty="0"/>
          </a:p>
        </p:txBody>
      </p:sp>
      <p:sp>
        <p:nvSpPr>
          <p:cNvPr id="42" name="Text Box 11"/>
          <p:cNvSpPr txBox="1">
            <a:spLocks noChangeArrowheads="1"/>
          </p:cNvSpPr>
          <p:nvPr/>
        </p:nvSpPr>
        <p:spPr bwMode="gray">
          <a:xfrm>
            <a:off x="6548438" y="4248912"/>
            <a:ext cx="2595562" cy="590931"/>
          </a:xfrm>
          <a:prstGeom prst="rect">
            <a:avLst/>
          </a:prstGeom>
          <a:noFill/>
          <a:ln w="9525">
            <a:noFill/>
            <a:miter lim="800000"/>
            <a:headEnd/>
            <a:tailEnd/>
          </a:ln>
          <a:effectLst/>
        </p:spPr>
        <p:txBody>
          <a:bodyPr wrap="square">
            <a:spAutoFit/>
          </a:bodyPr>
          <a:lstStyle/>
          <a:p>
            <a:pPr algn="ctr">
              <a:lnSpc>
                <a:spcPct val="90000"/>
              </a:lnSpc>
              <a:spcBef>
                <a:spcPts val="432"/>
              </a:spcBef>
            </a:pPr>
            <a:r>
              <a:rPr lang="en-US" b="1" dirty="0" smtClean="0"/>
              <a:t>Open Specification Promise</a:t>
            </a:r>
            <a:endParaRPr lang="en-US" b="1" dirty="0"/>
          </a:p>
        </p:txBody>
      </p:sp>
      <p:sp>
        <p:nvSpPr>
          <p:cNvPr id="43" name="Text Box 15"/>
          <p:cNvSpPr txBox="1">
            <a:spLocks noChangeArrowheads="1"/>
          </p:cNvSpPr>
          <p:nvPr/>
        </p:nvSpPr>
        <p:spPr bwMode="gray">
          <a:xfrm>
            <a:off x="2360613" y="2990088"/>
            <a:ext cx="2771775" cy="341632"/>
          </a:xfrm>
          <a:prstGeom prst="rect">
            <a:avLst/>
          </a:prstGeom>
          <a:noFill/>
          <a:ln w="9525">
            <a:noFill/>
            <a:miter lim="800000"/>
            <a:headEnd/>
            <a:tailEnd/>
          </a:ln>
          <a:effectLst/>
        </p:spPr>
        <p:txBody>
          <a:bodyPr wrap="square">
            <a:spAutoFit/>
          </a:bodyPr>
          <a:lstStyle/>
          <a:p>
            <a:pPr algn="ctr">
              <a:lnSpc>
                <a:spcPct val="90000"/>
              </a:lnSpc>
              <a:spcBef>
                <a:spcPts val="432"/>
              </a:spcBef>
            </a:pPr>
            <a:r>
              <a:rPr lang="en-US" b="1" dirty="0" smtClean="0"/>
              <a:t>Project Higgins</a:t>
            </a:r>
            <a:endParaRPr lang="en-US" b="1" dirty="0"/>
          </a:p>
        </p:txBody>
      </p:sp>
      <p:sp>
        <p:nvSpPr>
          <p:cNvPr id="45" name="Text Box 17"/>
          <p:cNvSpPr txBox="1">
            <a:spLocks noChangeArrowheads="1"/>
          </p:cNvSpPr>
          <p:nvPr/>
        </p:nvSpPr>
        <p:spPr bwMode="gray">
          <a:xfrm>
            <a:off x="1752600" y="5943600"/>
            <a:ext cx="2749550" cy="341632"/>
          </a:xfrm>
          <a:prstGeom prst="rect">
            <a:avLst/>
          </a:prstGeom>
          <a:noFill/>
          <a:ln w="9525">
            <a:noFill/>
            <a:miter lim="800000"/>
            <a:headEnd/>
            <a:tailEnd/>
          </a:ln>
          <a:effectLst/>
        </p:spPr>
        <p:txBody>
          <a:bodyPr wrap="square">
            <a:spAutoFit/>
          </a:bodyPr>
          <a:lstStyle/>
          <a:p>
            <a:pPr algn="ctr">
              <a:lnSpc>
                <a:spcPct val="90000"/>
              </a:lnSpc>
              <a:spcBef>
                <a:spcPts val="432"/>
              </a:spcBef>
            </a:pPr>
            <a:r>
              <a:rPr lang="en-US" b="1" dirty="0" smtClean="0"/>
              <a:t>Open Source Software Lab</a:t>
            </a:r>
            <a:endParaRPr lang="en-US" b="1" dirty="0"/>
          </a:p>
        </p:txBody>
      </p:sp>
      <p:sp>
        <p:nvSpPr>
          <p:cNvPr id="46" name="Text Box 18"/>
          <p:cNvSpPr txBox="1">
            <a:spLocks noChangeArrowheads="1"/>
          </p:cNvSpPr>
          <p:nvPr/>
        </p:nvSpPr>
        <p:spPr bwMode="gray">
          <a:xfrm>
            <a:off x="1892300" y="4050268"/>
            <a:ext cx="3084513" cy="341632"/>
          </a:xfrm>
          <a:prstGeom prst="rect">
            <a:avLst/>
          </a:prstGeom>
          <a:noFill/>
          <a:ln w="9525">
            <a:noFill/>
            <a:miter lim="800000"/>
            <a:headEnd/>
            <a:tailEnd/>
          </a:ln>
          <a:effectLst/>
        </p:spPr>
        <p:txBody>
          <a:bodyPr wrap="square">
            <a:spAutoFit/>
          </a:bodyPr>
          <a:lstStyle/>
          <a:p>
            <a:pPr algn="ctr">
              <a:lnSpc>
                <a:spcPct val="90000"/>
              </a:lnSpc>
              <a:spcBef>
                <a:spcPts val="432"/>
              </a:spcBef>
            </a:pPr>
            <a:r>
              <a:rPr lang="en-US" b="1" dirty="0" smtClean="0"/>
              <a:t>Interop Vendor Alliance</a:t>
            </a:r>
            <a:endParaRPr lang="en-US" b="1" dirty="0"/>
          </a:p>
        </p:txBody>
      </p:sp>
      <p:sp>
        <p:nvSpPr>
          <p:cNvPr id="47" name="Text Box 19"/>
          <p:cNvSpPr txBox="1">
            <a:spLocks noChangeArrowheads="1"/>
          </p:cNvSpPr>
          <p:nvPr/>
        </p:nvSpPr>
        <p:spPr bwMode="gray">
          <a:xfrm>
            <a:off x="5649659" y="1702434"/>
            <a:ext cx="2776537" cy="341632"/>
          </a:xfrm>
          <a:prstGeom prst="rect">
            <a:avLst/>
          </a:prstGeom>
          <a:noFill/>
          <a:ln w="9525">
            <a:noFill/>
            <a:miter lim="800000"/>
            <a:headEnd/>
            <a:tailEnd/>
          </a:ln>
          <a:effectLst/>
        </p:spPr>
        <p:txBody>
          <a:bodyPr wrap="square">
            <a:spAutoFit/>
          </a:bodyPr>
          <a:lstStyle/>
          <a:p>
            <a:pPr algn="ctr">
              <a:lnSpc>
                <a:spcPct val="90000"/>
              </a:lnSpc>
              <a:spcBef>
                <a:spcPts val="432"/>
              </a:spcBef>
            </a:pPr>
            <a:r>
              <a:rPr lang="en-US" b="1" dirty="0" smtClean="0"/>
              <a:t>Novell</a:t>
            </a:r>
            <a:endParaRPr lang="en-US" b="1" dirty="0"/>
          </a:p>
        </p:txBody>
      </p:sp>
      <p:sp>
        <p:nvSpPr>
          <p:cNvPr id="48" name="Text Box 20"/>
          <p:cNvSpPr txBox="1">
            <a:spLocks noChangeArrowheads="1"/>
          </p:cNvSpPr>
          <p:nvPr/>
        </p:nvSpPr>
        <p:spPr bwMode="gray">
          <a:xfrm>
            <a:off x="5834062" y="5220968"/>
            <a:ext cx="2776538" cy="341632"/>
          </a:xfrm>
          <a:prstGeom prst="rect">
            <a:avLst/>
          </a:prstGeom>
          <a:noFill/>
          <a:ln w="9525">
            <a:noFill/>
            <a:miter lim="800000"/>
            <a:headEnd/>
            <a:tailEnd/>
          </a:ln>
          <a:effectLst/>
        </p:spPr>
        <p:txBody>
          <a:bodyPr wrap="square">
            <a:spAutoFit/>
          </a:bodyPr>
          <a:lstStyle/>
          <a:p>
            <a:pPr algn="ctr">
              <a:lnSpc>
                <a:spcPct val="90000"/>
              </a:lnSpc>
              <a:spcBef>
                <a:spcPts val="432"/>
              </a:spcBef>
            </a:pPr>
            <a:r>
              <a:rPr lang="en-US" b="1" dirty="0" err="1" smtClean="0"/>
              <a:t>OpenPegasus</a:t>
            </a:r>
            <a:endParaRPr lang="en-US" b="1" dirty="0"/>
          </a:p>
        </p:txBody>
      </p:sp>
      <p:sp>
        <p:nvSpPr>
          <p:cNvPr id="49" name="Text Box 21"/>
          <p:cNvSpPr txBox="1">
            <a:spLocks noChangeArrowheads="1"/>
          </p:cNvSpPr>
          <p:nvPr/>
        </p:nvSpPr>
        <p:spPr bwMode="gray">
          <a:xfrm>
            <a:off x="4386262" y="4114800"/>
            <a:ext cx="2776538" cy="341632"/>
          </a:xfrm>
          <a:prstGeom prst="rect">
            <a:avLst/>
          </a:prstGeom>
          <a:noFill/>
          <a:ln w="9525">
            <a:noFill/>
            <a:miter lim="800000"/>
            <a:headEnd/>
            <a:tailEnd/>
          </a:ln>
          <a:effectLst/>
        </p:spPr>
        <p:txBody>
          <a:bodyPr wrap="square">
            <a:spAutoFit/>
          </a:bodyPr>
          <a:lstStyle/>
          <a:p>
            <a:pPr algn="ctr">
              <a:lnSpc>
                <a:spcPct val="90000"/>
              </a:lnSpc>
              <a:spcBef>
                <a:spcPts val="432"/>
              </a:spcBef>
            </a:pPr>
            <a:r>
              <a:rPr lang="en-US" b="1" dirty="0" err="1" smtClean="0"/>
              <a:t>CodePlex</a:t>
            </a:r>
            <a:endParaRPr lang="en-US" b="1" dirty="0"/>
          </a:p>
        </p:txBody>
      </p:sp>
      <p:sp>
        <p:nvSpPr>
          <p:cNvPr id="51" name="Text Box 23"/>
          <p:cNvSpPr txBox="1">
            <a:spLocks noChangeArrowheads="1"/>
          </p:cNvSpPr>
          <p:nvPr/>
        </p:nvSpPr>
        <p:spPr bwMode="gray">
          <a:xfrm>
            <a:off x="2438400" y="2172968"/>
            <a:ext cx="2895600" cy="341632"/>
          </a:xfrm>
          <a:prstGeom prst="rect">
            <a:avLst/>
          </a:prstGeom>
          <a:noFill/>
          <a:ln w="9525">
            <a:noFill/>
            <a:miter lim="800000"/>
            <a:headEnd/>
            <a:tailEnd/>
          </a:ln>
          <a:effectLst/>
        </p:spPr>
        <p:txBody>
          <a:bodyPr wrap="square">
            <a:spAutoFit/>
          </a:bodyPr>
          <a:lstStyle/>
          <a:p>
            <a:pPr algn="ctr">
              <a:lnSpc>
                <a:spcPct val="90000"/>
              </a:lnSpc>
              <a:spcBef>
                <a:spcPts val="432"/>
              </a:spcBef>
            </a:pPr>
            <a:r>
              <a:rPr lang="en-US" b="1" dirty="0" err="1" smtClean="0"/>
              <a:t>OpenXML</a:t>
            </a:r>
            <a:endParaRPr lang="en-US" b="1" dirty="0"/>
          </a:p>
        </p:txBody>
      </p:sp>
      <p:sp>
        <p:nvSpPr>
          <p:cNvPr id="52" name="Text Box 15"/>
          <p:cNvSpPr txBox="1">
            <a:spLocks noChangeArrowheads="1"/>
          </p:cNvSpPr>
          <p:nvPr/>
        </p:nvSpPr>
        <p:spPr bwMode="gray">
          <a:xfrm>
            <a:off x="393700" y="3745468"/>
            <a:ext cx="2771775" cy="341632"/>
          </a:xfrm>
          <a:prstGeom prst="rect">
            <a:avLst/>
          </a:prstGeom>
          <a:noFill/>
          <a:ln w="9525">
            <a:noFill/>
            <a:miter lim="800000"/>
            <a:headEnd/>
            <a:tailEnd/>
          </a:ln>
          <a:effectLst/>
        </p:spPr>
        <p:txBody>
          <a:bodyPr wrap="square">
            <a:spAutoFit/>
          </a:bodyPr>
          <a:lstStyle/>
          <a:p>
            <a:pPr algn="ctr">
              <a:lnSpc>
                <a:spcPct val="90000"/>
              </a:lnSpc>
              <a:spcBef>
                <a:spcPts val="432"/>
              </a:spcBef>
            </a:pPr>
            <a:r>
              <a:rPr lang="en-US" b="1" dirty="0" smtClean="0"/>
              <a:t>PHP on Windows</a:t>
            </a:r>
            <a:endParaRPr lang="en-US" b="1" dirty="0"/>
          </a:p>
        </p:txBody>
      </p:sp>
      <p:sp>
        <p:nvSpPr>
          <p:cNvPr id="53" name="Text Box 15"/>
          <p:cNvSpPr txBox="1">
            <a:spLocks noChangeArrowheads="1"/>
          </p:cNvSpPr>
          <p:nvPr/>
        </p:nvSpPr>
        <p:spPr bwMode="gray">
          <a:xfrm>
            <a:off x="0" y="4839968"/>
            <a:ext cx="2771775" cy="341632"/>
          </a:xfrm>
          <a:prstGeom prst="rect">
            <a:avLst/>
          </a:prstGeom>
          <a:noFill/>
          <a:ln w="9525">
            <a:noFill/>
            <a:miter lim="800000"/>
            <a:headEnd/>
            <a:tailEnd/>
          </a:ln>
          <a:effectLst/>
        </p:spPr>
        <p:txBody>
          <a:bodyPr wrap="square">
            <a:spAutoFit/>
          </a:bodyPr>
          <a:lstStyle/>
          <a:p>
            <a:pPr algn="ctr">
              <a:lnSpc>
                <a:spcPct val="90000"/>
              </a:lnSpc>
              <a:spcBef>
                <a:spcPts val="432"/>
              </a:spcBef>
            </a:pPr>
            <a:r>
              <a:rPr lang="en-US" b="1" dirty="0" err="1" smtClean="0"/>
              <a:t>Linspire</a:t>
            </a:r>
            <a:endParaRPr lang="en-US" b="1" dirty="0"/>
          </a:p>
        </p:txBody>
      </p:sp>
      <p:sp>
        <p:nvSpPr>
          <p:cNvPr id="54" name="Text Box 15"/>
          <p:cNvSpPr txBox="1">
            <a:spLocks noChangeArrowheads="1"/>
          </p:cNvSpPr>
          <p:nvPr/>
        </p:nvSpPr>
        <p:spPr bwMode="gray">
          <a:xfrm>
            <a:off x="47625" y="5562600"/>
            <a:ext cx="2771775" cy="341632"/>
          </a:xfrm>
          <a:prstGeom prst="rect">
            <a:avLst/>
          </a:prstGeom>
          <a:noFill/>
          <a:ln w="9525">
            <a:noFill/>
            <a:miter lim="800000"/>
            <a:headEnd/>
            <a:tailEnd/>
          </a:ln>
          <a:effectLst/>
        </p:spPr>
        <p:txBody>
          <a:bodyPr wrap="square">
            <a:spAutoFit/>
          </a:bodyPr>
          <a:lstStyle/>
          <a:p>
            <a:pPr algn="ctr">
              <a:lnSpc>
                <a:spcPct val="90000"/>
              </a:lnSpc>
              <a:spcBef>
                <a:spcPts val="432"/>
              </a:spcBef>
            </a:pPr>
            <a:r>
              <a:rPr lang="en-US" b="1" dirty="0" smtClean="0"/>
              <a:t>Open APIs</a:t>
            </a:r>
            <a:endParaRPr lang="en-US" b="1" dirty="0"/>
          </a:p>
        </p:txBody>
      </p:sp>
      <p:sp>
        <p:nvSpPr>
          <p:cNvPr id="57" name="Text Box 11"/>
          <p:cNvSpPr txBox="1">
            <a:spLocks noChangeArrowheads="1"/>
          </p:cNvSpPr>
          <p:nvPr/>
        </p:nvSpPr>
        <p:spPr bwMode="gray">
          <a:xfrm>
            <a:off x="6101950" y="710525"/>
            <a:ext cx="2216150" cy="590931"/>
          </a:xfrm>
          <a:prstGeom prst="rect">
            <a:avLst/>
          </a:prstGeom>
          <a:noFill/>
          <a:ln w="9525">
            <a:noFill/>
            <a:miter lim="800000"/>
            <a:headEnd/>
            <a:tailEnd/>
          </a:ln>
          <a:effectLst/>
        </p:spPr>
        <p:txBody>
          <a:bodyPr wrap="square">
            <a:spAutoFit/>
          </a:bodyPr>
          <a:lstStyle/>
          <a:p>
            <a:pPr algn="ctr">
              <a:lnSpc>
                <a:spcPct val="90000"/>
              </a:lnSpc>
              <a:spcBef>
                <a:spcPts val="432"/>
              </a:spcBef>
            </a:pPr>
            <a:r>
              <a:rPr lang="en-US" b="1" dirty="0" err="1" smtClean="0"/>
              <a:t>Interop</a:t>
            </a:r>
            <a:r>
              <a:rPr lang="en-US" b="1" dirty="0" smtClean="0"/>
              <a:t> Executive Customer Council</a:t>
            </a:r>
            <a:endParaRPr lang="en-US" b="1" dirty="0"/>
          </a:p>
        </p:txBody>
      </p:sp>
      <p:sp>
        <p:nvSpPr>
          <p:cNvPr id="58" name="Text Box 13"/>
          <p:cNvSpPr txBox="1">
            <a:spLocks noChangeArrowheads="1"/>
          </p:cNvSpPr>
          <p:nvPr/>
        </p:nvSpPr>
        <p:spPr bwMode="gray">
          <a:xfrm>
            <a:off x="7107936" y="2083023"/>
            <a:ext cx="1440426" cy="341632"/>
          </a:xfrm>
          <a:prstGeom prst="rect">
            <a:avLst/>
          </a:prstGeom>
          <a:noFill/>
          <a:ln w="9525">
            <a:noFill/>
            <a:miter lim="800000"/>
            <a:headEnd/>
            <a:tailEnd/>
          </a:ln>
          <a:effectLst/>
        </p:spPr>
        <p:txBody>
          <a:bodyPr wrap="square">
            <a:spAutoFit/>
          </a:bodyPr>
          <a:lstStyle/>
          <a:p>
            <a:pPr algn="ctr">
              <a:lnSpc>
                <a:spcPct val="90000"/>
              </a:lnSpc>
              <a:spcBef>
                <a:spcPts val="432"/>
              </a:spcBef>
            </a:pPr>
            <a:r>
              <a:rPr lang="en-US" b="1" dirty="0" smtClean="0"/>
              <a:t>Quest</a:t>
            </a:r>
            <a:endParaRPr lang="en-US" b="1" dirty="0"/>
          </a:p>
        </p:txBody>
      </p:sp>
      <p:sp>
        <p:nvSpPr>
          <p:cNvPr id="61" name="Text Box 16"/>
          <p:cNvSpPr txBox="1">
            <a:spLocks noChangeArrowheads="1"/>
          </p:cNvSpPr>
          <p:nvPr/>
        </p:nvSpPr>
        <p:spPr bwMode="gray">
          <a:xfrm>
            <a:off x="8240612" y="4962130"/>
            <a:ext cx="6948340" cy="1754326"/>
          </a:xfrm>
          <a:prstGeom prst="rect">
            <a:avLst/>
          </a:prstGeom>
          <a:noFill/>
          <a:ln w="9525">
            <a:noFill/>
            <a:miter lim="800000"/>
            <a:headEnd/>
            <a:tailEnd/>
          </a:ln>
          <a:effectLst/>
        </p:spPr>
        <p:txBody>
          <a:bodyPr wrap="square">
            <a:spAutoFit/>
          </a:bodyPr>
          <a:lstStyle/>
          <a:p>
            <a:pPr fontAlgn="auto">
              <a:lnSpc>
                <a:spcPct val="90000"/>
              </a:lnSpc>
              <a:spcBef>
                <a:spcPct val="50000"/>
              </a:spcBef>
              <a:spcAft>
                <a:spcPct val="35000"/>
              </a:spcAft>
              <a:defRPr/>
            </a:pPr>
            <a:r>
              <a:rPr lang="en-US" sz="6000" b="1" dirty="0" smtClean="0">
                <a:solidFill>
                  <a:schemeClr val="tx1">
                    <a:alpha val="10000"/>
                  </a:schemeClr>
                </a:solidFill>
              </a:rPr>
              <a:t>Data </a:t>
            </a:r>
            <a:br>
              <a:rPr lang="en-US" sz="6000" b="1" dirty="0" smtClean="0">
                <a:solidFill>
                  <a:schemeClr val="tx1">
                    <a:alpha val="10000"/>
                  </a:schemeClr>
                </a:solidFill>
              </a:rPr>
            </a:br>
            <a:r>
              <a:rPr lang="en-US" sz="6000" b="1" dirty="0" smtClean="0">
                <a:solidFill>
                  <a:schemeClr val="tx1">
                    <a:alpha val="10000"/>
                  </a:schemeClr>
                </a:solidFill>
              </a:rPr>
              <a:t>portability</a:t>
            </a:r>
          </a:p>
        </p:txBody>
      </p:sp>
      <p:sp>
        <p:nvSpPr>
          <p:cNvPr id="55" name="Text Box 21"/>
          <p:cNvSpPr txBox="1">
            <a:spLocks noChangeArrowheads="1"/>
          </p:cNvSpPr>
          <p:nvPr/>
        </p:nvSpPr>
        <p:spPr bwMode="gray">
          <a:xfrm>
            <a:off x="3852862" y="4687568"/>
            <a:ext cx="2776538" cy="341632"/>
          </a:xfrm>
          <a:prstGeom prst="rect">
            <a:avLst/>
          </a:prstGeom>
          <a:noFill/>
          <a:ln w="9525">
            <a:noFill/>
            <a:miter lim="800000"/>
            <a:headEnd/>
            <a:tailEnd/>
          </a:ln>
          <a:effectLst/>
        </p:spPr>
        <p:txBody>
          <a:bodyPr wrap="square">
            <a:spAutoFit/>
          </a:bodyPr>
          <a:lstStyle/>
          <a:p>
            <a:pPr algn="ctr">
              <a:lnSpc>
                <a:spcPct val="90000"/>
              </a:lnSpc>
              <a:spcBef>
                <a:spcPts val="432"/>
              </a:spcBef>
            </a:pPr>
            <a:r>
              <a:rPr lang="en-US" b="1" dirty="0" smtClean="0"/>
              <a:t>Open XML Translator</a:t>
            </a:r>
          </a:p>
        </p:txBody>
      </p:sp>
      <p:pic>
        <p:nvPicPr>
          <p:cNvPr id="60" name="Rectangle 23577" descr="wsi full logo"/>
          <p:cNvPicPr>
            <a:picLocks noChangeAspect="1" noChangeArrowheads="1"/>
          </p:cNvPicPr>
          <p:nvPr/>
        </p:nvPicPr>
        <p:blipFill>
          <a:blip r:embed="rId3"/>
          <a:srcRect/>
          <a:stretch>
            <a:fillRect/>
          </a:stretch>
        </p:blipFill>
        <p:spPr bwMode="auto">
          <a:xfrm>
            <a:off x="7696017" y="1343025"/>
            <a:ext cx="1000308" cy="762000"/>
          </a:xfrm>
          <a:prstGeom prst="rect">
            <a:avLst/>
          </a:prstGeom>
          <a:noFill/>
          <a:ln w="9525">
            <a:noFill/>
            <a:miter lim="800000"/>
            <a:headEnd/>
            <a:tailEnd/>
          </a:ln>
        </p:spPr>
      </p:pic>
      <p:pic>
        <p:nvPicPr>
          <p:cNvPr id="62" name="Rectangle 23578" descr="IEEE"/>
          <p:cNvPicPr>
            <a:picLocks noChangeAspect="1" noChangeArrowheads="1"/>
          </p:cNvPicPr>
          <p:nvPr/>
        </p:nvPicPr>
        <p:blipFill>
          <a:blip r:embed="rId4"/>
          <a:srcRect/>
          <a:stretch>
            <a:fillRect/>
          </a:stretch>
        </p:blipFill>
        <p:spPr bwMode="auto">
          <a:xfrm>
            <a:off x="7086600" y="6172200"/>
            <a:ext cx="1559490" cy="457200"/>
          </a:xfrm>
          <a:prstGeom prst="rect">
            <a:avLst/>
          </a:prstGeom>
          <a:noFill/>
          <a:ln w="9525">
            <a:noFill/>
            <a:miter lim="800000"/>
            <a:headEnd/>
            <a:tailEnd/>
          </a:ln>
        </p:spPr>
      </p:pic>
      <p:pic>
        <p:nvPicPr>
          <p:cNvPr id="63" name="Rectangle 23579" descr="Welcome to ISO"/>
          <p:cNvPicPr>
            <a:picLocks noChangeAspect="1" noChangeArrowheads="1"/>
          </p:cNvPicPr>
          <p:nvPr/>
        </p:nvPicPr>
        <p:blipFill>
          <a:blip r:embed="rId5"/>
          <a:srcRect/>
          <a:stretch>
            <a:fillRect/>
          </a:stretch>
        </p:blipFill>
        <p:spPr bwMode="auto">
          <a:xfrm>
            <a:off x="386079" y="1056640"/>
            <a:ext cx="1380565" cy="533400"/>
          </a:xfrm>
          <a:prstGeom prst="rect">
            <a:avLst/>
          </a:prstGeom>
          <a:noFill/>
          <a:ln w="9525">
            <a:noFill/>
            <a:miter lim="800000"/>
            <a:headEnd/>
            <a:tailEnd/>
          </a:ln>
        </p:spPr>
      </p:pic>
      <p:pic>
        <p:nvPicPr>
          <p:cNvPr id="64" name="Rectangle 23580" descr="IETF logo"/>
          <p:cNvPicPr>
            <a:picLocks noChangeAspect="1" noChangeArrowheads="1"/>
          </p:cNvPicPr>
          <p:nvPr/>
        </p:nvPicPr>
        <p:blipFill>
          <a:blip r:embed="rId6"/>
          <a:srcRect/>
          <a:stretch>
            <a:fillRect/>
          </a:stretch>
        </p:blipFill>
        <p:spPr bwMode="auto">
          <a:xfrm>
            <a:off x="7315200" y="2667000"/>
            <a:ext cx="1187450" cy="593725"/>
          </a:xfrm>
          <a:prstGeom prst="rect">
            <a:avLst/>
          </a:prstGeom>
          <a:noFill/>
          <a:ln w="9525">
            <a:noFill/>
            <a:miter lim="800000"/>
            <a:headEnd/>
            <a:tailEnd/>
          </a:ln>
        </p:spPr>
      </p:pic>
      <p:pic>
        <p:nvPicPr>
          <p:cNvPr id="65" name="Rectangle 23581" descr="ecma international 2"/>
          <p:cNvPicPr>
            <a:picLocks noChangeAspect="1" noChangeArrowheads="1"/>
          </p:cNvPicPr>
          <p:nvPr/>
        </p:nvPicPr>
        <p:blipFill>
          <a:blip r:embed="rId7"/>
          <a:srcRect/>
          <a:stretch>
            <a:fillRect/>
          </a:stretch>
        </p:blipFill>
        <p:spPr bwMode="auto">
          <a:xfrm>
            <a:off x="304800" y="4191000"/>
            <a:ext cx="1426927" cy="381000"/>
          </a:xfrm>
          <a:prstGeom prst="rect">
            <a:avLst/>
          </a:prstGeom>
          <a:noFill/>
          <a:ln w="9525">
            <a:noFill/>
            <a:miter lim="800000"/>
            <a:headEnd/>
            <a:tailEnd/>
          </a:ln>
        </p:spPr>
      </p:pic>
      <p:pic>
        <p:nvPicPr>
          <p:cNvPr id="66" name="Rectangle 23583" descr="ETSI -European Telecommunications Standards logo"/>
          <p:cNvPicPr>
            <a:picLocks noChangeAspect="1" noChangeArrowheads="1"/>
          </p:cNvPicPr>
          <p:nvPr/>
        </p:nvPicPr>
        <p:blipFill>
          <a:blip r:embed="rId8"/>
          <a:srcRect/>
          <a:stretch>
            <a:fillRect/>
          </a:stretch>
        </p:blipFill>
        <p:spPr bwMode="auto">
          <a:xfrm>
            <a:off x="2514600" y="5181600"/>
            <a:ext cx="1470038" cy="457200"/>
          </a:xfrm>
          <a:prstGeom prst="rect">
            <a:avLst/>
          </a:prstGeom>
          <a:noFill/>
          <a:ln w="9525">
            <a:noFill/>
            <a:miter lim="800000"/>
            <a:headEnd/>
            <a:tailEnd/>
          </a:ln>
        </p:spPr>
      </p:pic>
      <p:pic>
        <p:nvPicPr>
          <p:cNvPr id="67" name="Rectangle 23584" descr="ITU-logo"/>
          <p:cNvPicPr>
            <a:picLocks noChangeAspect="1" noChangeArrowheads="1"/>
          </p:cNvPicPr>
          <p:nvPr/>
        </p:nvPicPr>
        <p:blipFill>
          <a:blip r:embed="rId9"/>
          <a:srcRect/>
          <a:stretch>
            <a:fillRect/>
          </a:stretch>
        </p:blipFill>
        <p:spPr bwMode="auto">
          <a:xfrm>
            <a:off x="4795459" y="1879600"/>
            <a:ext cx="538541" cy="609600"/>
          </a:xfrm>
          <a:prstGeom prst="rect">
            <a:avLst/>
          </a:prstGeom>
          <a:noFill/>
          <a:ln w="9525">
            <a:noFill/>
            <a:miter lim="800000"/>
            <a:headEnd/>
            <a:tailEnd/>
          </a:ln>
        </p:spPr>
      </p:pic>
      <p:pic>
        <p:nvPicPr>
          <p:cNvPr id="68" name="Rectangle 23585" descr="W3C"/>
          <p:cNvPicPr>
            <a:picLocks noChangeAspect="1" noChangeArrowheads="1"/>
          </p:cNvPicPr>
          <p:nvPr/>
        </p:nvPicPr>
        <p:blipFill>
          <a:blip r:embed="rId10"/>
          <a:srcRect/>
          <a:stretch>
            <a:fillRect/>
          </a:stretch>
        </p:blipFill>
        <p:spPr bwMode="auto">
          <a:xfrm>
            <a:off x="6477000" y="3733800"/>
            <a:ext cx="1937797" cy="304800"/>
          </a:xfrm>
          <a:prstGeom prst="rect">
            <a:avLst/>
          </a:prstGeom>
          <a:noFill/>
          <a:ln w="9525">
            <a:noFill/>
            <a:miter lim="800000"/>
            <a:headEnd/>
            <a:tailEnd/>
          </a:ln>
        </p:spPr>
      </p:pic>
      <p:sp>
        <p:nvSpPr>
          <p:cNvPr id="72" name="TextBox 83"/>
          <p:cNvSpPr txBox="1">
            <a:spLocks noChangeArrowheads="1"/>
          </p:cNvSpPr>
          <p:nvPr/>
        </p:nvSpPr>
        <p:spPr bwMode="auto">
          <a:xfrm>
            <a:off x="5257800" y="2325469"/>
            <a:ext cx="1295400" cy="646331"/>
          </a:xfrm>
          <a:prstGeom prst="rect">
            <a:avLst/>
          </a:prstGeom>
          <a:noFill/>
          <a:ln w="9525">
            <a:noFill/>
            <a:miter lim="800000"/>
            <a:headEnd/>
            <a:tailEnd/>
          </a:ln>
        </p:spPr>
        <p:txBody>
          <a:bodyPr>
            <a:spAutoFit/>
          </a:bodyPr>
          <a:lstStyle/>
          <a:p>
            <a:pPr algn="ctr"/>
            <a:r>
              <a:rPr lang="en-US" b="1" dirty="0">
                <a:ea typeface="MS PGothic" pitchFamily="34" charset="-128"/>
              </a:rPr>
              <a:t>Sender ID</a:t>
            </a:r>
          </a:p>
          <a:p>
            <a:pPr algn="ctr"/>
            <a:r>
              <a:rPr lang="en-US" b="1" dirty="0">
                <a:ea typeface="MS PGothic" pitchFamily="34" charset="-128"/>
              </a:rPr>
              <a:t>OSP</a:t>
            </a:r>
          </a:p>
        </p:txBody>
      </p:sp>
      <p:sp>
        <p:nvSpPr>
          <p:cNvPr id="73" name="TextBox 86"/>
          <p:cNvSpPr txBox="1">
            <a:spLocks noChangeArrowheads="1"/>
          </p:cNvSpPr>
          <p:nvPr/>
        </p:nvSpPr>
        <p:spPr bwMode="auto">
          <a:xfrm>
            <a:off x="-38100" y="1868269"/>
            <a:ext cx="2247900" cy="646331"/>
          </a:xfrm>
          <a:prstGeom prst="rect">
            <a:avLst/>
          </a:prstGeom>
          <a:noFill/>
          <a:ln w="9525">
            <a:noFill/>
            <a:miter lim="800000"/>
            <a:headEnd/>
            <a:tailEnd/>
          </a:ln>
        </p:spPr>
        <p:txBody>
          <a:bodyPr wrap="square">
            <a:spAutoFit/>
          </a:bodyPr>
          <a:lstStyle/>
          <a:p>
            <a:pPr algn="ctr"/>
            <a:r>
              <a:rPr lang="en-US" b="1" dirty="0">
                <a:ea typeface="MS PGothic" pitchFamily="34" charset="-128"/>
              </a:rPr>
              <a:t>Yahoo/MSN</a:t>
            </a:r>
          </a:p>
          <a:p>
            <a:pPr algn="ctr"/>
            <a:r>
              <a:rPr lang="en-US" b="1" dirty="0">
                <a:ea typeface="MS PGothic" pitchFamily="34" charset="-128"/>
              </a:rPr>
              <a:t>Instant Messenger</a:t>
            </a:r>
          </a:p>
        </p:txBody>
      </p:sp>
      <p:sp>
        <p:nvSpPr>
          <p:cNvPr id="75" name="TextBox 93"/>
          <p:cNvSpPr txBox="1">
            <a:spLocks noChangeArrowheads="1"/>
          </p:cNvSpPr>
          <p:nvPr/>
        </p:nvSpPr>
        <p:spPr bwMode="auto">
          <a:xfrm>
            <a:off x="4495800" y="5706070"/>
            <a:ext cx="2362200" cy="923330"/>
          </a:xfrm>
          <a:prstGeom prst="rect">
            <a:avLst/>
          </a:prstGeom>
          <a:noFill/>
          <a:ln w="9525">
            <a:noFill/>
            <a:miter lim="800000"/>
            <a:headEnd/>
            <a:tailEnd/>
          </a:ln>
        </p:spPr>
        <p:txBody>
          <a:bodyPr wrap="square">
            <a:spAutoFit/>
          </a:bodyPr>
          <a:lstStyle/>
          <a:p>
            <a:pPr algn="ctr"/>
            <a:r>
              <a:rPr lang="en-US" b="1" dirty="0">
                <a:ea typeface="MS PGothic" pitchFamily="34" charset="-128"/>
              </a:rPr>
              <a:t>EMC</a:t>
            </a:r>
          </a:p>
          <a:p>
            <a:pPr algn="ctr"/>
            <a:r>
              <a:rPr lang="en-US" b="1" dirty="0">
                <a:ea typeface="MS PGothic" pitchFamily="34" charset="-128"/>
              </a:rPr>
              <a:t>Enterprise Content Management</a:t>
            </a:r>
          </a:p>
        </p:txBody>
      </p:sp>
      <p:sp>
        <p:nvSpPr>
          <p:cNvPr id="76" name="TextBox 43"/>
          <p:cNvSpPr txBox="1">
            <a:spLocks noChangeArrowheads="1"/>
          </p:cNvSpPr>
          <p:nvPr/>
        </p:nvSpPr>
        <p:spPr bwMode="auto">
          <a:xfrm>
            <a:off x="1828800" y="1219200"/>
            <a:ext cx="1752600" cy="646331"/>
          </a:xfrm>
          <a:prstGeom prst="rect">
            <a:avLst/>
          </a:prstGeom>
          <a:noFill/>
          <a:ln w="9525">
            <a:noFill/>
            <a:miter lim="800000"/>
            <a:headEnd/>
            <a:tailEnd/>
          </a:ln>
        </p:spPr>
        <p:txBody>
          <a:bodyPr wrap="square">
            <a:spAutoFit/>
          </a:bodyPr>
          <a:lstStyle/>
          <a:p>
            <a:pPr algn="ctr"/>
            <a:r>
              <a:rPr lang="en-US" b="1" dirty="0">
                <a:ea typeface="MS PGothic" pitchFamily="34" charset="-128"/>
              </a:rPr>
              <a:t>Fuji-Xerox</a:t>
            </a:r>
          </a:p>
          <a:p>
            <a:pPr algn="ctr"/>
            <a:r>
              <a:rPr lang="en-US" b="1" dirty="0">
                <a:ea typeface="MS PGothic" pitchFamily="34" charset="-128"/>
              </a:rPr>
              <a:t>Collaboration</a:t>
            </a:r>
          </a:p>
        </p:txBody>
      </p:sp>
      <p:sp>
        <p:nvSpPr>
          <p:cNvPr id="59" name="Title 58"/>
          <p:cNvSpPr>
            <a:spLocks noGrp="1"/>
          </p:cNvSpPr>
          <p:nvPr>
            <p:ph type="title"/>
          </p:nvPr>
        </p:nvSpPr>
        <p:spPr>
          <a:xfrm>
            <a:off x="381000" y="100802"/>
            <a:ext cx="8382000" cy="997196"/>
          </a:xfrm>
        </p:spPr>
        <p:txBody>
          <a:bodyPr/>
          <a:lstStyle/>
          <a:p>
            <a:r>
              <a:rPr lang="en-US" sz="2800" dirty="0" smtClean="0"/>
              <a:t>Microsoft’s Commitment To Interoperability</a:t>
            </a:r>
            <a:br>
              <a:rPr lang="en-US" sz="2800" dirty="0" smtClean="0"/>
            </a:br>
            <a:endParaRPr lang="en-US" sz="2800" i="1" dirty="0"/>
          </a:p>
        </p:txBody>
      </p:sp>
    </p:spTree>
    <p:extLst>
      <p:ext uri="{BB962C8B-B14F-4D97-AF65-F5344CB8AC3E}">
        <p14:creationId xmlns:p14="http://schemas.microsoft.com/office/powerpoint/2010/main" val="20232128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childTnLst>
                                </p:cTn>
                              </p:par>
                              <p:par>
                                <p:cTn id="14" presetID="10" presetClass="entr" presetSubtype="0" fill="hold" grpId="0" nodeType="withEffect">
                                  <p:stCondLst>
                                    <p:cond delay="8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childTnLst>
                                </p:cTn>
                              </p:par>
                              <p:par>
                                <p:cTn id="20" presetID="10" presetClass="entr" presetSubtype="0" fill="hold" grpId="0" nodeType="withEffect">
                                  <p:stCondLst>
                                    <p:cond delay="120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childTnLst>
                                </p:cTn>
                              </p:par>
                              <p:par>
                                <p:cTn id="23" presetID="10" presetClass="entr" presetSubtype="0" fill="hold" grpId="0" nodeType="withEffect">
                                  <p:stCondLst>
                                    <p:cond delay="12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childTnLst>
                                </p:cTn>
                              </p:par>
                              <p:par>
                                <p:cTn id="26" presetID="10" presetClass="entr" presetSubtype="0" fill="hold" grpId="0" nodeType="withEffect">
                                  <p:stCondLst>
                                    <p:cond delay="130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1000"/>
                                        <p:tgtEl>
                                          <p:spTgt spid="34"/>
                                        </p:tgtEl>
                                      </p:cBhvr>
                                    </p:animEffect>
                                  </p:childTnLst>
                                </p:cTn>
                              </p:par>
                              <p:par>
                                <p:cTn id="29" presetID="63" presetClass="path" presetSubtype="0" fill="hold" grpId="0" nodeType="withEffect">
                                  <p:stCondLst>
                                    <p:cond delay="1400"/>
                                  </p:stCondLst>
                                  <p:childTnLst>
                                    <p:animMotion origin="layout" path="M -4.16667E-6 4.68208E-6 L 2.07657 4.68208E-6 " pathEditMode="relative" rAng="0" ptsTypes="AA">
                                      <p:cBhvr>
                                        <p:cTn id="30" dur="6000" fill="hold"/>
                                        <p:tgtEl>
                                          <p:spTgt spid="31"/>
                                        </p:tgtEl>
                                        <p:attrNameLst>
                                          <p:attrName>ppt_x</p:attrName>
                                          <p:attrName>ppt_y</p:attrName>
                                        </p:attrNameLst>
                                      </p:cBhvr>
                                      <p:rCtr x="1038" y="0"/>
                                    </p:animMotion>
                                  </p:childTnLst>
                                </p:cTn>
                              </p:par>
                              <p:par>
                                <p:cTn id="31" presetID="10" presetClass="entr" presetSubtype="0" fill="hold" grpId="0" nodeType="withEffect">
                                  <p:stCondLst>
                                    <p:cond delay="150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1000"/>
                                        <p:tgtEl>
                                          <p:spTgt spid="25"/>
                                        </p:tgtEl>
                                      </p:cBhvr>
                                    </p:animEffect>
                                  </p:childTnLst>
                                </p:cTn>
                              </p:par>
                              <p:par>
                                <p:cTn id="34" presetID="10" presetClass="entr" presetSubtype="0" fill="hold" grpId="0" nodeType="withEffect">
                                  <p:stCondLst>
                                    <p:cond delay="170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childTnLst>
                                </p:cTn>
                              </p:par>
                              <p:par>
                                <p:cTn id="37" presetID="10" presetClass="entr" presetSubtype="0" fill="hold" grpId="0" nodeType="withEffect">
                                  <p:stCondLst>
                                    <p:cond delay="180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childTnLst>
                                </p:cTn>
                              </p:par>
                              <p:par>
                                <p:cTn id="40" presetID="10" presetClass="entr" presetSubtype="0" fill="hold" grpId="0" nodeType="withEffect">
                                  <p:stCondLst>
                                    <p:cond delay="200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000"/>
                                        <p:tgtEl>
                                          <p:spTgt spid="23"/>
                                        </p:tgtEl>
                                      </p:cBhvr>
                                    </p:animEffect>
                                  </p:childTnLst>
                                </p:cTn>
                              </p:par>
                              <p:par>
                                <p:cTn id="43" presetID="10" presetClass="entr" presetSubtype="0" fill="hold" grpId="0" nodeType="withEffect">
                                  <p:stCondLst>
                                    <p:cond delay="210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1000"/>
                                        <p:tgtEl>
                                          <p:spTgt spid="30"/>
                                        </p:tgtEl>
                                      </p:cBhvr>
                                    </p:animEffect>
                                  </p:childTnLst>
                                </p:cTn>
                              </p:par>
                              <p:par>
                                <p:cTn id="46" presetID="10" presetClass="entr" presetSubtype="0" fill="hold" grpId="0" nodeType="withEffect">
                                  <p:stCondLst>
                                    <p:cond delay="230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1000"/>
                                        <p:tgtEl>
                                          <p:spTgt spid="27"/>
                                        </p:tgtEl>
                                      </p:cBhvr>
                                    </p:animEffect>
                                  </p:childTnLst>
                                </p:cTn>
                              </p:par>
                              <p:par>
                                <p:cTn id="49" presetID="10" presetClass="entr" presetSubtype="0" fill="hold" grpId="0" nodeType="withEffect">
                                  <p:stCondLst>
                                    <p:cond delay="240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1000"/>
                                        <p:tgtEl>
                                          <p:spTgt spid="16"/>
                                        </p:tgtEl>
                                      </p:cBhvr>
                                    </p:animEffect>
                                  </p:childTnLst>
                                </p:cTn>
                              </p:par>
                              <p:par>
                                <p:cTn id="52" presetID="10" presetClass="entr" presetSubtype="0" fill="hold" grpId="0" nodeType="withEffect">
                                  <p:stCondLst>
                                    <p:cond delay="250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1000"/>
                                        <p:tgtEl>
                                          <p:spTgt spid="28"/>
                                        </p:tgtEl>
                                      </p:cBhvr>
                                    </p:animEffect>
                                  </p:childTnLst>
                                </p:cTn>
                              </p:par>
                              <p:par>
                                <p:cTn id="55" presetID="10" presetClass="entr" presetSubtype="0" fill="hold" grpId="0" nodeType="withEffect">
                                  <p:stCondLst>
                                    <p:cond delay="250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1000"/>
                                        <p:tgtEl>
                                          <p:spTgt spid="29"/>
                                        </p:tgtEl>
                                      </p:cBhvr>
                                    </p:animEffect>
                                  </p:childTnLst>
                                </p:cTn>
                              </p:par>
                              <p:par>
                                <p:cTn id="58" presetID="10" presetClass="entr" presetSubtype="0" fill="hold" grpId="0" nodeType="withEffect">
                                  <p:stCondLst>
                                    <p:cond delay="260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1000"/>
                                        <p:tgtEl>
                                          <p:spTgt spid="33"/>
                                        </p:tgtEl>
                                      </p:cBhvr>
                                    </p:animEffect>
                                  </p:childTnLst>
                                </p:cTn>
                              </p:par>
                              <p:par>
                                <p:cTn id="61" presetID="35" presetClass="path" presetSubtype="0" fill="hold" grpId="0" nodeType="withEffect">
                                  <p:stCondLst>
                                    <p:cond delay="2800"/>
                                  </p:stCondLst>
                                  <p:childTnLst>
                                    <p:animMotion origin="layout" path="M 3.05556E-6 2.59259E-6 L -2.02726 2.59259E-6 " pathEditMode="relative" rAng="0" ptsTypes="AA">
                                      <p:cBhvr>
                                        <p:cTn id="62" dur="6400" fill="hold"/>
                                        <p:tgtEl>
                                          <p:spTgt spid="26"/>
                                        </p:tgtEl>
                                        <p:attrNameLst>
                                          <p:attrName>ppt_x</p:attrName>
                                          <p:attrName>ppt_y</p:attrName>
                                        </p:attrNameLst>
                                      </p:cBhvr>
                                      <p:rCtr x="-1014" y="0"/>
                                    </p:animMotion>
                                  </p:childTnLst>
                                </p:cTn>
                              </p:par>
                              <p:par>
                                <p:cTn id="63" presetID="10" presetClass="entr" presetSubtype="0"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animEffect transition="in" filter="fade">
                                      <p:cBhvr>
                                        <p:cTn id="65" dur="1000"/>
                                        <p:tgtEl>
                                          <p:spTgt spid="40"/>
                                        </p:tgtEl>
                                      </p:cBhvr>
                                    </p:animEffect>
                                  </p:childTnLst>
                                </p:cTn>
                              </p:par>
                              <p:par>
                                <p:cTn id="66" presetID="10" presetClass="entr" presetSubtype="0" fill="hold" grpId="0" nodeType="withEffect">
                                  <p:stCondLst>
                                    <p:cond delay="900"/>
                                  </p:stCondLst>
                                  <p:childTnLst>
                                    <p:set>
                                      <p:cBhvr>
                                        <p:cTn id="67" dur="1" fill="hold">
                                          <p:stCondLst>
                                            <p:cond delay="0"/>
                                          </p:stCondLst>
                                        </p:cTn>
                                        <p:tgtEl>
                                          <p:spTgt spid="47"/>
                                        </p:tgtEl>
                                        <p:attrNameLst>
                                          <p:attrName>style.visibility</p:attrName>
                                        </p:attrNameLst>
                                      </p:cBhvr>
                                      <p:to>
                                        <p:strVal val="visible"/>
                                      </p:to>
                                    </p:set>
                                    <p:animEffect transition="in" filter="fade">
                                      <p:cBhvr>
                                        <p:cTn id="68" dur="1000"/>
                                        <p:tgtEl>
                                          <p:spTgt spid="47"/>
                                        </p:tgtEl>
                                      </p:cBhvr>
                                    </p:animEffect>
                                  </p:childTnLst>
                                </p:cTn>
                              </p:par>
                              <p:par>
                                <p:cTn id="69" presetID="10" presetClass="entr" presetSubtype="0" fill="hold" grpId="0" nodeType="withEffect">
                                  <p:stCondLst>
                                    <p:cond delay="2100"/>
                                  </p:stCondLst>
                                  <p:childTnLst>
                                    <p:set>
                                      <p:cBhvr>
                                        <p:cTn id="70" dur="1" fill="hold">
                                          <p:stCondLst>
                                            <p:cond delay="0"/>
                                          </p:stCondLst>
                                        </p:cTn>
                                        <p:tgtEl>
                                          <p:spTgt spid="45"/>
                                        </p:tgtEl>
                                        <p:attrNameLst>
                                          <p:attrName>style.visibility</p:attrName>
                                        </p:attrNameLst>
                                      </p:cBhvr>
                                      <p:to>
                                        <p:strVal val="visible"/>
                                      </p:to>
                                    </p:set>
                                    <p:animEffect transition="in" filter="fade">
                                      <p:cBhvr>
                                        <p:cTn id="71" dur="1000"/>
                                        <p:tgtEl>
                                          <p:spTgt spid="45"/>
                                        </p:tgtEl>
                                      </p:cBhvr>
                                    </p:animEffect>
                                  </p:childTnLst>
                                </p:cTn>
                              </p:par>
                              <p:par>
                                <p:cTn id="72" presetID="10" presetClass="entr" presetSubtype="0" fill="hold" grpId="0" nodeType="withEffect">
                                  <p:stCondLst>
                                    <p:cond delay="2300"/>
                                  </p:stCondLst>
                                  <p:childTnLst>
                                    <p:set>
                                      <p:cBhvr>
                                        <p:cTn id="73" dur="1" fill="hold">
                                          <p:stCondLst>
                                            <p:cond delay="0"/>
                                          </p:stCondLst>
                                        </p:cTn>
                                        <p:tgtEl>
                                          <p:spTgt spid="36"/>
                                        </p:tgtEl>
                                        <p:attrNameLst>
                                          <p:attrName>style.visibility</p:attrName>
                                        </p:attrNameLst>
                                      </p:cBhvr>
                                      <p:to>
                                        <p:strVal val="visible"/>
                                      </p:to>
                                    </p:set>
                                    <p:animEffect transition="in" filter="fade">
                                      <p:cBhvr>
                                        <p:cTn id="74" dur="1000"/>
                                        <p:tgtEl>
                                          <p:spTgt spid="36"/>
                                        </p:tgtEl>
                                      </p:cBhvr>
                                    </p:animEffect>
                                  </p:childTnLst>
                                </p:cTn>
                              </p:par>
                              <p:par>
                                <p:cTn id="75" presetID="10" presetClass="entr" presetSubtype="0" fill="hold" grpId="0" nodeType="withEffect">
                                  <p:stCondLst>
                                    <p:cond delay="2500"/>
                                  </p:stCondLst>
                                  <p:childTnLst>
                                    <p:set>
                                      <p:cBhvr>
                                        <p:cTn id="76" dur="1" fill="hold">
                                          <p:stCondLst>
                                            <p:cond delay="0"/>
                                          </p:stCondLst>
                                        </p:cTn>
                                        <p:tgtEl>
                                          <p:spTgt spid="57"/>
                                        </p:tgtEl>
                                        <p:attrNameLst>
                                          <p:attrName>style.visibility</p:attrName>
                                        </p:attrNameLst>
                                      </p:cBhvr>
                                      <p:to>
                                        <p:strVal val="visible"/>
                                      </p:to>
                                    </p:set>
                                    <p:animEffect transition="in" filter="fade">
                                      <p:cBhvr>
                                        <p:cTn id="77" dur="1000"/>
                                        <p:tgtEl>
                                          <p:spTgt spid="57"/>
                                        </p:tgtEl>
                                      </p:cBhvr>
                                    </p:animEffect>
                                  </p:childTnLst>
                                </p:cTn>
                              </p:par>
                              <p:par>
                                <p:cTn id="78" presetID="10" presetClass="entr" presetSubtype="0" fill="hold" grpId="0" nodeType="withEffect">
                                  <p:stCondLst>
                                    <p:cond delay="2900"/>
                                  </p:stCondLst>
                                  <p:childTnLst>
                                    <p:set>
                                      <p:cBhvr>
                                        <p:cTn id="79" dur="1" fill="hold">
                                          <p:stCondLst>
                                            <p:cond delay="0"/>
                                          </p:stCondLst>
                                        </p:cTn>
                                        <p:tgtEl>
                                          <p:spTgt spid="54"/>
                                        </p:tgtEl>
                                        <p:attrNameLst>
                                          <p:attrName>style.visibility</p:attrName>
                                        </p:attrNameLst>
                                      </p:cBhvr>
                                      <p:to>
                                        <p:strVal val="visible"/>
                                      </p:to>
                                    </p:set>
                                    <p:animEffect transition="in" filter="fade">
                                      <p:cBhvr>
                                        <p:cTn id="80" dur="1000"/>
                                        <p:tgtEl>
                                          <p:spTgt spid="54"/>
                                        </p:tgtEl>
                                      </p:cBhvr>
                                    </p:animEffect>
                                  </p:childTnLst>
                                </p:cTn>
                              </p:par>
                              <p:par>
                                <p:cTn id="81" presetID="10" presetClass="entr" presetSubtype="0" fill="hold" grpId="0" nodeType="withEffect">
                                  <p:stCondLst>
                                    <p:cond delay="3200"/>
                                  </p:stCondLst>
                                  <p:childTnLst>
                                    <p:set>
                                      <p:cBhvr>
                                        <p:cTn id="82" dur="1" fill="hold">
                                          <p:stCondLst>
                                            <p:cond delay="0"/>
                                          </p:stCondLst>
                                        </p:cTn>
                                        <p:tgtEl>
                                          <p:spTgt spid="48"/>
                                        </p:tgtEl>
                                        <p:attrNameLst>
                                          <p:attrName>style.visibility</p:attrName>
                                        </p:attrNameLst>
                                      </p:cBhvr>
                                      <p:to>
                                        <p:strVal val="visible"/>
                                      </p:to>
                                    </p:set>
                                    <p:animEffect transition="in" filter="fade">
                                      <p:cBhvr>
                                        <p:cTn id="83" dur="1000"/>
                                        <p:tgtEl>
                                          <p:spTgt spid="48"/>
                                        </p:tgtEl>
                                      </p:cBhvr>
                                    </p:animEffect>
                                  </p:childTnLst>
                                </p:cTn>
                              </p:par>
                              <p:par>
                                <p:cTn id="84" presetID="10" presetClass="entr" presetSubtype="0" fill="hold" grpId="0" nodeType="withEffect">
                                  <p:stCondLst>
                                    <p:cond delay="3600"/>
                                  </p:stCondLst>
                                  <p:childTnLst>
                                    <p:set>
                                      <p:cBhvr>
                                        <p:cTn id="85" dur="1" fill="hold">
                                          <p:stCondLst>
                                            <p:cond delay="0"/>
                                          </p:stCondLst>
                                        </p:cTn>
                                        <p:tgtEl>
                                          <p:spTgt spid="43"/>
                                        </p:tgtEl>
                                        <p:attrNameLst>
                                          <p:attrName>style.visibility</p:attrName>
                                        </p:attrNameLst>
                                      </p:cBhvr>
                                      <p:to>
                                        <p:strVal val="visible"/>
                                      </p:to>
                                    </p:set>
                                    <p:animEffect transition="in" filter="fade">
                                      <p:cBhvr>
                                        <p:cTn id="86" dur="1000"/>
                                        <p:tgtEl>
                                          <p:spTgt spid="43"/>
                                        </p:tgtEl>
                                      </p:cBhvr>
                                    </p:animEffect>
                                  </p:childTnLst>
                                </p:cTn>
                              </p:par>
                              <p:par>
                                <p:cTn id="87" presetID="10" presetClass="entr" presetSubtype="0" fill="hold" grpId="0" nodeType="withEffect">
                                  <p:stCondLst>
                                    <p:cond delay="3900"/>
                                  </p:stCondLst>
                                  <p:childTnLst>
                                    <p:set>
                                      <p:cBhvr>
                                        <p:cTn id="88" dur="1" fill="hold">
                                          <p:stCondLst>
                                            <p:cond delay="0"/>
                                          </p:stCondLst>
                                        </p:cTn>
                                        <p:tgtEl>
                                          <p:spTgt spid="41"/>
                                        </p:tgtEl>
                                        <p:attrNameLst>
                                          <p:attrName>style.visibility</p:attrName>
                                        </p:attrNameLst>
                                      </p:cBhvr>
                                      <p:to>
                                        <p:strVal val="visible"/>
                                      </p:to>
                                    </p:set>
                                    <p:animEffect transition="in" filter="fade">
                                      <p:cBhvr>
                                        <p:cTn id="89" dur="1000"/>
                                        <p:tgtEl>
                                          <p:spTgt spid="41"/>
                                        </p:tgtEl>
                                      </p:cBhvr>
                                    </p:animEffect>
                                  </p:childTnLst>
                                </p:cTn>
                              </p:par>
                              <p:par>
                                <p:cTn id="90" presetID="10" presetClass="entr" presetSubtype="0" fill="hold" grpId="0" nodeType="withEffect">
                                  <p:stCondLst>
                                    <p:cond delay="4200"/>
                                  </p:stCondLst>
                                  <p:childTnLst>
                                    <p:set>
                                      <p:cBhvr>
                                        <p:cTn id="91" dur="1" fill="hold">
                                          <p:stCondLst>
                                            <p:cond delay="0"/>
                                          </p:stCondLst>
                                        </p:cTn>
                                        <p:tgtEl>
                                          <p:spTgt spid="37"/>
                                        </p:tgtEl>
                                        <p:attrNameLst>
                                          <p:attrName>style.visibility</p:attrName>
                                        </p:attrNameLst>
                                      </p:cBhvr>
                                      <p:to>
                                        <p:strVal val="visible"/>
                                      </p:to>
                                    </p:set>
                                    <p:animEffect transition="in" filter="fade">
                                      <p:cBhvr>
                                        <p:cTn id="92" dur="1000"/>
                                        <p:tgtEl>
                                          <p:spTgt spid="37"/>
                                        </p:tgtEl>
                                      </p:cBhvr>
                                    </p:animEffect>
                                  </p:childTnLst>
                                </p:cTn>
                              </p:par>
                              <p:par>
                                <p:cTn id="93" presetID="10" presetClass="entr" presetSubtype="0" fill="hold" grpId="0" nodeType="withEffect">
                                  <p:stCondLst>
                                    <p:cond delay="4400"/>
                                  </p:stCondLst>
                                  <p:childTnLst>
                                    <p:set>
                                      <p:cBhvr>
                                        <p:cTn id="94" dur="1" fill="hold">
                                          <p:stCondLst>
                                            <p:cond delay="0"/>
                                          </p:stCondLst>
                                        </p:cTn>
                                        <p:tgtEl>
                                          <p:spTgt spid="46"/>
                                        </p:tgtEl>
                                        <p:attrNameLst>
                                          <p:attrName>style.visibility</p:attrName>
                                        </p:attrNameLst>
                                      </p:cBhvr>
                                      <p:to>
                                        <p:strVal val="visible"/>
                                      </p:to>
                                    </p:set>
                                    <p:animEffect transition="in" filter="fade">
                                      <p:cBhvr>
                                        <p:cTn id="95" dur="1000"/>
                                        <p:tgtEl>
                                          <p:spTgt spid="46"/>
                                        </p:tgtEl>
                                      </p:cBhvr>
                                    </p:animEffect>
                                  </p:childTnLst>
                                </p:cTn>
                              </p:par>
                              <p:par>
                                <p:cTn id="96" presetID="10" presetClass="entr" presetSubtype="0" fill="hold" grpId="0" nodeType="withEffect">
                                  <p:stCondLst>
                                    <p:cond delay="4800"/>
                                  </p:stCondLst>
                                  <p:childTnLst>
                                    <p:set>
                                      <p:cBhvr>
                                        <p:cTn id="97" dur="1" fill="hold">
                                          <p:stCondLst>
                                            <p:cond delay="0"/>
                                          </p:stCondLst>
                                        </p:cTn>
                                        <p:tgtEl>
                                          <p:spTgt spid="53"/>
                                        </p:tgtEl>
                                        <p:attrNameLst>
                                          <p:attrName>style.visibility</p:attrName>
                                        </p:attrNameLst>
                                      </p:cBhvr>
                                      <p:to>
                                        <p:strVal val="visible"/>
                                      </p:to>
                                    </p:set>
                                    <p:animEffect transition="in" filter="fade">
                                      <p:cBhvr>
                                        <p:cTn id="98" dur="1000"/>
                                        <p:tgtEl>
                                          <p:spTgt spid="53"/>
                                        </p:tgtEl>
                                      </p:cBhvr>
                                    </p:animEffect>
                                  </p:childTnLst>
                                </p:cTn>
                              </p:par>
                              <p:par>
                                <p:cTn id="99" presetID="10" presetClass="entr" presetSubtype="0" fill="hold" grpId="0" nodeType="withEffect">
                                  <p:stCondLst>
                                    <p:cond delay="5800"/>
                                  </p:stCondLst>
                                  <p:childTnLst>
                                    <p:set>
                                      <p:cBhvr>
                                        <p:cTn id="100" dur="1" fill="hold">
                                          <p:stCondLst>
                                            <p:cond delay="0"/>
                                          </p:stCondLst>
                                        </p:cTn>
                                        <p:tgtEl>
                                          <p:spTgt spid="42"/>
                                        </p:tgtEl>
                                        <p:attrNameLst>
                                          <p:attrName>style.visibility</p:attrName>
                                        </p:attrNameLst>
                                      </p:cBhvr>
                                      <p:to>
                                        <p:strVal val="visible"/>
                                      </p:to>
                                    </p:set>
                                    <p:animEffect transition="in" filter="fade">
                                      <p:cBhvr>
                                        <p:cTn id="101" dur="1000"/>
                                        <p:tgtEl>
                                          <p:spTgt spid="42"/>
                                        </p:tgtEl>
                                      </p:cBhvr>
                                    </p:animEffect>
                                  </p:childTnLst>
                                </p:cTn>
                              </p:par>
                              <p:par>
                                <p:cTn id="102" presetID="10" presetClass="entr" presetSubtype="0" fill="hold" grpId="0" nodeType="withEffect">
                                  <p:stCondLst>
                                    <p:cond delay="6200"/>
                                  </p:stCondLst>
                                  <p:childTnLst>
                                    <p:set>
                                      <p:cBhvr>
                                        <p:cTn id="103" dur="1" fill="hold">
                                          <p:stCondLst>
                                            <p:cond delay="0"/>
                                          </p:stCondLst>
                                        </p:cTn>
                                        <p:tgtEl>
                                          <p:spTgt spid="51"/>
                                        </p:tgtEl>
                                        <p:attrNameLst>
                                          <p:attrName>style.visibility</p:attrName>
                                        </p:attrNameLst>
                                      </p:cBhvr>
                                      <p:to>
                                        <p:strVal val="visible"/>
                                      </p:to>
                                    </p:set>
                                    <p:animEffect transition="in" filter="fade">
                                      <p:cBhvr>
                                        <p:cTn id="104" dur="1000"/>
                                        <p:tgtEl>
                                          <p:spTgt spid="51"/>
                                        </p:tgtEl>
                                      </p:cBhvr>
                                    </p:animEffect>
                                  </p:childTnLst>
                                </p:cTn>
                              </p:par>
                              <p:par>
                                <p:cTn id="105" presetID="10" presetClass="entr" presetSubtype="0" fill="hold" grpId="0" nodeType="withEffect">
                                  <p:stCondLst>
                                    <p:cond delay="6800"/>
                                  </p:stCondLst>
                                  <p:childTnLst>
                                    <p:set>
                                      <p:cBhvr>
                                        <p:cTn id="106" dur="1" fill="hold">
                                          <p:stCondLst>
                                            <p:cond delay="0"/>
                                          </p:stCondLst>
                                        </p:cTn>
                                        <p:tgtEl>
                                          <p:spTgt spid="52"/>
                                        </p:tgtEl>
                                        <p:attrNameLst>
                                          <p:attrName>style.visibility</p:attrName>
                                        </p:attrNameLst>
                                      </p:cBhvr>
                                      <p:to>
                                        <p:strVal val="visible"/>
                                      </p:to>
                                    </p:set>
                                    <p:animEffect transition="in" filter="fade">
                                      <p:cBhvr>
                                        <p:cTn id="107" dur="1000"/>
                                        <p:tgtEl>
                                          <p:spTgt spid="52"/>
                                        </p:tgtEl>
                                      </p:cBhvr>
                                    </p:animEffect>
                                  </p:childTnLst>
                                </p:cTn>
                              </p:par>
                              <p:par>
                                <p:cTn id="108" presetID="10" presetClass="entr" presetSubtype="0" fill="hold" grpId="0" nodeType="withEffect">
                                  <p:stCondLst>
                                    <p:cond delay="8600"/>
                                  </p:stCondLst>
                                  <p:childTnLst>
                                    <p:set>
                                      <p:cBhvr>
                                        <p:cTn id="109" dur="1" fill="hold">
                                          <p:stCondLst>
                                            <p:cond delay="0"/>
                                          </p:stCondLst>
                                        </p:cTn>
                                        <p:tgtEl>
                                          <p:spTgt spid="49"/>
                                        </p:tgtEl>
                                        <p:attrNameLst>
                                          <p:attrName>style.visibility</p:attrName>
                                        </p:attrNameLst>
                                      </p:cBhvr>
                                      <p:to>
                                        <p:strVal val="visible"/>
                                      </p:to>
                                    </p:set>
                                    <p:animEffect transition="in" filter="fade">
                                      <p:cBhvr>
                                        <p:cTn id="110" dur="1000"/>
                                        <p:tgtEl>
                                          <p:spTgt spid="49"/>
                                        </p:tgtEl>
                                      </p:cBhvr>
                                    </p:animEffect>
                                  </p:childTnLst>
                                </p:cTn>
                              </p:par>
                              <p:par>
                                <p:cTn id="111" presetID="10" presetClass="entr" presetSubtype="0" fill="hold" grpId="0" nodeType="withEffect">
                                  <p:stCondLst>
                                    <p:cond delay="9200"/>
                                  </p:stCondLst>
                                  <p:childTnLst>
                                    <p:set>
                                      <p:cBhvr>
                                        <p:cTn id="112" dur="1" fill="hold">
                                          <p:stCondLst>
                                            <p:cond delay="0"/>
                                          </p:stCondLst>
                                        </p:cTn>
                                        <p:tgtEl>
                                          <p:spTgt spid="58"/>
                                        </p:tgtEl>
                                        <p:attrNameLst>
                                          <p:attrName>style.visibility</p:attrName>
                                        </p:attrNameLst>
                                      </p:cBhvr>
                                      <p:to>
                                        <p:strVal val="visible"/>
                                      </p:to>
                                    </p:set>
                                    <p:animEffect transition="in" filter="fade">
                                      <p:cBhvr>
                                        <p:cTn id="113" dur="1000"/>
                                        <p:tgtEl>
                                          <p:spTgt spid="58"/>
                                        </p:tgtEl>
                                      </p:cBhvr>
                                    </p:animEffect>
                                  </p:childTnLst>
                                </p:cTn>
                              </p:par>
                              <p:par>
                                <p:cTn id="114" presetID="10" presetClass="entr" presetSubtype="0" fill="hold" grpId="0" nodeType="withEffect">
                                  <p:stCondLst>
                                    <p:cond delay="1000"/>
                                  </p:stCondLst>
                                  <p:childTnLst>
                                    <p:set>
                                      <p:cBhvr>
                                        <p:cTn id="115" dur="1" fill="hold">
                                          <p:stCondLst>
                                            <p:cond delay="0"/>
                                          </p:stCondLst>
                                        </p:cTn>
                                        <p:tgtEl>
                                          <p:spTgt spid="61"/>
                                        </p:tgtEl>
                                        <p:attrNameLst>
                                          <p:attrName>style.visibility</p:attrName>
                                        </p:attrNameLst>
                                      </p:cBhvr>
                                      <p:to>
                                        <p:strVal val="visible"/>
                                      </p:to>
                                    </p:set>
                                    <p:animEffect transition="in" filter="fade">
                                      <p:cBhvr>
                                        <p:cTn id="116" dur="1000"/>
                                        <p:tgtEl>
                                          <p:spTgt spid="61"/>
                                        </p:tgtEl>
                                      </p:cBhvr>
                                    </p:animEffect>
                                  </p:childTnLst>
                                </p:cTn>
                              </p:par>
                              <p:par>
                                <p:cTn id="117" presetID="10" presetClass="entr" presetSubtype="0" fill="hold" grpId="0" nodeType="withEffect">
                                  <p:stCondLst>
                                    <p:cond delay="8600"/>
                                  </p:stCondLst>
                                  <p:childTnLst>
                                    <p:set>
                                      <p:cBhvr>
                                        <p:cTn id="118" dur="1" fill="hold">
                                          <p:stCondLst>
                                            <p:cond delay="0"/>
                                          </p:stCondLst>
                                        </p:cTn>
                                        <p:tgtEl>
                                          <p:spTgt spid="55"/>
                                        </p:tgtEl>
                                        <p:attrNameLst>
                                          <p:attrName>style.visibility</p:attrName>
                                        </p:attrNameLst>
                                      </p:cBhvr>
                                      <p:to>
                                        <p:strVal val="visible"/>
                                      </p:to>
                                    </p:set>
                                    <p:animEffect transition="in" filter="fade">
                                      <p:cBhvr>
                                        <p:cTn id="119" dur="1000"/>
                                        <p:tgtEl>
                                          <p:spTgt spid="55"/>
                                        </p:tgtEl>
                                      </p:cBhvr>
                                    </p:animEffect>
                                  </p:childTnLst>
                                </p:cTn>
                              </p:par>
                              <p:par>
                                <p:cTn id="120" presetID="10" presetClass="entr" presetSubtype="0" fill="hold" nodeType="withEffect">
                                  <p:stCondLst>
                                    <p:cond delay="0"/>
                                  </p:stCondLst>
                                  <p:childTnLst>
                                    <p:set>
                                      <p:cBhvr>
                                        <p:cTn id="121" dur="1" fill="hold">
                                          <p:stCondLst>
                                            <p:cond delay="0"/>
                                          </p:stCondLst>
                                        </p:cTn>
                                        <p:tgtEl>
                                          <p:spTgt spid="60"/>
                                        </p:tgtEl>
                                        <p:attrNameLst>
                                          <p:attrName>style.visibility</p:attrName>
                                        </p:attrNameLst>
                                      </p:cBhvr>
                                      <p:to>
                                        <p:strVal val="visible"/>
                                      </p:to>
                                    </p:set>
                                    <p:animEffect transition="in" filter="fade">
                                      <p:cBhvr>
                                        <p:cTn id="122" dur="1000"/>
                                        <p:tgtEl>
                                          <p:spTgt spid="60"/>
                                        </p:tgtEl>
                                      </p:cBhvr>
                                    </p:animEffect>
                                  </p:childTnLst>
                                </p:cTn>
                              </p:par>
                              <p:par>
                                <p:cTn id="123" presetID="10" presetClass="entr" presetSubtype="0" fill="hold" nodeType="withEffect">
                                  <p:stCondLst>
                                    <p:cond delay="0"/>
                                  </p:stCondLst>
                                  <p:childTnLst>
                                    <p:set>
                                      <p:cBhvr>
                                        <p:cTn id="124" dur="1" fill="hold">
                                          <p:stCondLst>
                                            <p:cond delay="0"/>
                                          </p:stCondLst>
                                        </p:cTn>
                                        <p:tgtEl>
                                          <p:spTgt spid="62"/>
                                        </p:tgtEl>
                                        <p:attrNameLst>
                                          <p:attrName>style.visibility</p:attrName>
                                        </p:attrNameLst>
                                      </p:cBhvr>
                                      <p:to>
                                        <p:strVal val="visible"/>
                                      </p:to>
                                    </p:set>
                                    <p:animEffect transition="in" filter="fade">
                                      <p:cBhvr>
                                        <p:cTn id="125" dur="1000"/>
                                        <p:tgtEl>
                                          <p:spTgt spid="62"/>
                                        </p:tgtEl>
                                      </p:cBhvr>
                                    </p:animEffect>
                                  </p:childTnLst>
                                </p:cTn>
                              </p:par>
                              <p:par>
                                <p:cTn id="126" presetID="10" presetClass="entr" presetSubtype="0" fill="hold" nodeType="withEffect">
                                  <p:stCondLst>
                                    <p:cond delay="0"/>
                                  </p:stCondLst>
                                  <p:childTnLst>
                                    <p:set>
                                      <p:cBhvr>
                                        <p:cTn id="127" dur="1" fill="hold">
                                          <p:stCondLst>
                                            <p:cond delay="0"/>
                                          </p:stCondLst>
                                        </p:cTn>
                                        <p:tgtEl>
                                          <p:spTgt spid="63"/>
                                        </p:tgtEl>
                                        <p:attrNameLst>
                                          <p:attrName>style.visibility</p:attrName>
                                        </p:attrNameLst>
                                      </p:cBhvr>
                                      <p:to>
                                        <p:strVal val="visible"/>
                                      </p:to>
                                    </p:set>
                                    <p:animEffect transition="in" filter="fade">
                                      <p:cBhvr>
                                        <p:cTn id="128" dur="1000"/>
                                        <p:tgtEl>
                                          <p:spTgt spid="63"/>
                                        </p:tgtEl>
                                      </p:cBhvr>
                                    </p:animEffect>
                                  </p:childTnLst>
                                </p:cTn>
                              </p:par>
                              <p:par>
                                <p:cTn id="129" presetID="10" presetClass="entr" presetSubtype="0" fill="hold" nodeType="withEffect">
                                  <p:stCondLst>
                                    <p:cond delay="0"/>
                                  </p:stCondLst>
                                  <p:childTnLst>
                                    <p:set>
                                      <p:cBhvr>
                                        <p:cTn id="130" dur="1" fill="hold">
                                          <p:stCondLst>
                                            <p:cond delay="0"/>
                                          </p:stCondLst>
                                        </p:cTn>
                                        <p:tgtEl>
                                          <p:spTgt spid="64"/>
                                        </p:tgtEl>
                                        <p:attrNameLst>
                                          <p:attrName>style.visibility</p:attrName>
                                        </p:attrNameLst>
                                      </p:cBhvr>
                                      <p:to>
                                        <p:strVal val="visible"/>
                                      </p:to>
                                    </p:set>
                                    <p:animEffect transition="in" filter="fade">
                                      <p:cBhvr>
                                        <p:cTn id="131" dur="1000"/>
                                        <p:tgtEl>
                                          <p:spTgt spid="64"/>
                                        </p:tgtEl>
                                      </p:cBhvr>
                                    </p:animEffect>
                                  </p:childTnLst>
                                </p:cTn>
                              </p:par>
                              <p:par>
                                <p:cTn id="132" presetID="10" presetClass="entr" presetSubtype="0" fill="hold" nodeType="withEffect">
                                  <p:stCondLst>
                                    <p:cond delay="0"/>
                                  </p:stCondLst>
                                  <p:childTnLst>
                                    <p:set>
                                      <p:cBhvr>
                                        <p:cTn id="133" dur="1" fill="hold">
                                          <p:stCondLst>
                                            <p:cond delay="0"/>
                                          </p:stCondLst>
                                        </p:cTn>
                                        <p:tgtEl>
                                          <p:spTgt spid="65"/>
                                        </p:tgtEl>
                                        <p:attrNameLst>
                                          <p:attrName>style.visibility</p:attrName>
                                        </p:attrNameLst>
                                      </p:cBhvr>
                                      <p:to>
                                        <p:strVal val="visible"/>
                                      </p:to>
                                    </p:set>
                                    <p:animEffect transition="in" filter="fade">
                                      <p:cBhvr>
                                        <p:cTn id="134" dur="1000"/>
                                        <p:tgtEl>
                                          <p:spTgt spid="65"/>
                                        </p:tgtEl>
                                      </p:cBhvr>
                                    </p:animEffect>
                                  </p:childTnLst>
                                </p:cTn>
                              </p:par>
                              <p:par>
                                <p:cTn id="135" presetID="10" presetClass="entr" presetSubtype="0" fill="hold" nodeType="withEffect">
                                  <p:stCondLst>
                                    <p:cond delay="0"/>
                                  </p:stCondLst>
                                  <p:childTnLst>
                                    <p:set>
                                      <p:cBhvr>
                                        <p:cTn id="136" dur="1" fill="hold">
                                          <p:stCondLst>
                                            <p:cond delay="0"/>
                                          </p:stCondLst>
                                        </p:cTn>
                                        <p:tgtEl>
                                          <p:spTgt spid="66"/>
                                        </p:tgtEl>
                                        <p:attrNameLst>
                                          <p:attrName>style.visibility</p:attrName>
                                        </p:attrNameLst>
                                      </p:cBhvr>
                                      <p:to>
                                        <p:strVal val="visible"/>
                                      </p:to>
                                    </p:set>
                                    <p:animEffect transition="in" filter="fade">
                                      <p:cBhvr>
                                        <p:cTn id="137" dur="1000"/>
                                        <p:tgtEl>
                                          <p:spTgt spid="66"/>
                                        </p:tgtEl>
                                      </p:cBhvr>
                                    </p:animEffect>
                                  </p:childTnLst>
                                </p:cTn>
                              </p:par>
                              <p:par>
                                <p:cTn id="138" presetID="10" presetClass="entr" presetSubtype="0" fill="hold" nodeType="withEffect">
                                  <p:stCondLst>
                                    <p:cond delay="0"/>
                                  </p:stCondLst>
                                  <p:childTnLst>
                                    <p:set>
                                      <p:cBhvr>
                                        <p:cTn id="139" dur="1" fill="hold">
                                          <p:stCondLst>
                                            <p:cond delay="0"/>
                                          </p:stCondLst>
                                        </p:cTn>
                                        <p:tgtEl>
                                          <p:spTgt spid="67"/>
                                        </p:tgtEl>
                                        <p:attrNameLst>
                                          <p:attrName>style.visibility</p:attrName>
                                        </p:attrNameLst>
                                      </p:cBhvr>
                                      <p:to>
                                        <p:strVal val="visible"/>
                                      </p:to>
                                    </p:set>
                                    <p:animEffect transition="in" filter="fade">
                                      <p:cBhvr>
                                        <p:cTn id="140" dur="1000"/>
                                        <p:tgtEl>
                                          <p:spTgt spid="67"/>
                                        </p:tgtEl>
                                      </p:cBhvr>
                                    </p:animEffect>
                                  </p:childTnLst>
                                </p:cTn>
                              </p:par>
                              <p:par>
                                <p:cTn id="141" presetID="10" presetClass="entr" presetSubtype="0" fill="hold" nodeType="withEffect">
                                  <p:stCondLst>
                                    <p:cond delay="0"/>
                                  </p:stCondLst>
                                  <p:childTnLst>
                                    <p:set>
                                      <p:cBhvr>
                                        <p:cTn id="142" dur="1" fill="hold">
                                          <p:stCondLst>
                                            <p:cond delay="0"/>
                                          </p:stCondLst>
                                        </p:cTn>
                                        <p:tgtEl>
                                          <p:spTgt spid="68"/>
                                        </p:tgtEl>
                                        <p:attrNameLst>
                                          <p:attrName>style.visibility</p:attrName>
                                        </p:attrNameLst>
                                      </p:cBhvr>
                                      <p:to>
                                        <p:strVal val="visible"/>
                                      </p:to>
                                    </p:set>
                                    <p:animEffect transition="in" filter="fade">
                                      <p:cBhvr>
                                        <p:cTn id="143" dur="10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20" grpId="0"/>
      <p:bldP spid="21" grpId="0"/>
      <p:bldP spid="22" grpId="0"/>
      <p:bldP spid="23" grpId="0"/>
      <p:bldP spid="25" grpId="0"/>
      <p:bldP spid="26" grpId="0"/>
      <p:bldP spid="27" grpId="0"/>
      <p:bldP spid="28" grpId="0"/>
      <p:bldP spid="29" grpId="0"/>
      <p:bldP spid="30" grpId="0"/>
      <p:bldP spid="31" grpId="0"/>
      <p:bldP spid="33" grpId="0"/>
      <p:bldP spid="34" grpId="0"/>
      <p:bldP spid="36" grpId="0"/>
      <p:bldP spid="37" grpId="0"/>
      <p:bldP spid="40" grpId="0"/>
      <p:bldP spid="41" grpId="0"/>
      <p:bldP spid="42" grpId="0"/>
      <p:bldP spid="43" grpId="0"/>
      <p:bldP spid="45" grpId="0"/>
      <p:bldP spid="46" grpId="0"/>
      <p:bldP spid="47" grpId="0"/>
      <p:bldP spid="48" grpId="0"/>
      <p:bldP spid="49" grpId="0"/>
      <p:bldP spid="51" grpId="0"/>
      <p:bldP spid="52" grpId="0"/>
      <p:bldP spid="53" grpId="0"/>
      <p:bldP spid="54" grpId="0"/>
      <p:bldP spid="57" grpId="0"/>
      <p:bldP spid="58" grpId="0"/>
      <p:bldP spid="61" grpId="0"/>
      <p:bldP spid="5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7"/>
          <p:cNvGrpSpPr/>
          <p:nvPr/>
        </p:nvGrpSpPr>
        <p:grpSpPr>
          <a:xfrm>
            <a:off x="381000" y="4259188"/>
            <a:ext cx="1684416" cy="1684412"/>
            <a:chOff x="3579274" y="3627421"/>
            <a:chExt cx="1822116" cy="1822112"/>
          </a:xfrm>
        </p:grpSpPr>
        <p:sp>
          <p:nvSpPr>
            <p:cNvPr id="28" name="Oval 27"/>
            <p:cNvSpPr>
              <a:spLocks noChangeAspect="1"/>
            </p:cNvSpPr>
            <p:nvPr/>
          </p:nvSpPr>
          <p:spPr bwMode="auto">
            <a:xfrm>
              <a:off x="3579274" y="3627421"/>
              <a:ext cx="1822116" cy="1822112"/>
            </a:xfrm>
            <a:prstGeom prst="ellipse">
              <a:avLst/>
            </a:prstGeom>
            <a:gradFill flip="none" rotWithShape="1">
              <a:gsLst>
                <a:gs pos="14000">
                  <a:srgbClr val="FFFFFF"/>
                </a:gs>
                <a:gs pos="50000">
                  <a:srgbClr val="000000">
                    <a:alpha val="0"/>
                  </a:srgbClr>
                </a:gs>
                <a:gs pos="74000">
                  <a:srgbClr val="000000">
                    <a:alpha val="50000"/>
                  </a:srgbClr>
                </a:gs>
                <a:gs pos="90000">
                  <a:srgbClr val="FFFFFF">
                    <a:alpha val="45000"/>
                  </a:srgbClr>
                </a:gs>
              </a:gsLst>
              <a:path path="circle">
                <a:fillToRect l="100000" t="100000"/>
              </a:path>
              <a:tileRect r="-100000" b="-100000"/>
            </a:gradFill>
            <a:ln w="76200" cmpd="sng">
              <a:solidFill>
                <a:srgbClr val="FFFFFF">
                  <a:alpha val="50000"/>
                </a:srgbClr>
              </a:solidFill>
              <a:headEnd type="none" w="med" len="med"/>
              <a:tailEnd type="none" w="med" len="med"/>
            </a:ln>
            <a:effectLst>
              <a:outerShdw blurRad="304800" sx="103000" sy="103000" algn="ctr" rotWithShape="0">
                <a:prstClr val="black">
                  <a:alpha val="40000"/>
                </a:prstClr>
              </a:outerShdw>
            </a:effectLst>
            <a:scene3d>
              <a:camera prst="orthographicFront"/>
              <a:lightRig rig="threePt" dir="t"/>
            </a:scene3d>
            <a:sp3d prstMaterial="plastic">
              <a:bevelT w="508000" h="127000"/>
            </a:sp3d>
          </p:spPr>
          <p:style>
            <a:lnRef idx="2">
              <a:schemeClr val="accent1"/>
            </a:lnRef>
            <a:fillRef idx="1">
              <a:schemeClr val="lt1"/>
            </a:fillRef>
            <a:effectRef idx="0">
              <a:schemeClr val="accent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pic>
          <p:nvPicPr>
            <p:cNvPr id="29" name="Picture 28" descr="C:\Program Files\Microsoft Resource DVD Artwork\DVD_ART\BoxShots_Logos\Microsoft .NET - NET\Microsoft .NET logo white.png"/>
            <p:cNvPicPr>
              <a:picLocks noChangeAspect="1" noChangeArrowheads="1"/>
            </p:cNvPicPr>
            <p:nvPr/>
          </p:nvPicPr>
          <p:blipFill>
            <a:blip r:embed="rId3" cstate="print"/>
            <a:srcRect/>
            <a:stretch>
              <a:fillRect/>
            </a:stretch>
          </p:blipFill>
          <p:spPr bwMode="auto">
            <a:xfrm>
              <a:off x="3912131" y="3962842"/>
              <a:ext cx="1260986" cy="664548"/>
            </a:xfrm>
            <a:prstGeom prst="rect">
              <a:avLst/>
            </a:prstGeom>
            <a:noFill/>
          </p:spPr>
        </p:pic>
        <p:pic>
          <p:nvPicPr>
            <p:cNvPr id="30" name="Picture 3" descr="\\eventsql\dvd\Online_ART\DVD_ART34\Logos\Microsoft .NET Framework - NET\NET framework logo white vert.png"/>
            <p:cNvPicPr>
              <a:picLocks noChangeAspect="1" noChangeArrowheads="1"/>
            </p:cNvPicPr>
            <p:nvPr/>
          </p:nvPicPr>
          <p:blipFill>
            <a:blip r:embed="rId4" cstate="print"/>
            <a:srcRect l="4407" t="56555"/>
            <a:stretch>
              <a:fillRect/>
            </a:stretch>
          </p:blipFill>
          <p:spPr bwMode="auto">
            <a:xfrm>
              <a:off x="3818069" y="4727216"/>
              <a:ext cx="1408381" cy="260997"/>
            </a:xfrm>
            <a:prstGeom prst="rect">
              <a:avLst/>
            </a:prstGeom>
            <a:noFill/>
          </p:spPr>
        </p:pic>
      </p:grpSp>
      <p:sp>
        <p:nvSpPr>
          <p:cNvPr id="45" name="Freeform 28"/>
          <p:cNvSpPr>
            <a:spLocks noChangeAspect="1"/>
          </p:cNvSpPr>
          <p:nvPr/>
        </p:nvSpPr>
        <p:spPr bwMode="auto">
          <a:xfrm rot="13714494" flipV="1">
            <a:off x="1357868" y="3020355"/>
            <a:ext cx="2919429" cy="2089626"/>
          </a:xfrm>
          <a:custGeom>
            <a:avLst/>
            <a:gdLst/>
            <a:ahLst/>
            <a:cxnLst>
              <a:cxn ang="0">
                <a:pos x="29" y="2041"/>
              </a:cxn>
              <a:cxn ang="0">
                <a:pos x="2688" y="536"/>
              </a:cxn>
              <a:cxn ang="0">
                <a:pos x="2851" y="619"/>
              </a:cxn>
              <a:cxn ang="0">
                <a:pos x="2745" y="0"/>
              </a:cxn>
              <a:cxn ang="0">
                <a:pos x="2182" y="440"/>
              </a:cxn>
              <a:cxn ang="0">
                <a:pos x="2365" y="450"/>
              </a:cxn>
              <a:cxn ang="0">
                <a:pos x="0" y="2041"/>
              </a:cxn>
            </a:cxnLst>
            <a:rect l="0" t="0" r="r" b="b"/>
            <a:pathLst>
              <a:path w="2851" h="2041">
                <a:moveTo>
                  <a:pt x="29" y="2041"/>
                </a:moveTo>
                <a:cubicBezTo>
                  <a:pt x="1973" y="2041"/>
                  <a:pt x="2688" y="536"/>
                  <a:pt x="2688" y="536"/>
                </a:cubicBezTo>
                <a:cubicBezTo>
                  <a:pt x="2851" y="619"/>
                  <a:pt x="2851" y="619"/>
                  <a:pt x="2851" y="619"/>
                </a:cubicBezTo>
                <a:cubicBezTo>
                  <a:pt x="2745" y="0"/>
                  <a:pt x="2745" y="0"/>
                  <a:pt x="2745" y="0"/>
                </a:cubicBezTo>
                <a:cubicBezTo>
                  <a:pt x="2400" y="300"/>
                  <a:pt x="2182" y="440"/>
                  <a:pt x="2182" y="440"/>
                </a:cubicBezTo>
                <a:cubicBezTo>
                  <a:pt x="2365" y="450"/>
                  <a:pt x="2365" y="450"/>
                  <a:pt x="2365" y="450"/>
                </a:cubicBezTo>
                <a:cubicBezTo>
                  <a:pt x="2365" y="450"/>
                  <a:pt x="1878" y="1748"/>
                  <a:pt x="0" y="2041"/>
                </a:cubicBezTo>
              </a:path>
            </a:pathLst>
          </a:custGeom>
          <a:gradFill flip="none"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2700000" scaled="1"/>
            <a:tileRect/>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26" name="Picture 4" descr="C:\Program Files\Microsoft Resource DVD Artwork\DVD_ART\Artwork_Imagery\Shapes and Graphics\Internet Cloud\cloud 1.png"/>
          <p:cNvPicPr>
            <a:picLocks noChangeAspect="1" noChangeArrowheads="1"/>
          </p:cNvPicPr>
          <p:nvPr/>
        </p:nvPicPr>
        <p:blipFill>
          <a:blip r:embed="rId5">
            <a:lum bright="80000"/>
          </a:blip>
          <a:srcRect/>
          <a:stretch>
            <a:fillRect/>
          </a:stretch>
        </p:blipFill>
        <p:spPr bwMode="auto">
          <a:xfrm>
            <a:off x="586303" y="1196398"/>
            <a:ext cx="7565603" cy="2805586"/>
          </a:xfrm>
          <a:prstGeom prst="ellipse">
            <a:avLst/>
          </a:prstGeom>
          <a:noFill/>
        </p:spPr>
      </p:pic>
      <p:pic>
        <p:nvPicPr>
          <p:cNvPr id="48" name="Picture 47" descr="Rubh_white.png"/>
          <p:cNvPicPr>
            <a:picLocks noChangeAspect="1"/>
          </p:cNvPicPr>
          <p:nvPr/>
        </p:nvPicPr>
        <p:blipFill>
          <a:blip r:embed="rId6" cstate="print"/>
          <a:srcRect l="18200" b="32178"/>
          <a:stretch>
            <a:fillRect/>
          </a:stretch>
        </p:blipFill>
        <p:spPr>
          <a:xfrm>
            <a:off x="4020402" y="4377338"/>
            <a:ext cx="1300957" cy="1322992"/>
          </a:xfrm>
          <a:prstGeom prst="rect">
            <a:avLst/>
          </a:prstGeom>
          <a:effectLst>
            <a:outerShdw blurRad="127000" dist="50800" dir="5760000" algn="ctr" rotWithShape="0">
              <a:schemeClr val="tx1"/>
            </a:outerShdw>
          </a:effectLst>
        </p:spPr>
      </p:pic>
      <p:pic>
        <p:nvPicPr>
          <p:cNvPr id="49" name="Picture 2" descr="http://www.protenus.com/Portals/0/java%20logo.png"/>
          <p:cNvPicPr>
            <a:picLocks noChangeAspect="1" noChangeArrowheads="1"/>
          </p:cNvPicPr>
          <p:nvPr/>
        </p:nvPicPr>
        <p:blipFill>
          <a:blip r:embed="rId7" cstate="print">
            <a:lum bright="-10000"/>
          </a:blip>
          <a:srcRect/>
          <a:stretch>
            <a:fillRect/>
          </a:stretch>
        </p:blipFill>
        <p:spPr bwMode="auto">
          <a:xfrm>
            <a:off x="2994389" y="3836671"/>
            <a:ext cx="851107" cy="1583270"/>
          </a:xfrm>
          <a:prstGeom prst="rect">
            <a:avLst/>
          </a:prstGeom>
          <a:noFill/>
        </p:spPr>
      </p:pic>
      <p:pic>
        <p:nvPicPr>
          <p:cNvPr id="50" name="Picture 49" descr="python.png"/>
          <p:cNvPicPr>
            <a:picLocks noChangeAspect="1"/>
          </p:cNvPicPr>
          <p:nvPr/>
        </p:nvPicPr>
        <p:blipFill>
          <a:blip r:embed="rId8" cstate="print">
            <a:lum bright="100000"/>
          </a:blip>
          <a:stretch>
            <a:fillRect/>
          </a:stretch>
        </p:blipFill>
        <p:spPr>
          <a:xfrm>
            <a:off x="2158355" y="5831561"/>
            <a:ext cx="2411321" cy="747368"/>
          </a:xfrm>
          <a:prstGeom prst="rect">
            <a:avLst/>
          </a:prstGeom>
        </p:spPr>
      </p:pic>
      <p:pic>
        <p:nvPicPr>
          <p:cNvPr id="51" name="Picture 4" descr="http://neowide.com/images/neowide/http:__www.sizlopedia.com_wp-content_uploads_php-logo.png"/>
          <p:cNvPicPr>
            <a:picLocks noChangeAspect="1" noChangeArrowheads="1"/>
          </p:cNvPicPr>
          <p:nvPr/>
        </p:nvPicPr>
        <p:blipFill>
          <a:blip r:embed="rId9"/>
          <a:srcRect/>
          <a:stretch>
            <a:fillRect/>
          </a:stretch>
        </p:blipFill>
        <p:spPr bwMode="auto">
          <a:xfrm>
            <a:off x="5464302" y="4548249"/>
            <a:ext cx="1522283" cy="805174"/>
          </a:xfrm>
          <a:prstGeom prst="rect">
            <a:avLst/>
          </a:prstGeom>
          <a:noFill/>
        </p:spPr>
      </p:pic>
      <p:sp>
        <p:nvSpPr>
          <p:cNvPr id="57" name="Freeform 28"/>
          <p:cNvSpPr>
            <a:spLocks noChangeAspect="1"/>
          </p:cNvSpPr>
          <p:nvPr/>
        </p:nvSpPr>
        <p:spPr bwMode="auto">
          <a:xfrm rot="15923225" flipV="1">
            <a:off x="531346" y="2330288"/>
            <a:ext cx="2117585" cy="1490802"/>
          </a:xfrm>
          <a:custGeom>
            <a:avLst/>
            <a:gdLst/>
            <a:ahLst/>
            <a:cxnLst>
              <a:cxn ang="0">
                <a:pos x="29" y="2041"/>
              </a:cxn>
              <a:cxn ang="0">
                <a:pos x="2688" y="536"/>
              </a:cxn>
              <a:cxn ang="0">
                <a:pos x="2851" y="619"/>
              </a:cxn>
              <a:cxn ang="0">
                <a:pos x="2745" y="0"/>
              </a:cxn>
              <a:cxn ang="0">
                <a:pos x="2182" y="440"/>
              </a:cxn>
              <a:cxn ang="0">
                <a:pos x="2365" y="450"/>
              </a:cxn>
              <a:cxn ang="0">
                <a:pos x="0" y="2041"/>
              </a:cxn>
            </a:cxnLst>
            <a:rect l="0" t="0" r="r" b="b"/>
            <a:pathLst>
              <a:path w="2851" h="2041">
                <a:moveTo>
                  <a:pt x="29" y="2041"/>
                </a:moveTo>
                <a:cubicBezTo>
                  <a:pt x="1973" y="2041"/>
                  <a:pt x="2688" y="536"/>
                  <a:pt x="2688" y="536"/>
                </a:cubicBezTo>
                <a:cubicBezTo>
                  <a:pt x="2851" y="619"/>
                  <a:pt x="2851" y="619"/>
                  <a:pt x="2851" y="619"/>
                </a:cubicBezTo>
                <a:cubicBezTo>
                  <a:pt x="2745" y="0"/>
                  <a:pt x="2745" y="0"/>
                  <a:pt x="2745" y="0"/>
                </a:cubicBezTo>
                <a:cubicBezTo>
                  <a:pt x="2400" y="300"/>
                  <a:pt x="2182" y="440"/>
                  <a:pt x="2182" y="440"/>
                </a:cubicBezTo>
                <a:cubicBezTo>
                  <a:pt x="2365" y="450"/>
                  <a:pt x="2365" y="450"/>
                  <a:pt x="2365" y="450"/>
                </a:cubicBezTo>
                <a:cubicBezTo>
                  <a:pt x="2365" y="450"/>
                  <a:pt x="1878" y="1748"/>
                  <a:pt x="0" y="2041"/>
                </a:cubicBezTo>
              </a:path>
            </a:pathLst>
          </a:custGeom>
          <a:gradFill flip="none"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2700000" scaled="1"/>
            <a:tileRect/>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28"/>
          <p:cNvSpPr>
            <a:spLocks noChangeAspect="1"/>
          </p:cNvSpPr>
          <p:nvPr/>
        </p:nvSpPr>
        <p:spPr bwMode="auto">
          <a:xfrm rot="17836196">
            <a:off x="3543378" y="2645630"/>
            <a:ext cx="1725797" cy="1233522"/>
          </a:xfrm>
          <a:custGeom>
            <a:avLst/>
            <a:gdLst/>
            <a:ahLst/>
            <a:cxnLst>
              <a:cxn ang="0">
                <a:pos x="29" y="2041"/>
              </a:cxn>
              <a:cxn ang="0">
                <a:pos x="2688" y="536"/>
              </a:cxn>
              <a:cxn ang="0">
                <a:pos x="2851" y="619"/>
              </a:cxn>
              <a:cxn ang="0">
                <a:pos x="2745" y="0"/>
              </a:cxn>
              <a:cxn ang="0">
                <a:pos x="2182" y="440"/>
              </a:cxn>
              <a:cxn ang="0">
                <a:pos x="2365" y="450"/>
              </a:cxn>
              <a:cxn ang="0">
                <a:pos x="0" y="2041"/>
              </a:cxn>
            </a:cxnLst>
            <a:rect l="0" t="0" r="r" b="b"/>
            <a:pathLst>
              <a:path w="2851" h="2041">
                <a:moveTo>
                  <a:pt x="29" y="2041"/>
                </a:moveTo>
                <a:cubicBezTo>
                  <a:pt x="1973" y="2041"/>
                  <a:pt x="2688" y="536"/>
                  <a:pt x="2688" y="536"/>
                </a:cubicBezTo>
                <a:cubicBezTo>
                  <a:pt x="2851" y="619"/>
                  <a:pt x="2851" y="619"/>
                  <a:pt x="2851" y="619"/>
                </a:cubicBezTo>
                <a:cubicBezTo>
                  <a:pt x="2745" y="0"/>
                  <a:pt x="2745" y="0"/>
                  <a:pt x="2745" y="0"/>
                </a:cubicBezTo>
                <a:cubicBezTo>
                  <a:pt x="2400" y="300"/>
                  <a:pt x="2182" y="440"/>
                  <a:pt x="2182" y="440"/>
                </a:cubicBezTo>
                <a:cubicBezTo>
                  <a:pt x="2365" y="450"/>
                  <a:pt x="2365" y="450"/>
                  <a:pt x="2365" y="450"/>
                </a:cubicBezTo>
                <a:cubicBezTo>
                  <a:pt x="2365" y="450"/>
                  <a:pt x="1878" y="1748"/>
                  <a:pt x="0" y="2041"/>
                </a:cubicBezTo>
              </a:path>
            </a:pathLst>
          </a:custGeom>
          <a:gradFill flip="none"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2700000" scaled="1"/>
            <a:tileRect/>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28"/>
          <p:cNvSpPr>
            <a:spLocks noChangeAspect="1"/>
          </p:cNvSpPr>
          <p:nvPr/>
        </p:nvSpPr>
        <p:spPr bwMode="auto">
          <a:xfrm rot="16488392">
            <a:off x="4719211" y="2654424"/>
            <a:ext cx="1879887" cy="1422231"/>
          </a:xfrm>
          <a:custGeom>
            <a:avLst/>
            <a:gdLst/>
            <a:ahLst/>
            <a:cxnLst>
              <a:cxn ang="0">
                <a:pos x="29" y="2041"/>
              </a:cxn>
              <a:cxn ang="0">
                <a:pos x="2688" y="536"/>
              </a:cxn>
              <a:cxn ang="0">
                <a:pos x="2851" y="619"/>
              </a:cxn>
              <a:cxn ang="0">
                <a:pos x="2745" y="0"/>
              </a:cxn>
              <a:cxn ang="0">
                <a:pos x="2182" y="440"/>
              </a:cxn>
              <a:cxn ang="0">
                <a:pos x="2365" y="450"/>
              </a:cxn>
              <a:cxn ang="0">
                <a:pos x="0" y="2041"/>
              </a:cxn>
            </a:cxnLst>
            <a:rect l="0" t="0" r="r" b="b"/>
            <a:pathLst>
              <a:path w="2851" h="2041">
                <a:moveTo>
                  <a:pt x="29" y="2041"/>
                </a:moveTo>
                <a:cubicBezTo>
                  <a:pt x="1973" y="2041"/>
                  <a:pt x="2688" y="536"/>
                  <a:pt x="2688" y="536"/>
                </a:cubicBezTo>
                <a:cubicBezTo>
                  <a:pt x="2851" y="619"/>
                  <a:pt x="2851" y="619"/>
                  <a:pt x="2851" y="619"/>
                </a:cubicBezTo>
                <a:cubicBezTo>
                  <a:pt x="2745" y="0"/>
                  <a:pt x="2745" y="0"/>
                  <a:pt x="2745" y="0"/>
                </a:cubicBezTo>
                <a:cubicBezTo>
                  <a:pt x="2400" y="300"/>
                  <a:pt x="2182" y="440"/>
                  <a:pt x="2182" y="440"/>
                </a:cubicBezTo>
                <a:cubicBezTo>
                  <a:pt x="2365" y="450"/>
                  <a:pt x="2365" y="450"/>
                  <a:pt x="2365" y="450"/>
                </a:cubicBezTo>
                <a:cubicBezTo>
                  <a:pt x="2365" y="450"/>
                  <a:pt x="1878" y="1748"/>
                  <a:pt x="0" y="2041"/>
                </a:cubicBezTo>
              </a:path>
            </a:pathLst>
          </a:custGeom>
          <a:gradFill flip="none"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2700000" scaled="1"/>
            <a:tileRect/>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Title 1"/>
          <p:cNvSpPr>
            <a:spLocks noGrp="1"/>
          </p:cNvSpPr>
          <p:nvPr>
            <p:ph type="title"/>
          </p:nvPr>
        </p:nvSpPr>
        <p:spPr/>
        <p:txBody>
          <a:bodyPr/>
          <a:lstStyle/>
          <a:p>
            <a:pPr lvl="0"/>
            <a:r>
              <a:rPr smtClean="0"/>
              <a:t>Cloud services </a:t>
            </a:r>
            <a:r>
              <a:rPr lang="en-US" dirty="0" smtClean="0"/>
              <a:t> Interoperability</a:t>
            </a:r>
            <a:endParaRPr lang="en-US" dirty="0"/>
          </a:p>
        </p:txBody>
      </p:sp>
      <p:pic>
        <p:nvPicPr>
          <p:cNvPr id="23" name="Picture 2" descr="http://www.thedebugstore.com/acatalog/Large_Eclipse_Logo.jpg"/>
          <p:cNvPicPr>
            <a:picLocks noChangeAspect="1" noChangeArrowheads="1"/>
          </p:cNvPicPr>
          <p:nvPr/>
        </p:nvPicPr>
        <p:blipFill>
          <a:blip r:embed="rId10"/>
          <a:stretch>
            <a:fillRect/>
          </a:stretch>
        </p:blipFill>
        <p:spPr bwMode="auto">
          <a:xfrm>
            <a:off x="7243941" y="4358246"/>
            <a:ext cx="1840679" cy="1840679"/>
          </a:xfrm>
          <a:prstGeom prst="rect">
            <a:avLst/>
          </a:prstGeom>
          <a:noFill/>
          <a:ln>
            <a:noFill/>
          </a:ln>
          <a:effectLst>
            <a:softEdge rad="317500"/>
          </a:effectLst>
        </p:spPr>
      </p:pic>
      <p:sp>
        <p:nvSpPr>
          <p:cNvPr id="24" name="Freeform 28"/>
          <p:cNvSpPr>
            <a:spLocks noChangeAspect="1"/>
          </p:cNvSpPr>
          <p:nvPr/>
        </p:nvSpPr>
        <p:spPr bwMode="auto">
          <a:xfrm rot="3665357" flipH="1">
            <a:off x="2594252" y="2719448"/>
            <a:ext cx="1489264" cy="1267436"/>
          </a:xfrm>
          <a:custGeom>
            <a:avLst/>
            <a:gdLst/>
            <a:ahLst/>
            <a:cxnLst>
              <a:cxn ang="0">
                <a:pos x="29" y="2041"/>
              </a:cxn>
              <a:cxn ang="0">
                <a:pos x="2688" y="536"/>
              </a:cxn>
              <a:cxn ang="0">
                <a:pos x="2851" y="619"/>
              </a:cxn>
              <a:cxn ang="0">
                <a:pos x="2745" y="0"/>
              </a:cxn>
              <a:cxn ang="0">
                <a:pos x="2182" y="440"/>
              </a:cxn>
              <a:cxn ang="0">
                <a:pos x="2365" y="450"/>
              </a:cxn>
              <a:cxn ang="0">
                <a:pos x="0" y="2041"/>
              </a:cxn>
            </a:cxnLst>
            <a:rect l="0" t="0" r="r" b="b"/>
            <a:pathLst>
              <a:path w="2851" h="2041">
                <a:moveTo>
                  <a:pt x="29" y="2041"/>
                </a:moveTo>
                <a:cubicBezTo>
                  <a:pt x="1973" y="2041"/>
                  <a:pt x="2688" y="536"/>
                  <a:pt x="2688" y="536"/>
                </a:cubicBezTo>
                <a:cubicBezTo>
                  <a:pt x="2851" y="619"/>
                  <a:pt x="2851" y="619"/>
                  <a:pt x="2851" y="619"/>
                </a:cubicBezTo>
                <a:cubicBezTo>
                  <a:pt x="2745" y="0"/>
                  <a:pt x="2745" y="0"/>
                  <a:pt x="2745" y="0"/>
                </a:cubicBezTo>
                <a:cubicBezTo>
                  <a:pt x="2400" y="300"/>
                  <a:pt x="2182" y="440"/>
                  <a:pt x="2182" y="440"/>
                </a:cubicBezTo>
                <a:cubicBezTo>
                  <a:pt x="2365" y="450"/>
                  <a:pt x="2365" y="450"/>
                  <a:pt x="2365" y="450"/>
                </a:cubicBezTo>
                <a:cubicBezTo>
                  <a:pt x="2365" y="450"/>
                  <a:pt x="1878" y="1748"/>
                  <a:pt x="0" y="2041"/>
                </a:cubicBezTo>
              </a:path>
            </a:pathLst>
          </a:custGeom>
          <a:gradFill flip="none"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2700000" scaled="1"/>
            <a:tileRect/>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28"/>
          <p:cNvSpPr>
            <a:spLocks noChangeAspect="1"/>
          </p:cNvSpPr>
          <p:nvPr/>
        </p:nvSpPr>
        <p:spPr bwMode="auto">
          <a:xfrm rot="17413964">
            <a:off x="6792701" y="2674597"/>
            <a:ext cx="1759170" cy="1497139"/>
          </a:xfrm>
          <a:custGeom>
            <a:avLst/>
            <a:gdLst/>
            <a:ahLst/>
            <a:cxnLst>
              <a:cxn ang="0">
                <a:pos x="29" y="2041"/>
              </a:cxn>
              <a:cxn ang="0">
                <a:pos x="2688" y="536"/>
              </a:cxn>
              <a:cxn ang="0">
                <a:pos x="2851" y="619"/>
              </a:cxn>
              <a:cxn ang="0">
                <a:pos x="2745" y="0"/>
              </a:cxn>
              <a:cxn ang="0">
                <a:pos x="2182" y="440"/>
              </a:cxn>
              <a:cxn ang="0">
                <a:pos x="2365" y="450"/>
              </a:cxn>
              <a:cxn ang="0">
                <a:pos x="0" y="2041"/>
              </a:cxn>
            </a:cxnLst>
            <a:rect l="0" t="0" r="r" b="b"/>
            <a:pathLst>
              <a:path w="2851" h="2041">
                <a:moveTo>
                  <a:pt x="29" y="2041"/>
                </a:moveTo>
                <a:cubicBezTo>
                  <a:pt x="1973" y="2041"/>
                  <a:pt x="2688" y="536"/>
                  <a:pt x="2688" y="536"/>
                </a:cubicBezTo>
                <a:cubicBezTo>
                  <a:pt x="2851" y="619"/>
                  <a:pt x="2851" y="619"/>
                  <a:pt x="2851" y="619"/>
                </a:cubicBezTo>
                <a:cubicBezTo>
                  <a:pt x="2745" y="0"/>
                  <a:pt x="2745" y="0"/>
                  <a:pt x="2745" y="0"/>
                </a:cubicBezTo>
                <a:cubicBezTo>
                  <a:pt x="2400" y="300"/>
                  <a:pt x="2182" y="440"/>
                  <a:pt x="2182" y="440"/>
                </a:cubicBezTo>
                <a:cubicBezTo>
                  <a:pt x="2365" y="450"/>
                  <a:pt x="2365" y="450"/>
                  <a:pt x="2365" y="450"/>
                </a:cubicBezTo>
                <a:cubicBezTo>
                  <a:pt x="2365" y="450"/>
                  <a:pt x="1878" y="1748"/>
                  <a:pt x="0" y="2041"/>
                </a:cubicBezTo>
              </a:path>
            </a:pathLst>
          </a:custGeom>
          <a:gradFill flip="none"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2700000" scaled="1"/>
            <a:tileRect/>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Rounded Rectangle 18"/>
          <p:cNvSpPr/>
          <p:nvPr/>
        </p:nvSpPr>
        <p:spPr bwMode="gray">
          <a:xfrm rot="10800000" flipH="1" flipV="1">
            <a:off x="199627" y="1175793"/>
            <a:ext cx="8738562" cy="2552700"/>
          </a:xfrm>
          <a:prstGeom prst="roundRect">
            <a:avLst>
              <a:gd name="adj" fmla="val 9720"/>
            </a:avLst>
          </a:prstGeom>
          <a:gradFill flip="none" rotWithShape="1">
            <a:gsLst>
              <a:gs pos="0">
                <a:srgbClr val="FFFFFF"/>
              </a:gs>
              <a:gs pos="7000">
                <a:srgbClr val="FFFFFF">
                  <a:alpha val="47000"/>
                </a:srgbClr>
              </a:gs>
              <a:gs pos="35000">
                <a:srgbClr val="FFFFFF">
                  <a:alpha val="20000"/>
                </a:srgbClr>
              </a:gs>
            </a:gsLst>
            <a:lin ang="5400000" scaled="1"/>
            <a:tileRect/>
          </a:gradFill>
          <a:ln w="3175" cap="flat" cmpd="sng" algn="ctr">
            <a:solidFill>
              <a:srgbClr val="FFFFFF">
                <a:alpha val="20000"/>
              </a:srgbClr>
            </a:solid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marL="0" marR="0" lvl="0" indent="0" algn="ctr" defTabSz="1096919"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smtClean="0">
              <a:ln>
                <a:noFill/>
              </a:ln>
              <a:solidFill>
                <a:schemeClr val="accent2">
                  <a:lumMod val="50000"/>
                </a:schemeClr>
              </a:solidFill>
              <a:uLnTx/>
              <a:uFillTx/>
              <a:latin typeface="Segoe UI" pitchFamily="34" charset="0"/>
              <a:cs typeface="Segoe UI" pitchFamily="34" charset="0"/>
            </a:endParaRPr>
          </a:p>
          <a:p>
            <a:pPr marL="0" marR="0" lvl="0" indent="0" algn="ctr" defTabSz="1096919"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schemeClr val="accent2">
                    <a:lumMod val="50000"/>
                  </a:schemeClr>
                </a:solidFill>
                <a:uLnTx/>
                <a:uFillTx/>
                <a:latin typeface="Segoe" pitchFamily="34" charset="0"/>
                <a:ea typeface="+mn-ea"/>
                <a:cs typeface="+mn-cs"/>
              </a:rPr>
              <a:t/>
            </a:r>
            <a:br>
              <a:rPr kumimoji="0" lang="en-US" sz="3200" b="0" i="0" u="none" strike="noStrike" kern="1200" cap="none" spc="0" normalizeH="0" baseline="0" noProof="0" dirty="0" smtClean="0">
                <a:ln>
                  <a:noFill/>
                </a:ln>
                <a:solidFill>
                  <a:schemeClr val="accent2">
                    <a:lumMod val="50000"/>
                  </a:schemeClr>
                </a:solidFill>
                <a:uLnTx/>
                <a:uFillTx/>
                <a:latin typeface="Segoe" pitchFamily="34" charset="0"/>
                <a:ea typeface="+mn-ea"/>
                <a:cs typeface="+mn-cs"/>
              </a:rPr>
            </a:br>
            <a:endParaRPr kumimoji="0" lang="en-US" sz="3200" b="0" i="0" u="none" strike="noStrike" kern="1200" cap="none" spc="0" normalizeH="0" baseline="0" noProof="0" dirty="0">
              <a:ln>
                <a:noFill/>
              </a:ln>
              <a:solidFill>
                <a:schemeClr val="accent2">
                  <a:lumMod val="50000"/>
                </a:schemeClr>
              </a:solidFill>
              <a:uLnTx/>
              <a:uFillTx/>
              <a:latin typeface="Segoe" pitchFamily="34" charset="0"/>
              <a:ea typeface="+mn-ea"/>
              <a:cs typeface="+mn-cs"/>
            </a:endParaRPr>
          </a:p>
        </p:txBody>
      </p:sp>
      <p:sp>
        <p:nvSpPr>
          <p:cNvPr id="31" name="Rectangle 30"/>
          <p:cNvSpPr/>
          <p:nvPr/>
        </p:nvSpPr>
        <p:spPr>
          <a:xfrm>
            <a:off x="1760407" y="1762780"/>
            <a:ext cx="5122877" cy="523220"/>
          </a:xfrm>
          <a:prstGeom prst="rect">
            <a:avLst/>
          </a:prstGeom>
        </p:spPr>
        <p:txBody>
          <a:bodyPr wrap="none">
            <a:spAutoFit/>
          </a:bodyPr>
          <a:lstStyle/>
          <a:p>
            <a:pPr algn="ctr"/>
            <a:r>
              <a:rPr lang="en-US" sz="2800" dirty="0" smtClean="0">
                <a:solidFill>
                  <a:schemeClr val="bg1"/>
                </a:solidFill>
                <a:effectLst>
                  <a:outerShdw blurRad="38100" dist="38100" dir="2700000" algn="tl">
                    <a:srgbClr val="000000">
                      <a:alpha val="43137"/>
                    </a:srgbClr>
                  </a:outerShdw>
                </a:effectLst>
                <a:latin typeface="Segoe UI" pitchFamily="34" charset="0"/>
                <a:cs typeface="Segoe UI" pitchFamily="34" charset="0"/>
              </a:rPr>
              <a:t>Windows Azure Cloud Platform</a:t>
            </a:r>
            <a:endParaRPr lang="en-US" sz="2800" dirty="0">
              <a:solidFill>
                <a:schemeClr val="bg1"/>
              </a:solidFill>
              <a:effectLst>
                <a:outerShdw blurRad="38100" dist="38100" dir="2700000" algn="tl">
                  <a:srgbClr val="000000">
                    <a:alpha val="43137"/>
                  </a:srgbClr>
                </a:outerShdw>
              </a:effectLst>
              <a:latin typeface="Segoe UI" pitchFamily="34" charset="0"/>
              <a:cs typeface="Segoe UI" pitchFamily="34" charset="0"/>
            </a:endParaRPr>
          </a:p>
        </p:txBody>
      </p:sp>
    </p:spTree>
    <p:extLst>
      <p:ext uri="{BB962C8B-B14F-4D97-AF65-F5344CB8AC3E}">
        <p14:creationId xmlns:p14="http://schemas.microsoft.com/office/powerpoint/2010/main" val="25736061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22" presetClass="entr" presetSubtype="4" fill="hold" grpId="0" nodeType="withEffect">
                                  <p:stCondLst>
                                    <p:cond delay="1500"/>
                                  </p:stCondLst>
                                  <p:childTnLst>
                                    <p:set>
                                      <p:cBhvr>
                                        <p:cTn id="9" dur="1" fill="hold">
                                          <p:stCondLst>
                                            <p:cond delay="0"/>
                                          </p:stCondLst>
                                        </p:cTn>
                                        <p:tgtEl>
                                          <p:spTgt spid="57"/>
                                        </p:tgtEl>
                                        <p:attrNameLst>
                                          <p:attrName>style.visibility</p:attrName>
                                        </p:attrNameLst>
                                      </p:cBhvr>
                                      <p:to>
                                        <p:strVal val="visible"/>
                                      </p:to>
                                    </p:set>
                                    <p:animEffect transition="in" filter="wipe(down)">
                                      <p:cBhvr>
                                        <p:cTn id="10" dur="1000"/>
                                        <p:tgtEl>
                                          <p:spTgt spid="5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2000"/>
                                        <p:tgtEl>
                                          <p:spTgt spid="49"/>
                                        </p:tgtEl>
                                      </p:cBhvr>
                                    </p:animEffect>
                                  </p:childTnLst>
                                </p:cTn>
                              </p:par>
                              <p:par>
                                <p:cTn id="16" presetID="10" presetClass="entr" presetSubtype="0" fill="hold" nodeType="with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2000"/>
                                        <p:tgtEl>
                                          <p:spTgt spid="50"/>
                                        </p:tgtEl>
                                      </p:cBhvr>
                                    </p:animEffect>
                                  </p:childTnLst>
                                </p:cTn>
                              </p:par>
                              <p:par>
                                <p:cTn id="19" presetID="10" presetClass="entr" presetSubtype="0"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2000"/>
                                        <p:tgtEl>
                                          <p:spTgt spid="48"/>
                                        </p:tgtEl>
                                      </p:cBhvr>
                                    </p:animEffect>
                                  </p:childTnLst>
                                </p:cTn>
                              </p:par>
                              <p:par>
                                <p:cTn id="22" presetID="10" presetClass="entr" presetSubtype="0" fill="hold" nodeType="with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fade">
                                      <p:cBhvr>
                                        <p:cTn id="24" dur="2000"/>
                                        <p:tgtEl>
                                          <p:spTgt spid="51"/>
                                        </p:tgtEl>
                                      </p:cBhvr>
                                    </p:animEffect>
                                  </p:childTnLst>
                                </p:cTn>
                              </p:par>
                              <p:par>
                                <p:cTn id="25" presetID="10"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2000"/>
                                        <p:tgtEl>
                                          <p:spTgt spid="23"/>
                                        </p:tgtEl>
                                      </p:cBhvr>
                                    </p:animEffect>
                                  </p:childTnLst>
                                </p:cTn>
                              </p:par>
                              <p:par>
                                <p:cTn id="28" presetID="22" presetClass="entr" presetSubtype="4" fill="hold" grpId="0" nodeType="withEffect">
                                  <p:stCondLst>
                                    <p:cond delay="1500"/>
                                  </p:stCondLst>
                                  <p:childTnLst>
                                    <p:set>
                                      <p:cBhvr>
                                        <p:cTn id="29" dur="1" fill="hold">
                                          <p:stCondLst>
                                            <p:cond delay="0"/>
                                          </p:stCondLst>
                                        </p:cTn>
                                        <p:tgtEl>
                                          <p:spTgt spid="45"/>
                                        </p:tgtEl>
                                        <p:attrNameLst>
                                          <p:attrName>style.visibility</p:attrName>
                                        </p:attrNameLst>
                                      </p:cBhvr>
                                      <p:to>
                                        <p:strVal val="visible"/>
                                      </p:to>
                                    </p:set>
                                    <p:animEffect transition="in" filter="wipe(down)">
                                      <p:cBhvr>
                                        <p:cTn id="30" dur="1000"/>
                                        <p:tgtEl>
                                          <p:spTgt spid="45"/>
                                        </p:tgtEl>
                                      </p:cBhvr>
                                    </p:animEffect>
                                  </p:childTnLst>
                                </p:cTn>
                              </p:par>
                              <p:par>
                                <p:cTn id="31" presetID="22" presetClass="entr" presetSubtype="4" fill="hold" grpId="0" nodeType="withEffect">
                                  <p:stCondLst>
                                    <p:cond delay="1500"/>
                                  </p:stCondLst>
                                  <p:childTnLst>
                                    <p:set>
                                      <p:cBhvr>
                                        <p:cTn id="32" dur="1" fill="hold">
                                          <p:stCondLst>
                                            <p:cond delay="0"/>
                                          </p:stCondLst>
                                        </p:cTn>
                                        <p:tgtEl>
                                          <p:spTgt spid="59"/>
                                        </p:tgtEl>
                                        <p:attrNameLst>
                                          <p:attrName>style.visibility</p:attrName>
                                        </p:attrNameLst>
                                      </p:cBhvr>
                                      <p:to>
                                        <p:strVal val="visible"/>
                                      </p:to>
                                    </p:set>
                                    <p:animEffect transition="in" filter="wipe(down)">
                                      <p:cBhvr>
                                        <p:cTn id="33" dur="1000"/>
                                        <p:tgtEl>
                                          <p:spTgt spid="59"/>
                                        </p:tgtEl>
                                      </p:cBhvr>
                                    </p:animEffect>
                                  </p:childTnLst>
                                </p:cTn>
                              </p:par>
                              <p:par>
                                <p:cTn id="34" presetID="22" presetClass="entr" presetSubtype="4" fill="hold" grpId="0" nodeType="withEffect">
                                  <p:stCondLst>
                                    <p:cond delay="1500"/>
                                  </p:stCondLst>
                                  <p:childTnLst>
                                    <p:set>
                                      <p:cBhvr>
                                        <p:cTn id="35" dur="1" fill="hold">
                                          <p:stCondLst>
                                            <p:cond delay="0"/>
                                          </p:stCondLst>
                                        </p:cTn>
                                        <p:tgtEl>
                                          <p:spTgt spid="61"/>
                                        </p:tgtEl>
                                        <p:attrNameLst>
                                          <p:attrName>style.visibility</p:attrName>
                                        </p:attrNameLst>
                                      </p:cBhvr>
                                      <p:to>
                                        <p:strVal val="visible"/>
                                      </p:to>
                                    </p:set>
                                    <p:animEffect transition="in" filter="wipe(down)">
                                      <p:cBhvr>
                                        <p:cTn id="36" dur="1000"/>
                                        <p:tgtEl>
                                          <p:spTgt spid="61"/>
                                        </p:tgtEl>
                                      </p:cBhvr>
                                    </p:animEffect>
                                  </p:childTnLst>
                                </p:cTn>
                              </p:par>
                              <p:par>
                                <p:cTn id="37" presetID="22" presetClass="entr" presetSubtype="4" fill="hold" grpId="0" nodeType="withEffect">
                                  <p:stCondLst>
                                    <p:cond delay="150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1000"/>
                                        <p:tgtEl>
                                          <p:spTgt spid="24"/>
                                        </p:tgtEl>
                                      </p:cBhvr>
                                    </p:animEffect>
                                  </p:childTnLst>
                                </p:cTn>
                              </p:par>
                              <p:par>
                                <p:cTn id="40" presetID="22" presetClass="entr" presetSubtype="4" fill="hold" grpId="0" nodeType="withEffect">
                                  <p:stCondLst>
                                    <p:cond delay="1500"/>
                                  </p:stCondLst>
                                  <p:childTnLst>
                                    <p:set>
                                      <p:cBhvr>
                                        <p:cTn id="41" dur="1" fill="hold">
                                          <p:stCondLst>
                                            <p:cond delay="0"/>
                                          </p:stCondLst>
                                        </p:cTn>
                                        <p:tgtEl>
                                          <p:spTgt spid="25"/>
                                        </p:tgtEl>
                                        <p:attrNameLst>
                                          <p:attrName>style.visibility</p:attrName>
                                        </p:attrNameLst>
                                      </p:cBhvr>
                                      <p:to>
                                        <p:strVal val="visible"/>
                                      </p:to>
                                    </p:set>
                                    <p:animEffect transition="in" filter="wipe(down)">
                                      <p:cBhvr>
                                        <p:cTn id="42"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7" grpId="0" animBg="1"/>
      <p:bldP spid="59" grpId="0" animBg="1"/>
      <p:bldP spid="61" grpId="0" animBg="1"/>
      <p:bldP spid="24" grpId="0" animBg="1"/>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sz="3600" dirty="0" smtClean="0"/>
              <a:t>Industry Addressing Growing Need for Assistive Technology</a:t>
            </a:r>
            <a:endParaRPr lang="en-US" sz="3600" dirty="0"/>
          </a:p>
        </p:txBody>
      </p:sp>
      <p:sp>
        <p:nvSpPr>
          <p:cNvPr id="9219" name="Rectangle 3"/>
          <p:cNvSpPr>
            <a:spLocks noGrp="1" noChangeArrowheads="1"/>
          </p:cNvSpPr>
          <p:nvPr>
            <p:ph type="body" sz="half" idx="1"/>
          </p:nvPr>
        </p:nvSpPr>
        <p:spPr/>
        <p:txBody>
          <a:bodyPr/>
          <a:lstStyle/>
          <a:p>
            <a:pPr>
              <a:lnSpc>
                <a:spcPct val="90000"/>
              </a:lnSpc>
            </a:pPr>
            <a:r>
              <a:rPr lang="en-US" sz="2000" dirty="0" smtClean="0"/>
              <a:t>Challenges in meeting the growing need for assistive technologies (AT):</a:t>
            </a:r>
            <a:endParaRPr lang="en-US" sz="2000" dirty="0"/>
          </a:p>
          <a:p>
            <a:pPr lvl="1">
              <a:lnSpc>
                <a:spcPct val="90000"/>
              </a:lnSpc>
            </a:pPr>
            <a:r>
              <a:rPr lang="en-US" sz="2000" dirty="0" smtClean="0"/>
              <a:t>Lack of common approach across industry to product design </a:t>
            </a:r>
            <a:endParaRPr lang="en-US" sz="2000" dirty="0"/>
          </a:p>
          <a:p>
            <a:pPr lvl="1">
              <a:lnSpc>
                <a:spcPct val="90000"/>
              </a:lnSpc>
            </a:pPr>
            <a:r>
              <a:rPr lang="en-US" sz="2000" dirty="0" smtClean="0"/>
              <a:t>Products often don’t reflect latest innovative technologies</a:t>
            </a:r>
            <a:endParaRPr lang="en-US" sz="2000" dirty="0"/>
          </a:p>
          <a:p>
            <a:pPr lvl="1">
              <a:lnSpc>
                <a:spcPct val="90000"/>
              </a:lnSpc>
            </a:pPr>
            <a:r>
              <a:rPr lang="en-US" sz="2000" dirty="0" smtClean="0"/>
              <a:t>Products often not interoperable</a:t>
            </a:r>
          </a:p>
          <a:p>
            <a:pPr>
              <a:lnSpc>
                <a:spcPct val="90000"/>
              </a:lnSpc>
            </a:pPr>
            <a:r>
              <a:rPr lang="en-US" sz="2000" dirty="0" smtClean="0"/>
              <a:t>Industry stepping up to meet these challenges in a variety of ways</a:t>
            </a:r>
          </a:p>
        </p:txBody>
      </p:sp>
      <p:pic>
        <p:nvPicPr>
          <p:cNvPr id="12" name="Picture 10" descr="Predicted number of accessible technology users from 2003 to 2010&#10;2003: 57 million users&#10;2004: 60 million users&#10;2005: 63 million users&#10;2006: 65 million users&#10;2007: 67 million users&#10;2008: 68 million users&#10;2009: 69 million users&#10;2010: 70 million users&#10;&#10;Base: US 18-64 year old computer users with difficulties/impairments&#10;Source: Study commissioned by Microsoft, conducted by Forrester Research, Inc. 2004"/>
          <p:cNvPicPr>
            <a:picLocks noGrp="1" noChangeAspect="1" noChangeArrowheads="1"/>
          </p:cNvPicPr>
          <p:nvPr>
            <p:ph sz="half" idx="2"/>
          </p:nvPr>
        </p:nvPicPr>
        <p:blipFill>
          <a:blip r:embed="rId2"/>
          <a:srcRect/>
          <a:stretch>
            <a:fillRect/>
          </a:stretch>
        </p:blipFill>
        <p:spPr>
          <a:xfrm>
            <a:off x="4648200" y="1905000"/>
            <a:ext cx="4638842" cy="31571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225" name="Text Box 9"/>
          <p:cNvSpPr txBox="1">
            <a:spLocks noChangeArrowheads="1"/>
          </p:cNvSpPr>
          <p:nvPr/>
        </p:nvSpPr>
        <p:spPr bwMode="auto">
          <a:xfrm>
            <a:off x="5181600" y="4038600"/>
            <a:ext cx="3009900" cy="214313"/>
          </a:xfrm>
          <a:prstGeom prst="rect">
            <a:avLst/>
          </a:prstGeom>
          <a:noFill/>
          <a:ln w="9525">
            <a:noFill/>
            <a:miter lim="800000"/>
            <a:headEnd/>
            <a:tailEnd/>
          </a:ln>
          <a:effectLst/>
        </p:spPr>
        <p:txBody>
          <a:bodyPr wrap="none">
            <a:spAutoFit/>
          </a:bodyPr>
          <a:lstStyle/>
          <a:p>
            <a:r>
              <a:rPr lang="en-US" sz="800" dirty="0"/>
              <a:t>Computer Use by Age and Severity of Difficulties/Impairments </a:t>
            </a:r>
          </a:p>
        </p:txBody>
      </p:sp>
    </p:spTree>
    <p:extLst>
      <p:ext uri="{BB962C8B-B14F-4D97-AF65-F5344CB8AC3E}">
        <p14:creationId xmlns:p14="http://schemas.microsoft.com/office/powerpoint/2010/main" val="4455761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bwMode="auto">
          <a:xfrm>
            <a:off x="5486400" y="1371600"/>
            <a:ext cx="3276600" cy="4800600"/>
          </a:xfrm>
          <a:prstGeom prst="round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3314" name="Rectangle 2"/>
          <p:cNvSpPr>
            <a:spLocks noGrp="1" noChangeArrowheads="1"/>
          </p:cNvSpPr>
          <p:nvPr>
            <p:ph type="title"/>
          </p:nvPr>
        </p:nvSpPr>
        <p:spPr/>
        <p:txBody>
          <a:bodyPr/>
          <a:lstStyle/>
          <a:p>
            <a:r>
              <a:rPr lang="en-US" sz="3600" dirty="0"/>
              <a:t>Accessibility Interoperability Alliance (AIA)</a:t>
            </a:r>
            <a:endParaRPr lang="en-US" sz="3600" dirty="0"/>
          </a:p>
        </p:txBody>
      </p:sp>
      <p:sp>
        <p:nvSpPr>
          <p:cNvPr id="13315" name="Rectangle 3"/>
          <p:cNvSpPr>
            <a:spLocks noGrp="1" noChangeArrowheads="1"/>
          </p:cNvSpPr>
          <p:nvPr>
            <p:ph sz="half" idx="1"/>
          </p:nvPr>
        </p:nvSpPr>
        <p:spPr>
          <a:xfrm>
            <a:off x="457200" y="1600200"/>
            <a:ext cx="5029200" cy="4530725"/>
          </a:xfrm>
        </p:spPr>
        <p:txBody>
          <a:bodyPr/>
          <a:lstStyle/>
          <a:p>
            <a:pPr>
              <a:lnSpc>
                <a:spcPct val="90000"/>
              </a:lnSpc>
              <a:buFont typeface="Arial" pitchFamily="34" charset="0"/>
              <a:buChar char="•"/>
            </a:pPr>
            <a:r>
              <a:rPr lang="en-US" dirty="0" smtClean="0"/>
              <a:t>Setting </a:t>
            </a:r>
            <a:r>
              <a:rPr lang="en-US" dirty="0" smtClean="0"/>
              <a:t>industry-wide practices, such as consistent keyboard shortcuts in Web </a:t>
            </a:r>
            <a:r>
              <a:rPr lang="en-US" dirty="0" smtClean="0"/>
              <a:t>browsers</a:t>
            </a:r>
          </a:p>
          <a:p>
            <a:pPr>
              <a:lnSpc>
                <a:spcPct val="90000"/>
              </a:lnSpc>
              <a:buFont typeface="Arial" pitchFamily="34" charset="0"/>
              <a:buChar char="•"/>
            </a:pPr>
            <a:r>
              <a:rPr lang="en-US" dirty="0" smtClean="0"/>
              <a:t> </a:t>
            </a:r>
            <a:endParaRPr lang="en-US" dirty="0"/>
          </a:p>
          <a:p>
            <a:pPr>
              <a:lnSpc>
                <a:spcPct val="90000"/>
              </a:lnSpc>
              <a:buFont typeface="Arial" pitchFamily="34" charset="0"/>
              <a:buChar char="•"/>
            </a:pPr>
            <a:r>
              <a:rPr lang="en-US" dirty="0"/>
              <a:t>Improving </a:t>
            </a:r>
            <a:r>
              <a:rPr lang="en-US" dirty="0" smtClean="0"/>
              <a:t>technical interfaces between AT and IT </a:t>
            </a:r>
            <a:r>
              <a:rPr lang="en-US" dirty="0" smtClean="0"/>
              <a:t>products</a:t>
            </a:r>
          </a:p>
          <a:p>
            <a:pPr>
              <a:lnSpc>
                <a:spcPct val="90000"/>
              </a:lnSpc>
              <a:buFont typeface="Arial" pitchFamily="34" charset="0"/>
              <a:buChar char="•"/>
            </a:pPr>
            <a:endParaRPr lang="en-US" dirty="0"/>
          </a:p>
          <a:p>
            <a:pPr>
              <a:lnSpc>
                <a:spcPct val="90000"/>
              </a:lnSpc>
              <a:buFont typeface="Arial" pitchFamily="34" charset="0"/>
              <a:buChar char="•"/>
            </a:pPr>
            <a:r>
              <a:rPr lang="en-US" dirty="0" smtClean="0"/>
              <a:t>Enabling access to the internet for  customers</a:t>
            </a:r>
            <a:endParaRPr lang="en-US" dirty="0"/>
          </a:p>
          <a:p>
            <a:pPr>
              <a:lnSpc>
                <a:spcPct val="90000"/>
              </a:lnSpc>
            </a:pPr>
            <a:endParaRPr lang="en-US" sz="2000" dirty="0"/>
          </a:p>
        </p:txBody>
      </p:sp>
      <p:pic>
        <p:nvPicPr>
          <p:cNvPr id="4098" name="Picture 2" descr="C:\Users\v-glenl.REDMOND\Pictures\oracle_logo.jpg"/>
          <p:cNvPicPr>
            <a:picLocks noChangeAspect="1" noChangeArrowheads="1"/>
          </p:cNvPicPr>
          <p:nvPr/>
        </p:nvPicPr>
        <p:blipFill>
          <a:blip r:embed="rId2"/>
          <a:srcRect t="36181" b="39698"/>
          <a:stretch>
            <a:fillRect/>
          </a:stretch>
        </p:blipFill>
        <p:spPr bwMode="auto">
          <a:xfrm>
            <a:off x="5715000" y="2609850"/>
            <a:ext cx="1600200" cy="385978"/>
          </a:xfrm>
          <a:prstGeom prst="rect">
            <a:avLst/>
          </a:prstGeom>
          <a:noFill/>
        </p:spPr>
      </p:pic>
      <p:pic>
        <p:nvPicPr>
          <p:cNvPr id="4099" name="Picture 3" descr="C:\Users\v-glenl.REDMOND\Pictures\madentec.gif"/>
          <p:cNvPicPr>
            <a:picLocks noChangeAspect="1" noChangeArrowheads="1"/>
          </p:cNvPicPr>
          <p:nvPr/>
        </p:nvPicPr>
        <p:blipFill>
          <a:blip r:embed="rId3"/>
          <a:srcRect/>
          <a:stretch>
            <a:fillRect/>
          </a:stretch>
        </p:blipFill>
        <p:spPr bwMode="auto">
          <a:xfrm>
            <a:off x="5943600" y="5048250"/>
            <a:ext cx="1066800" cy="466725"/>
          </a:xfrm>
          <a:prstGeom prst="rect">
            <a:avLst/>
          </a:prstGeom>
          <a:noFill/>
        </p:spPr>
      </p:pic>
      <p:pic>
        <p:nvPicPr>
          <p:cNvPr id="4100" name="Picture 4" descr="C:\Users\v-glenl.REDMOND\Pictures\microsoft.jpg"/>
          <p:cNvPicPr>
            <a:picLocks noChangeAspect="1" noChangeArrowheads="1"/>
          </p:cNvPicPr>
          <p:nvPr/>
        </p:nvPicPr>
        <p:blipFill>
          <a:blip r:embed="rId4"/>
          <a:srcRect/>
          <a:stretch>
            <a:fillRect/>
          </a:stretch>
        </p:blipFill>
        <p:spPr bwMode="auto">
          <a:xfrm>
            <a:off x="5715000" y="2076450"/>
            <a:ext cx="1513061" cy="401012"/>
          </a:xfrm>
          <a:prstGeom prst="rect">
            <a:avLst/>
          </a:prstGeom>
          <a:noFill/>
        </p:spPr>
      </p:pic>
      <p:pic>
        <p:nvPicPr>
          <p:cNvPr id="4101" name="Picture 5" descr="C:\Users\v-glenl.REDMOND\Pictures\novell.jpg"/>
          <p:cNvPicPr>
            <a:picLocks noChangeAspect="1" noChangeArrowheads="1"/>
          </p:cNvPicPr>
          <p:nvPr/>
        </p:nvPicPr>
        <p:blipFill>
          <a:blip r:embed="rId5" cstate="print"/>
          <a:srcRect/>
          <a:stretch>
            <a:fillRect/>
          </a:stretch>
        </p:blipFill>
        <p:spPr bwMode="auto">
          <a:xfrm>
            <a:off x="7239000" y="2076450"/>
            <a:ext cx="1258887" cy="435316"/>
          </a:xfrm>
          <a:prstGeom prst="rect">
            <a:avLst/>
          </a:prstGeom>
          <a:noFill/>
        </p:spPr>
      </p:pic>
      <p:pic>
        <p:nvPicPr>
          <p:cNvPr id="4102" name="Picture 6" descr="C:\Users\v-glenl.REDMOND\Pictures\Adobe.jpg"/>
          <p:cNvPicPr>
            <a:picLocks noChangeAspect="1" noChangeArrowheads="1"/>
          </p:cNvPicPr>
          <p:nvPr/>
        </p:nvPicPr>
        <p:blipFill>
          <a:blip r:embed="rId6" cstate="print"/>
          <a:srcRect/>
          <a:stretch>
            <a:fillRect/>
          </a:stretch>
        </p:blipFill>
        <p:spPr bwMode="auto">
          <a:xfrm>
            <a:off x="7467600" y="2609850"/>
            <a:ext cx="579437" cy="662490"/>
          </a:xfrm>
          <a:prstGeom prst="rect">
            <a:avLst/>
          </a:prstGeom>
          <a:noFill/>
        </p:spPr>
      </p:pic>
      <p:pic>
        <p:nvPicPr>
          <p:cNvPr id="4103" name="Picture 7" descr="C:\Users\v-glenl.REDMOND\Pictures\Bayfirst.jpg"/>
          <p:cNvPicPr>
            <a:picLocks noChangeAspect="1" noChangeArrowheads="1"/>
          </p:cNvPicPr>
          <p:nvPr/>
        </p:nvPicPr>
        <p:blipFill>
          <a:blip r:embed="rId7"/>
          <a:srcRect/>
          <a:stretch>
            <a:fillRect/>
          </a:stretch>
        </p:blipFill>
        <p:spPr bwMode="auto">
          <a:xfrm>
            <a:off x="5715000" y="3067050"/>
            <a:ext cx="1074737" cy="615146"/>
          </a:xfrm>
          <a:prstGeom prst="rect">
            <a:avLst/>
          </a:prstGeom>
          <a:noFill/>
        </p:spPr>
      </p:pic>
      <p:pic>
        <p:nvPicPr>
          <p:cNvPr id="4104" name="Picture 8" descr="C:\Users\v-glenl.REDMOND\Pictures\hp_logo.jpg"/>
          <p:cNvPicPr>
            <a:picLocks noChangeAspect="1" noChangeArrowheads="1"/>
          </p:cNvPicPr>
          <p:nvPr/>
        </p:nvPicPr>
        <p:blipFill>
          <a:blip r:embed="rId8" cstate="print"/>
          <a:srcRect/>
          <a:stretch>
            <a:fillRect/>
          </a:stretch>
        </p:blipFill>
        <p:spPr bwMode="auto">
          <a:xfrm>
            <a:off x="6858000" y="3143250"/>
            <a:ext cx="519112" cy="430865"/>
          </a:xfrm>
          <a:prstGeom prst="rect">
            <a:avLst/>
          </a:prstGeom>
          <a:noFill/>
        </p:spPr>
      </p:pic>
      <p:pic>
        <p:nvPicPr>
          <p:cNvPr id="4105" name="Picture 9" descr="C:\Users\v-glenl.REDMOND\Pictures\Ai2logo.jpg"/>
          <p:cNvPicPr>
            <a:picLocks noChangeAspect="1" noChangeArrowheads="1"/>
          </p:cNvPicPr>
          <p:nvPr/>
        </p:nvPicPr>
        <p:blipFill>
          <a:blip r:embed="rId9"/>
          <a:srcRect/>
          <a:stretch>
            <a:fillRect/>
          </a:stretch>
        </p:blipFill>
        <p:spPr bwMode="auto">
          <a:xfrm>
            <a:off x="5791200" y="3829050"/>
            <a:ext cx="543840" cy="512763"/>
          </a:xfrm>
          <a:prstGeom prst="rect">
            <a:avLst/>
          </a:prstGeom>
          <a:noFill/>
        </p:spPr>
      </p:pic>
      <p:pic>
        <p:nvPicPr>
          <p:cNvPr id="4106" name="Picture 10" descr="C:\Users\v-glenl.REDMOND\Pictures\claro software.bmp"/>
          <p:cNvPicPr>
            <a:picLocks noChangeAspect="1" noChangeArrowheads="1"/>
          </p:cNvPicPr>
          <p:nvPr/>
        </p:nvPicPr>
        <p:blipFill>
          <a:blip r:embed="rId10"/>
          <a:srcRect/>
          <a:stretch>
            <a:fillRect/>
          </a:stretch>
        </p:blipFill>
        <p:spPr bwMode="auto">
          <a:xfrm>
            <a:off x="6477000" y="3905250"/>
            <a:ext cx="764887" cy="420688"/>
          </a:xfrm>
          <a:prstGeom prst="rect">
            <a:avLst/>
          </a:prstGeom>
          <a:noFill/>
        </p:spPr>
      </p:pic>
      <p:pic>
        <p:nvPicPr>
          <p:cNvPr id="4107" name="Picture 11" descr="C:\Users\v-glenl.REDMOND\Pictures\dolphin_oceanic_pantone.gif"/>
          <p:cNvPicPr>
            <a:picLocks noChangeAspect="1" noChangeArrowheads="1"/>
          </p:cNvPicPr>
          <p:nvPr/>
        </p:nvPicPr>
        <p:blipFill>
          <a:blip r:embed="rId11"/>
          <a:srcRect/>
          <a:stretch>
            <a:fillRect/>
          </a:stretch>
        </p:blipFill>
        <p:spPr bwMode="auto">
          <a:xfrm>
            <a:off x="7381875" y="3981450"/>
            <a:ext cx="1228725" cy="312766"/>
          </a:xfrm>
          <a:prstGeom prst="rect">
            <a:avLst/>
          </a:prstGeom>
          <a:noFill/>
        </p:spPr>
      </p:pic>
      <p:pic>
        <p:nvPicPr>
          <p:cNvPr id="4108" name="Picture 12" descr="C:\Users\v-glenl.REDMOND\Pictures\HS-tools_logo.gif"/>
          <p:cNvPicPr>
            <a:picLocks noChangeAspect="1" noChangeArrowheads="1"/>
          </p:cNvPicPr>
          <p:nvPr/>
        </p:nvPicPr>
        <p:blipFill>
          <a:blip r:embed="rId12"/>
          <a:srcRect/>
          <a:stretch>
            <a:fillRect/>
          </a:stretch>
        </p:blipFill>
        <p:spPr bwMode="auto">
          <a:xfrm>
            <a:off x="7183341" y="4819650"/>
            <a:ext cx="1198659" cy="685800"/>
          </a:xfrm>
          <a:prstGeom prst="rect">
            <a:avLst/>
          </a:prstGeom>
          <a:noFill/>
        </p:spPr>
      </p:pic>
      <p:pic>
        <p:nvPicPr>
          <p:cNvPr id="4109" name="Picture 13" descr="C:\Users\v-glenl.REDMOND\Pictures\qualilife_logo.jpg"/>
          <p:cNvPicPr>
            <a:picLocks noChangeAspect="1" noChangeArrowheads="1"/>
          </p:cNvPicPr>
          <p:nvPr/>
        </p:nvPicPr>
        <p:blipFill>
          <a:blip r:embed="rId13"/>
          <a:srcRect/>
          <a:stretch>
            <a:fillRect/>
          </a:stretch>
        </p:blipFill>
        <p:spPr bwMode="auto">
          <a:xfrm>
            <a:off x="5867400" y="5353050"/>
            <a:ext cx="1090404" cy="539750"/>
          </a:xfrm>
          <a:prstGeom prst="rect">
            <a:avLst/>
          </a:prstGeom>
          <a:noFill/>
        </p:spPr>
      </p:pic>
      <p:pic>
        <p:nvPicPr>
          <p:cNvPr id="4110" name="Picture 14" descr="C:\Users\v-glenl.REDMOND\Pictures\texthelp.gif"/>
          <p:cNvPicPr>
            <a:picLocks noChangeAspect="1" noChangeArrowheads="1"/>
          </p:cNvPicPr>
          <p:nvPr/>
        </p:nvPicPr>
        <p:blipFill>
          <a:blip r:embed="rId14"/>
          <a:srcRect/>
          <a:stretch>
            <a:fillRect/>
          </a:stretch>
        </p:blipFill>
        <p:spPr bwMode="auto">
          <a:xfrm>
            <a:off x="7162800" y="5353050"/>
            <a:ext cx="1333500" cy="666750"/>
          </a:xfrm>
          <a:prstGeom prst="rect">
            <a:avLst/>
          </a:prstGeom>
          <a:noFill/>
        </p:spPr>
      </p:pic>
      <p:pic>
        <p:nvPicPr>
          <p:cNvPr id="3074" name="Picture 2" descr="C:\Users\v-glenl.REDMOND\Pictures\gwmicro_logo.jpg"/>
          <p:cNvPicPr>
            <a:picLocks noChangeAspect="1" noChangeArrowheads="1"/>
          </p:cNvPicPr>
          <p:nvPr/>
        </p:nvPicPr>
        <p:blipFill>
          <a:blip r:embed="rId15"/>
          <a:srcRect/>
          <a:stretch>
            <a:fillRect/>
          </a:stretch>
        </p:blipFill>
        <p:spPr bwMode="auto">
          <a:xfrm>
            <a:off x="6019800" y="4514850"/>
            <a:ext cx="2233612" cy="416941"/>
          </a:xfrm>
          <a:prstGeom prst="rect">
            <a:avLst/>
          </a:prstGeom>
          <a:noFill/>
        </p:spPr>
      </p:pic>
      <p:pic>
        <p:nvPicPr>
          <p:cNvPr id="1026" name="Picture 2" descr="C:\Users\v-glenl.REDMOND\Pictures\AIA.jpg"/>
          <p:cNvPicPr>
            <a:picLocks noChangeAspect="1" noChangeArrowheads="1"/>
          </p:cNvPicPr>
          <p:nvPr/>
        </p:nvPicPr>
        <p:blipFill>
          <a:blip r:embed="rId16"/>
          <a:srcRect/>
          <a:stretch>
            <a:fillRect/>
          </a:stretch>
        </p:blipFill>
        <p:spPr bwMode="auto">
          <a:xfrm>
            <a:off x="6578600" y="1447800"/>
            <a:ext cx="965200" cy="522058"/>
          </a:xfrm>
          <a:prstGeom prst="rect">
            <a:avLst/>
          </a:prstGeom>
          <a:noFill/>
        </p:spPr>
      </p:pic>
      <p:cxnSp>
        <p:nvCxnSpPr>
          <p:cNvPr id="22" name="Straight Connector 21"/>
          <p:cNvCxnSpPr/>
          <p:nvPr/>
        </p:nvCxnSpPr>
        <p:spPr bwMode="auto">
          <a:xfrm>
            <a:off x="5715000" y="2057400"/>
            <a:ext cx="2895600" cy="1588"/>
          </a:xfrm>
          <a:prstGeom prst="line">
            <a:avLst/>
          </a:prstGeom>
          <a:solidFill>
            <a:schemeClr val="accent1"/>
          </a:solidFill>
          <a:ln w="952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0715368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bwMode="auto">
          <a:xfrm>
            <a:off x="5486400" y="1752600"/>
            <a:ext cx="3200400" cy="419100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indent="0">
              <a:spcBef>
                <a:spcPts val="0"/>
              </a:spcBef>
              <a:buNone/>
            </a:pPr>
            <a:endParaRPr lang="en-US" i="1" dirty="0" smtClean="0">
              <a:solidFill>
                <a:schemeClr val="bg1"/>
              </a:solidFill>
              <a:latin typeface="Arial" pitchFamily="34" charset="0"/>
            </a:endParaRPr>
          </a:p>
          <a:p>
            <a:pPr indent="0">
              <a:spcBef>
                <a:spcPts val="0"/>
              </a:spcBef>
              <a:buNone/>
            </a:pPr>
            <a:endParaRPr lang="en-US" i="1" dirty="0" smtClean="0">
              <a:solidFill>
                <a:schemeClr val="bg1"/>
              </a:solidFill>
              <a:latin typeface="Arial" pitchFamily="34" charset="0"/>
            </a:endParaRPr>
          </a:p>
          <a:p>
            <a:pPr indent="0">
              <a:spcBef>
                <a:spcPts val="0"/>
              </a:spcBef>
              <a:buNone/>
            </a:pPr>
            <a:r>
              <a:rPr lang="en-US" i="1" dirty="0" smtClean="0">
                <a:solidFill>
                  <a:schemeClr val="bg1"/>
                </a:solidFill>
                <a:latin typeface="Arial" pitchFamily="34" charset="0"/>
              </a:rPr>
              <a:t>“As CEO of the internationally recognized voice of blind and low-vision people around the world and as a reader of DAISY books, I believe this project represents a breakthrough for me both personally and professionally.” </a:t>
            </a:r>
          </a:p>
          <a:p>
            <a:pPr indent="0">
              <a:spcBef>
                <a:spcPts val="0"/>
              </a:spcBef>
              <a:buNone/>
            </a:pPr>
            <a:r>
              <a:rPr lang="en-US" i="1" dirty="0" smtClean="0">
                <a:solidFill>
                  <a:schemeClr val="bg1"/>
                </a:solidFill>
                <a:latin typeface="Arial" pitchFamily="34" charset="0"/>
              </a:rPr>
              <a:t>-- Penny </a:t>
            </a:r>
            <a:r>
              <a:rPr lang="en-US" i="1" dirty="0" err="1" smtClean="0">
                <a:solidFill>
                  <a:schemeClr val="bg1"/>
                </a:solidFill>
                <a:latin typeface="Arial" pitchFamily="34" charset="0"/>
              </a:rPr>
              <a:t>Hartin</a:t>
            </a:r>
            <a:r>
              <a:rPr lang="en-US" i="1" dirty="0" smtClean="0">
                <a:solidFill>
                  <a:schemeClr val="bg1"/>
                </a:solidFill>
                <a:latin typeface="Arial" pitchFamily="34" charset="0"/>
              </a:rPr>
              <a:t>, CEO</a:t>
            </a:r>
          </a:p>
          <a:p>
            <a:pPr indent="0">
              <a:spcBef>
                <a:spcPts val="0"/>
              </a:spcBef>
              <a:buNone/>
            </a:pPr>
            <a:r>
              <a:rPr lang="en-US" i="1" dirty="0" smtClean="0">
                <a:solidFill>
                  <a:schemeClr val="bg1"/>
                </a:solidFill>
                <a:latin typeface="Arial" pitchFamily="34" charset="0"/>
              </a:rPr>
              <a:t>World Blind Union</a:t>
            </a:r>
            <a:r>
              <a:rPr lang="en-US" sz="2000" i="1" dirty="0" smtClean="0">
                <a:solidFill>
                  <a:schemeClr val="bg1"/>
                </a:solidFill>
                <a:latin typeface="Arial" pitchFamily="34" charset="0"/>
              </a:rPr>
              <a:t>.</a:t>
            </a:r>
            <a:endParaRPr lang="en-US" sz="2000" i="1" dirty="0">
              <a:solidFill>
                <a:schemeClr val="bg1"/>
              </a:solidFill>
              <a:latin typeface="Arial" pitchFamily="34" charset="0"/>
            </a:endParaRPr>
          </a:p>
        </p:txBody>
      </p:sp>
      <p:sp>
        <p:nvSpPr>
          <p:cNvPr id="30722" name="Rectangle 2"/>
          <p:cNvSpPr>
            <a:spLocks noGrp="1" noChangeArrowheads="1"/>
          </p:cNvSpPr>
          <p:nvPr>
            <p:ph type="title"/>
          </p:nvPr>
        </p:nvSpPr>
        <p:spPr>
          <a:xfrm>
            <a:off x="457200" y="277813"/>
            <a:ext cx="8229600" cy="941387"/>
          </a:xfrm>
        </p:spPr>
        <p:txBody>
          <a:bodyPr/>
          <a:lstStyle/>
          <a:p>
            <a:r>
              <a:rPr lang="en-US" sz="3600" dirty="0">
                <a:effectLst/>
              </a:rPr>
              <a:t>Save as Daisy</a:t>
            </a:r>
            <a:endParaRPr lang="en-US" sz="3600" dirty="0"/>
          </a:p>
        </p:txBody>
      </p:sp>
      <p:sp>
        <p:nvSpPr>
          <p:cNvPr id="30724" name="Rectangle 4"/>
          <p:cNvSpPr>
            <a:spLocks noGrp="1" noChangeArrowheads="1"/>
          </p:cNvSpPr>
          <p:nvPr>
            <p:ph sz="half" idx="1"/>
          </p:nvPr>
        </p:nvSpPr>
        <p:spPr>
          <a:xfrm>
            <a:off x="152400" y="1582737"/>
            <a:ext cx="4953000" cy="4530725"/>
          </a:xfrm>
          <a:noFill/>
          <a:ln w="9525">
            <a:noFill/>
            <a:miter lim="800000"/>
            <a:headEnd/>
            <a:tailEnd/>
          </a:ln>
          <a:effectLst/>
        </p:spPr>
        <p:txBody>
          <a:bodyPr vert="horz" wrap="square" lIns="91440" tIns="45720" rIns="91440" bIns="45720" numCol="1" anchor="t" anchorCtr="0" compatLnSpc="1">
            <a:prstTxWarp prst="textNoShape">
              <a:avLst/>
            </a:prstTxWarp>
          </a:bodyPr>
          <a:lstStyle/>
          <a:p>
            <a:pPr lvl="1">
              <a:buFont typeface="Arial" pitchFamily="34" charset="0"/>
              <a:buChar char="•"/>
            </a:pPr>
            <a:r>
              <a:rPr lang="en-US" dirty="0"/>
              <a:t>A free plug-in </a:t>
            </a:r>
            <a:r>
              <a:rPr lang="en-US" dirty="0"/>
              <a:t>for Office </a:t>
            </a:r>
            <a:r>
              <a:rPr lang="en-US" dirty="0"/>
              <a:t>to </a:t>
            </a:r>
            <a:r>
              <a:rPr lang="en-US" dirty="0"/>
              <a:t>convert </a:t>
            </a:r>
            <a:r>
              <a:rPr lang="en-US" dirty="0"/>
              <a:t>Open XML documents </a:t>
            </a:r>
            <a:r>
              <a:rPr lang="en-US" dirty="0"/>
              <a:t>to DAISY </a:t>
            </a:r>
            <a:r>
              <a:rPr lang="en-US" dirty="0" smtClean="0"/>
              <a:t>format</a:t>
            </a:r>
          </a:p>
          <a:p>
            <a:pPr lvl="1">
              <a:buFont typeface="Arial" pitchFamily="34" charset="0"/>
              <a:buChar char="•"/>
            </a:pPr>
            <a:endParaRPr lang="en-US" dirty="0"/>
          </a:p>
          <a:p>
            <a:pPr lvl="1">
              <a:buFont typeface="Arial" pitchFamily="34" charset="0"/>
              <a:buChar char="•"/>
            </a:pPr>
            <a:r>
              <a:rPr lang="en-US" dirty="0"/>
              <a:t>DAISY-formatted files </a:t>
            </a:r>
            <a:r>
              <a:rPr lang="en-US" dirty="0"/>
              <a:t>are interoperable with a wide range of </a:t>
            </a:r>
            <a:r>
              <a:rPr lang="en-US" dirty="0" smtClean="0"/>
              <a:t>devices</a:t>
            </a:r>
          </a:p>
          <a:p>
            <a:pPr lvl="1">
              <a:buFont typeface="Arial" pitchFamily="34" charset="0"/>
              <a:buChar char="•"/>
            </a:pPr>
            <a:endParaRPr lang="en-US" dirty="0"/>
          </a:p>
          <a:p>
            <a:pPr lvl="1">
              <a:buFont typeface="Arial" pitchFamily="34" charset="0"/>
              <a:buChar char="•"/>
            </a:pPr>
            <a:r>
              <a:rPr lang="en-US" dirty="0"/>
              <a:t>By making a greater range of content accessible, creating opportunities for content providers</a:t>
            </a:r>
            <a:r>
              <a:rPr lang="en-US" dirty="0"/>
              <a:t>	</a:t>
            </a:r>
          </a:p>
          <a:p>
            <a:pPr lvl="1">
              <a:buFont typeface="Arial" pitchFamily="34" charset="0"/>
              <a:buChar char="•"/>
            </a:pPr>
            <a:endParaRPr lang="en-US" dirty="0"/>
          </a:p>
        </p:txBody>
      </p:sp>
      <p:pic>
        <p:nvPicPr>
          <p:cNvPr id="1026" name="Picture 2" descr="C:\Users\v-glenl.REDMOND\Pictures\logoUMC.gif"/>
          <p:cNvPicPr>
            <a:picLocks noChangeAspect="1" noChangeArrowheads="1"/>
          </p:cNvPicPr>
          <p:nvPr/>
        </p:nvPicPr>
        <p:blipFill>
          <a:blip r:embed="rId2"/>
          <a:srcRect/>
          <a:stretch>
            <a:fillRect/>
          </a:stretch>
        </p:blipFill>
        <p:spPr bwMode="auto">
          <a:xfrm>
            <a:off x="6400800" y="1752600"/>
            <a:ext cx="1285875" cy="647700"/>
          </a:xfrm>
          <a:prstGeom prst="rect">
            <a:avLst/>
          </a:prstGeom>
          <a:noFill/>
        </p:spPr>
      </p:pic>
    </p:spTree>
    <p:extLst>
      <p:ext uri="{BB962C8B-B14F-4D97-AF65-F5344CB8AC3E}">
        <p14:creationId xmlns:p14="http://schemas.microsoft.com/office/powerpoint/2010/main" val="5467745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77813"/>
            <a:ext cx="8229600" cy="865187"/>
          </a:xfrm>
        </p:spPr>
        <p:txBody>
          <a:bodyPr/>
          <a:lstStyle/>
          <a:p>
            <a:r>
              <a:rPr lang="en-US" sz="3600" dirty="0"/>
              <a:t>Microsoft’s User Interface Automation (UIA)</a:t>
            </a:r>
            <a:endParaRPr lang="en-US" sz="3600" dirty="0"/>
          </a:p>
        </p:txBody>
      </p:sp>
      <p:sp>
        <p:nvSpPr>
          <p:cNvPr id="15363" name="Rectangle 3"/>
          <p:cNvSpPr>
            <a:spLocks noGrp="1" noChangeArrowheads="1"/>
          </p:cNvSpPr>
          <p:nvPr>
            <p:ph sz="half" idx="1"/>
          </p:nvPr>
        </p:nvSpPr>
        <p:spPr>
          <a:xfrm>
            <a:off x="304800" y="1403731"/>
            <a:ext cx="4724400" cy="4530725"/>
          </a:xfrm>
        </p:spPr>
        <p:txBody>
          <a:bodyPr/>
          <a:lstStyle/>
          <a:p>
            <a:pPr marL="57150" indent="0">
              <a:lnSpc>
                <a:spcPct val="90000"/>
              </a:lnSpc>
              <a:buNone/>
            </a:pPr>
            <a:r>
              <a:rPr lang="en-US" sz="2400" dirty="0" smtClean="0"/>
              <a:t>UIA provides </a:t>
            </a:r>
            <a:r>
              <a:rPr lang="en-US" sz="2400" dirty="0"/>
              <a:t>a </a:t>
            </a:r>
            <a:r>
              <a:rPr lang="en-US" sz="2400" dirty="0" smtClean="0"/>
              <a:t>common and simplified approach </a:t>
            </a:r>
            <a:r>
              <a:rPr lang="en-US" sz="2400" dirty="0"/>
              <a:t>to developing AT </a:t>
            </a:r>
            <a:r>
              <a:rPr lang="en-US" sz="2400" dirty="0" smtClean="0"/>
              <a:t>technology</a:t>
            </a:r>
          </a:p>
          <a:p>
            <a:pPr marL="57150" indent="0">
              <a:lnSpc>
                <a:spcPct val="90000"/>
              </a:lnSpc>
              <a:buNone/>
            </a:pPr>
            <a:endParaRPr lang="en-US" sz="2000" dirty="0"/>
          </a:p>
          <a:p>
            <a:pPr>
              <a:lnSpc>
                <a:spcPct val="90000"/>
              </a:lnSpc>
              <a:buFont typeface="Arial" pitchFamily="34" charset="0"/>
              <a:buChar char="•"/>
            </a:pPr>
            <a:r>
              <a:rPr lang="en-US" sz="2400" dirty="0" smtClean="0"/>
              <a:t>Making </a:t>
            </a:r>
            <a:r>
              <a:rPr lang="en-US" sz="2400" dirty="0" smtClean="0"/>
              <a:t>the UIA specification available so anyone can use it, free of charge</a:t>
            </a:r>
            <a:endParaRPr lang="en-US" sz="2400" dirty="0"/>
          </a:p>
          <a:p>
            <a:pPr>
              <a:lnSpc>
                <a:spcPct val="90000"/>
              </a:lnSpc>
              <a:buFont typeface="Arial" pitchFamily="34" charset="0"/>
              <a:buChar char="•"/>
            </a:pPr>
            <a:r>
              <a:rPr lang="en-US" sz="2400" dirty="0" smtClean="0"/>
              <a:t>UIA enables development of interoperable technologies to meet needs of people with one or more disabilities</a:t>
            </a:r>
            <a:endParaRPr lang="en-US" sz="2400" dirty="0"/>
          </a:p>
          <a:p>
            <a:pPr>
              <a:lnSpc>
                <a:spcPct val="90000"/>
              </a:lnSpc>
              <a:buFont typeface="Arial" pitchFamily="34" charset="0"/>
              <a:buChar char="•"/>
            </a:pPr>
            <a:r>
              <a:rPr lang="en-US" sz="2400" dirty="0"/>
              <a:t>Collaborating with Novell </a:t>
            </a:r>
            <a:r>
              <a:rPr lang="en-US" sz="2400" dirty="0" smtClean="0"/>
              <a:t>to </a:t>
            </a:r>
            <a:r>
              <a:rPr lang="en-US" sz="2400" dirty="0"/>
              <a:t>make UIA </a:t>
            </a:r>
            <a:r>
              <a:rPr lang="en-US" sz="2400" dirty="0" smtClean="0"/>
              <a:t>operate on Linux software</a:t>
            </a:r>
            <a:endParaRPr lang="en-US" sz="2400" dirty="0"/>
          </a:p>
        </p:txBody>
      </p:sp>
      <p:sp>
        <p:nvSpPr>
          <p:cNvPr id="6" name="Rounded Rectangle 5"/>
          <p:cNvSpPr/>
          <p:nvPr/>
        </p:nvSpPr>
        <p:spPr bwMode="auto">
          <a:xfrm>
            <a:off x="5486400" y="1752600"/>
            <a:ext cx="3200400" cy="419100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indent="0">
              <a:spcBef>
                <a:spcPts val="0"/>
              </a:spcBef>
              <a:buNone/>
            </a:pPr>
            <a:endParaRPr lang="en-US" i="1" dirty="0" smtClean="0">
              <a:solidFill>
                <a:schemeClr val="bg1"/>
              </a:solidFill>
              <a:latin typeface="Arial" pitchFamily="34" charset="0"/>
            </a:endParaRPr>
          </a:p>
          <a:p>
            <a:pPr indent="0">
              <a:spcBef>
                <a:spcPts val="0"/>
              </a:spcBef>
              <a:buNone/>
            </a:pPr>
            <a:endParaRPr lang="en-US" i="1" dirty="0" smtClean="0">
              <a:solidFill>
                <a:schemeClr val="bg1"/>
              </a:solidFill>
              <a:latin typeface="Arial" pitchFamily="34" charset="0"/>
            </a:endParaRPr>
          </a:p>
          <a:p>
            <a:pPr indent="0">
              <a:spcBef>
                <a:spcPts val="0"/>
              </a:spcBef>
              <a:buNone/>
            </a:pPr>
            <a:r>
              <a:rPr lang="en-US" i="1" dirty="0" smtClean="0">
                <a:solidFill>
                  <a:schemeClr val="bg1"/>
                </a:solidFill>
                <a:latin typeface="Arial" pitchFamily="34" charset="0"/>
              </a:rPr>
              <a:t>Collaborations between Microsoft and Novell are  </a:t>
            </a:r>
          </a:p>
          <a:p>
            <a:pPr indent="0">
              <a:spcBef>
                <a:spcPts val="0"/>
              </a:spcBef>
              <a:buNone/>
            </a:pPr>
            <a:r>
              <a:rPr lang="en-US" i="1" dirty="0" smtClean="0">
                <a:solidFill>
                  <a:schemeClr val="bg1"/>
                </a:solidFill>
                <a:latin typeface="Arial" pitchFamily="34" charset="0"/>
              </a:rPr>
              <a:t>“tremendous examples of how industry can come together to tackle interoperability problems for blind persons.” </a:t>
            </a:r>
          </a:p>
          <a:p>
            <a:pPr indent="0">
              <a:spcBef>
                <a:spcPts val="0"/>
              </a:spcBef>
              <a:buNone/>
            </a:pPr>
            <a:r>
              <a:rPr lang="en-US" i="1" dirty="0" smtClean="0">
                <a:solidFill>
                  <a:schemeClr val="bg1"/>
                </a:solidFill>
                <a:latin typeface="Arial" pitchFamily="34" charset="0"/>
              </a:rPr>
              <a:t>-- Dr. Marc Maurer, President of the National Federation of the Blind. </a:t>
            </a:r>
          </a:p>
          <a:p>
            <a:pPr indent="0">
              <a:spcBef>
                <a:spcPts val="0"/>
              </a:spcBef>
              <a:buNone/>
            </a:pPr>
            <a:endParaRPr lang="en-US" sz="2000" i="1" dirty="0">
              <a:solidFill>
                <a:schemeClr val="bg1"/>
              </a:solidFill>
              <a:latin typeface="Arial" pitchFamily="34" charset="0"/>
            </a:endParaRPr>
          </a:p>
        </p:txBody>
      </p:sp>
      <p:pic>
        <p:nvPicPr>
          <p:cNvPr id="4098" name="Picture 2" descr="C:\Users\v-glenl.REDMOND\Pictures\nfbkc_logo.jpg"/>
          <p:cNvPicPr>
            <a:picLocks noChangeAspect="1" noChangeArrowheads="1"/>
          </p:cNvPicPr>
          <p:nvPr/>
        </p:nvPicPr>
        <p:blipFill>
          <a:blip r:embed="rId2">
            <a:clrChange>
              <a:clrFrom>
                <a:srgbClr val="FFFDFE"/>
              </a:clrFrom>
              <a:clrTo>
                <a:srgbClr val="FFFDFE">
                  <a:alpha val="0"/>
                </a:srgbClr>
              </a:clrTo>
            </a:clrChange>
          </a:blip>
          <a:srcRect/>
          <a:stretch>
            <a:fillRect/>
          </a:stretch>
        </p:blipFill>
        <p:spPr bwMode="auto">
          <a:xfrm>
            <a:off x="6400800" y="1828800"/>
            <a:ext cx="1066800" cy="625615"/>
          </a:xfrm>
          <a:prstGeom prst="rect">
            <a:avLst/>
          </a:prstGeom>
          <a:noFill/>
        </p:spPr>
      </p:pic>
    </p:spTree>
    <p:extLst>
      <p:ext uri="{BB962C8B-B14F-4D97-AF65-F5344CB8AC3E}">
        <p14:creationId xmlns:p14="http://schemas.microsoft.com/office/powerpoint/2010/main" val="30843950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z="3600" dirty="0"/>
              <a:t>Summary</a:t>
            </a:r>
          </a:p>
        </p:txBody>
      </p:sp>
      <p:sp>
        <p:nvSpPr>
          <p:cNvPr id="16387" name="Rectangle 3"/>
          <p:cNvSpPr>
            <a:spLocks noGrp="1" noChangeArrowheads="1"/>
          </p:cNvSpPr>
          <p:nvPr>
            <p:ph idx="1"/>
          </p:nvPr>
        </p:nvSpPr>
        <p:spPr/>
        <p:txBody>
          <a:bodyPr/>
          <a:lstStyle/>
          <a:p>
            <a:r>
              <a:rPr lang="nl-BE" sz="2000" dirty="0" smtClean="0"/>
              <a:t>Need a </a:t>
            </a:r>
            <a:r>
              <a:rPr lang="nl-BE" sz="2000" dirty="0"/>
              <a:t>“pragmatic” approach – step by </a:t>
            </a:r>
            <a:r>
              <a:rPr lang="nl-BE" sz="2000" dirty="0" smtClean="0"/>
              <a:t>step</a:t>
            </a:r>
          </a:p>
          <a:p>
            <a:endParaRPr lang="nl-BE" sz="2000" dirty="0"/>
          </a:p>
          <a:p>
            <a:r>
              <a:rPr lang="nl-BE" sz="2000" dirty="0" smtClean="0"/>
              <a:t>Focus on Standards is critical</a:t>
            </a:r>
            <a:endParaRPr lang="nl-BE" sz="2000" dirty="0"/>
          </a:p>
          <a:p>
            <a:pPr marL="0" indent="0">
              <a:lnSpc>
                <a:spcPct val="90000"/>
              </a:lnSpc>
              <a:buNone/>
            </a:pPr>
            <a:endParaRPr lang="en-US" sz="2000" dirty="0" smtClean="0"/>
          </a:p>
          <a:p>
            <a:pPr>
              <a:lnSpc>
                <a:spcPct val="90000"/>
              </a:lnSpc>
            </a:pPr>
            <a:r>
              <a:rPr lang="en-US" sz="2000" dirty="0" smtClean="0"/>
              <a:t>Microsoft </a:t>
            </a:r>
            <a:r>
              <a:rPr lang="en-US" sz="2000" dirty="0"/>
              <a:t>is committed to helping meet the needs of </a:t>
            </a:r>
            <a:r>
              <a:rPr lang="en-US" sz="2000" dirty="0" smtClean="0"/>
              <a:t>customers by:</a:t>
            </a:r>
            <a:endParaRPr lang="en-US" sz="2000" dirty="0"/>
          </a:p>
          <a:p>
            <a:pPr lvl="1">
              <a:lnSpc>
                <a:spcPct val="90000"/>
              </a:lnSpc>
            </a:pPr>
            <a:r>
              <a:rPr lang="en-US" sz="2000" dirty="0"/>
              <a:t>Technology innovations</a:t>
            </a:r>
          </a:p>
          <a:p>
            <a:pPr lvl="1">
              <a:lnSpc>
                <a:spcPct val="90000"/>
              </a:lnSpc>
            </a:pPr>
            <a:r>
              <a:rPr lang="en-US" sz="2000" dirty="0" smtClean="0"/>
              <a:t>Working with partners </a:t>
            </a:r>
            <a:endParaRPr lang="en-US" sz="2000" dirty="0"/>
          </a:p>
          <a:p>
            <a:pPr lvl="1">
              <a:lnSpc>
                <a:spcPct val="90000"/>
              </a:lnSpc>
            </a:pPr>
            <a:r>
              <a:rPr lang="en-US" sz="2000" dirty="0" smtClean="0"/>
              <a:t>Industry-wide collaborations</a:t>
            </a:r>
            <a:endParaRPr lang="en-US" sz="2000" dirty="0"/>
          </a:p>
          <a:p>
            <a:pPr lvl="1">
              <a:lnSpc>
                <a:spcPct val="90000"/>
              </a:lnSpc>
              <a:buFontTx/>
              <a:buNone/>
            </a:pPr>
            <a:endParaRPr lang="en-US" sz="2000" dirty="0"/>
          </a:p>
          <a:p>
            <a:pPr>
              <a:lnSpc>
                <a:spcPct val="90000"/>
              </a:lnSpc>
            </a:pPr>
            <a:r>
              <a:rPr lang="en-US" sz="2000" dirty="0" smtClean="0"/>
              <a:t>With </a:t>
            </a:r>
            <a:r>
              <a:rPr lang="en-US" sz="2000" dirty="0"/>
              <a:t>the AIA, DAISY, UIA, and other initiatives, Microsoft is working to </a:t>
            </a:r>
            <a:r>
              <a:rPr lang="en-US" sz="2000" dirty="0" smtClean="0"/>
              <a:t>increase assistive technology </a:t>
            </a:r>
            <a:r>
              <a:rPr lang="en-US" sz="2000" dirty="0"/>
              <a:t>through:</a:t>
            </a:r>
          </a:p>
          <a:p>
            <a:pPr lvl="1">
              <a:lnSpc>
                <a:spcPct val="90000"/>
              </a:lnSpc>
            </a:pPr>
            <a:r>
              <a:rPr lang="en-US" sz="2000" dirty="0" smtClean="0"/>
              <a:t>Making selected Microsoft intellectual property broadly and freely available</a:t>
            </a:r>
            <a:endParaRPr lang="en-US" sz="2000" dirty="0"/>
          </a:p>
          <a:p>
            <a:pPr lvl="1">
              <a:lnSpc>
                <a:spcPct val="90000"/>
              </a:lnSpc>
            </a:pPr>
            <a:r>
              <a:rPr lang="en-US" sz="2000" dirty="0" smtClean="0"/>
              <a:t>Increasing interoperability between AT and IT</a:t>
            </a:r>
          </a:p>
          <a:p>
            <a:pPr lvl="1">
              <a:lnSpc>
                <a:spcPct val="90000"/>
              </a:lnSpc>
            </a:pPr>
            <a:r>
              <a:rPr lang="en-US" sz="2000" dirty="0" smtClean="0"/>
              <a:t>Creating </a:t>
            </a:r>
            <a:r>
              <a:rPr lang="en-US" sz="2000" dirty="0"/>
              <a:t>opportunities for </a:t>
            </a:r>
            <a:r>
              <a:rPr lang="en-US" sz="2000" dirty="0" smtClean="0"/>
              <a:t>others in the industry</a:t>
            </a:r>
            <a:endParaRPr lang="en-US" sz="2000" dirty="0"/>
          </a:p>
        </p:txBody>
      </p:sp>
    </p:spTree>
    <p:extLst>
      <p:ext uri="{BB962C8B-B14F-4D97-AF65-F5344CB8AC3E}">
        <p14:creationId xmlns:p14="http://schemas.microsoft.com/office/powerpoint/2010/main" val="34641346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ctrTitle" sz="quarter"/>
          </p:nvPr>
        </p:nvSpPr>
        <p:spPr/>
        <p:txBody>
          <a:bodyPr/>
          <a:lstStyle/>
          <a:p>
            <a:r>
              <a:rPr lang="en-US" dirty="0"/>
              <a:t>Thank You</a:t>
            </a:r>
          </a:p>
        </p:txBody>
      </p:sp>
      <p:pic>
        <p:nvPicPr>
          <p:cNvPr id="4" name="Picture 3" descr="C:\Users\v-glenl.REDMOND\Pictures\ms-logo-YPOP-BR_r.png"/>
          <p:cNvPicPr>
            <a:picLocks noChangeAspect="1" noChangeArrowheads="1"/>
          </p:cNvPicPr>
          <p:nvPr/>
        </p:nvPicPr>
        <p:blipFill>
          <a:blip r:embed="rId2"/>
          <a:srcRect/>
          <a:stretch>
            <a:fillRect/>
          </a:stretch>
        </p:blipFill>
        <p:spPr bwMode="auto">
          <a:xfrm>
            <a:off x="5943600" y="5715000"/>
            <a:ext cx="2800350" cy="476250"/>
          </a:xfrm>
          <a:prstGeom prst="rect">
            <a:avLst/>
          </a:prstGeom>
          <a:noFill/>
        </p:spPr>
      </p:pic>
      <p:sp>
        <p:nvSpPr>
          <p:cNvPr id="2" name="Rectangle 1"/>
          <p:cNvSpPr/>
          <p:nvPr/>
        </p:nvSpPr>
        <p:spPr>
          <a:xfrm>
            <a:off x="1746504" y="3421642"/>
            <a:ext cx="6019799" cy="369332"/>
          </a:xfrm>
          <a:prstGeom prst="rect">
            <a:avLst/>
          </a:prstGeom>
        </p:spPr>
        <p:txBody>
          <a:bodyPr wrap="square">
            <a:spAutoFit/>
          </a:bodyPr>
          <a:lstStyle/>
          <a:p>
            <a:pPr algn="ctr"/>
            <a:r>
              <a:rPr lang="en-US" dirty="0" smtClean="0"/>
              <a:t>http://www.microsoft.com/enable/</a:t>
            </a:r>
            <a:endParaRPr lang="en-US" dirty="0"/>
          </a:p>
        </p:txBody>
      </p:sp>
    </p:spTree>
    <p:extLst>
      <p:ext uri="{BB962C8B-B14F-4D97-AF65-F5344CB8AC3E}">
        <p14:creationId xmlns:p14="http://schemas.microsoft.com/office/powerpoint/2010/main" val="3663996651"/>
      </p:ext>
    </p:extLst>
  </p:cSld>
  <p:clrMapOvr>
    <a:masterClrMapping/>
  </p:clrMapOvr>
  <p:timing>
    <p:tnLst>
      <p:par>
        <p:cTn id="1" dur="indefinite" restart="never" nodeType="tmRoot"/>
      </p:par>
    </p:tnLst>
  </p:timing>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TotalTime>
  <Words>696</Words>
  <Application>Microsoft Office PowerPoint</Application>
  <PresentationFormat>On-screen Show (4:3)</PresentationFormat>
  <Paragraphs>134</Paragraphs>
  <Slides>11</Slides>
  <Notes>4</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Beam</vt:lpstr>
      <vt:lpstr>Open Source and Proprietary Software…   the Need for Interoperability in Accessibility</vt:lpstr>
      <vt:lpstr>Interoperability</vt:lpstr>
      <vt:lpstr>Bridging the software worlds</vt:lpstr>
      <vt:lpstr>Microsoft’s Commitment To Interoperability </vt:lpstr>
      <vt:lpstr>Cloud services  Interoperability</vt:lpstr>
      <vt:lpstr>Industry Addressing Growing Need for Assistive Technology</vt:lpstr>
      <vt:lpstr>Accessibility Interoperability Alliance (AIA)</vt:lpstr>
      <vt:lpstr>Save as Daisy</vt:lpstr>
      <vt:lpstr>Microsoft’s User Interface Automation (UIA)</vt:lpstr>
      <vt:lpstr>Summary</vt:lpstr>
      <vt:lpstr>Thank You</vt:lpstr>
    </vt:vector>
  </TitlesOfParts>
  <Company>Microsoft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Source and Proprietary Software…   the Need for Interoperability</dc:title>
  <dc:creator>Mandar Naik</dc:creator>
  <cp:lastModifiedBy>Mandar Naik</cp:lastModifiedBy>
  <cp:revision>9</cp:revision>
  <dcterms:created xsi:type="dcterms:W3CDTF">2010-10-26T15:13:26Z</dcterms:created>
  <dcterms:modified xsi:type="dcterms:W3CDTF">2010-10-26T17:40:09Z</dcterms:modified>
</cp:coreProperties>
</file>