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5.xml" ContentType="application/vnd.openxmlformats-officedocument.them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  <p:sldMasterId id="2147483685" r:id="rId2"/>
    <p:sldMasterId id="2147483751" r:id="rId3"/>
  </p:sldMasterIdLst>
  <p:notesMasterIdLst>
    <p:notesMasterId r:id="rId16"/>
  </p:notesMasterIdLst>
  <p:handoutMasterIdLst>
    <p:handoutMasterId r:id="rId17"/>
  </p:handoutMasterIdLst>
  <p:sldIdLst>
    <p:sldId id="268" r:id="rId4"/>
    <p:sldId id="441" r:id="rId5"/>
    <p:sldId id="429" r:id="rId6"/>
    <p:sldId id="445" r:id="rId7"/>
    <p:sldId id="431" r:id="rId8"/>
    <p:sldId id="446" r:id="rId9"/>
    <p:sldId id="447" r:id="rId10"/>
    <p:sldId id="448" r:id="rId11"/>
    <p:sldId id="430" r:id="rId12"/>
    <p:sldId id="439" r:id="rId13"/>
    <p:sldId id="440" r:id="rId14"/>
    <p:sldId id="421" r:id="rId15"/>
  </p:sldIdLst>
  <p:sldSz cx="9144000" cy="6858000" type="screen4x3"/>
  <p:notesSz cx="7019925" cy="930592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FF9900"/>
    <a:srgbClr val="6BA42C"/>
    <a:srgbClr val="FFB7B7"/>
    <a:srgbClr val="568424"/>
    <a:srgbClr val="7B0099"/>
    <a:srgbClr val="E3D0F1"/>
    <a:srgbClr val="5C8E26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 horzBarState="maximized">
    <p:restoredLeft sz="14786" autoAdjust="0"/>
    <p:restoredTop sz="94660"/>
  </p:normalViewPr>
  <p:slideViewPr>
    <p:cSldViewPr>
      <p:cViewPr varScale="1">
        <p:scale>
          <a:sx n="136" d="100"/>
          <a:sy n="136" d="100"/>
        </p:scale>
        <p:origin x="-27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1650" cy="465138"/>
          </a:xfrm>
          <a:prstGeom prst="rect">
            <a:avLst/>
          </a:prstGeom>
        </p:spPr>
        <p:txBody>
          <a:bodyPr vert="horz" lIns="88240" tIns="44120" rIns="88240" bIns="44120" rtlCol="0"/>
          <a:lstStyle>
            <a:lvl1pPr algn="l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6688" y="0"/>
            <a:ext cx="3041650" cy="465138"/>
          </a:xfrm>
          <a:prstGeom prst="rect">
            <a:avLst/>
          </a:prstGeom>
        </p:spPr>
        <p:txBody>
          <a:bodyPr vert="horz" lIns="88240" tIns="44120" rIns="88240" bIns="44120" rtlCol="0"/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A60BCBEC-EAD0-4267-A9DC-09BB1FB29666}" type="datetimeFigureOut">
              <a:rPr lang="en-US"/>
              <a:pPr>
                <a:defRPr/>
              </a:pPr>
              <a:t>10/11/2010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39200"/>
            <a:ext cx="3041650" cy="465138"/>
          </a:xfrm>
          <a:prstGeom prst="rect">
            <a:avLst/>
          </a:prstGeom>
        </p:spPr>
        <p:txBody>
          <a:bodyPr vert="horz" lIns="88240" tIns="44120" rIns="88240" bIns="44120" rtlCol="0" anchor="b"/>
          <a:lstStyle>
            <a:lvl1pPr algn="l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6688" y="8839200"/>
            <a:ext cx="3041650" cy="465138"/>
          </a:xfrm>
          <a:prstGeom prst="rect">
            <a:avLst/>
          </a:prstGeom>
        </p:spPr>
        <p:txBody>
          <a:bodyPr vert="horz" lIns="88240" tIns="44120" rIns="88240" bIns="44120" rtlCol="0" anchor="b"/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CA0A3936-71F7-4283-BE32-4EC308C040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165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278" tIns="46639" rIns="93278" bIns="46639" numCol="1" anchor="t" anchorCtr="0" compatLnSpc="1">
            <a:prstTxWarp prst="textNoShape">
              <a:avLst/>
            </a:prstTxWarp>
          </a:bodyPr>
          <a:lstStyle>
            <a:lvl1pPr defTabSz="932950">
              <a:defRPr sz="13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6688" y="0"/>
            <a:ext cx="304165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278" tIns="46639" rIns="93278" bIns="46639" numCol="1" anchor="t" anchorCtr="0" compatLnSpc="1">
            <a:prstTxWarp prst="textNoShape">
              <a:avLst/>
            </a:prstTxWarp>
          </a:bodyPr>
          <a:lstStyle>
            <a:lvl1pPr algn="r" defTabSz="932950">
              <a:defRPr sz="13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68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4275" y="698500"/>
            <a:ext cx="4651375" cy="34893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5" y="4421188"/>
            <a:ext cx="5616575" cy="4186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278" tIns="46639" rIns="93278" bIns="4663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9200"/>
            <a:ext cx="304165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278" tIns="46639" rIns="93278" bIns="46639" numCol="1" anchor="b" anchorCtr="0" compatLnSpc="1">
            <a:prstTxWarp prst="textNoShape">
              <a:avLst/>
            </a:prstTxWarp>
          </a:bodyPr>
          <a:lstStyle>
            <a:lvl1pPr defTabSz="932950">
              <a:defRPr sz="13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6688" y="8839200"/>
            <a:ext cx="304165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278" tIns="46639" rIns="93278" bIns="46639" numCol="1" anchor="b" anchorCtr="0" compatLnSpc="1">
            <a:prstTxWarp prst="textNoShape">
              <a:avLst/>
            </a:prstTxWarp>
          </a:bodyPr>
          <a:lstStyle>
            <a:lvl1pPr algn="r" defTabSz="932950">
              <a:defRPr sz="1300">
                <a:cs typeface="+mn-cs"/>
              </a:defRPr>
            </a:lvl1pPr>
          </a:lstStyle>
          <a:p>
            <a:pPr>
              <a:defRPr/>
            </a:pPr>
            <a:fld id="{7C78CECA-E3AC-4500-859E-FB56A27520E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31863"/>
            <a:fld id="{4226AA04-065E-4044-BFAF-AAE2F7A274ED}" type="slidenum">
              <a:rPr lang="en-US" smtClean="0">
                <a:cs typeface="Arial" charset="0"/>
              </a:rPr>
              <a:pPr defTabSz="931863"/>
              <a:t>1</a:t>
            </a:fld>
            <a:endParaRPr lang="en-US" smtClean="0">
              <a:cs typeface="Arial" charset="0"/>
            </a:endParaRPr>
          </a:p>
        </p:txBody>
      </p:sp>
      <p:sp>
        <p:nvSpPr>
          <p:cNvPr id="39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5863" y="696913"/>
            <a:ext cx="4651375" cy="3489325"/>
          </a:xfrm>
          <a:ln/>
        </p:spPr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6625" y="4421188"/>
            <a:ext cx="5146675" cy="4187825"/>
          </a:xfrm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2971800"/>
          </a:xfrm>
          <a:prstGeom prst="rect">
            <a:avLst/>
          </a:prstGeom>
          <a:gradFill rotWithShape="0">
            <a:gsLst>
              <a:gs pos="0">
                <a:srgbClr val="E6E6E6"/>
              </a:gs>
              <a:gs pos="100000">
                <a:schemeClr val="bg1"/>
              </a:gs>
            </a:gsLst>
            <a:lin ang="5400000" scaled="1"/>
          </a:gradFill>
          <a:ln w="22225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0" y="2971800"/>
            <a:ext cx="9144000" cy="3886200"/>
          </a:xfrm>
          <a:prstGeom prst="rect">
            <a:avLst/>
          </a:prstGeom>
          <a:gradFill rotWithShape="0">
            <a:gsLst>
              <a:gs pos="0">
                <a:srgbClr val="E6E6E6"/>
              </a:gs>
              <a:gs pos="100000">
                <a:schemeClr val="bg1"/>
              </a:gs>
            </a:gsLst>
            <a:lin ang="5400000" scaled="1"/>
          </a:gradFill>
          <a:ln w="22225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eaLnBrk="0" hangingPunct="0">
              <a:defRPr/>
            </a:pPr>
            <a:endParaRPr lang="en-US" sz="1000">
              <a:cs typeface="+mn-cs"/>
            </a:endParaRPr>
          </a:p>
        </p:txBody>
      </p:sp>
      <p:pic>
        <p:nvPicPr>
          <p:cNvPr id="6" name="Picture 8" descr="3d_ybang_reflectio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1828800"/>
            <a:ext cx="2819400" cy="2628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2" name="Rectangle 6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143000" y="4495800"/>
            <a:ext cx="7772400" cy="1689100"/>
          </a:xfrm>
          <a:ln w="22225"/>
        </p:spPr>
        <p:txBody>
          <a:bodyPr lIns="0" tIns="0" rIns="0" bIns="0"/>
          <a:lstStyle>
            <a:lvl1pPr marL="0" indent="0" algn="r">
              <a:buFontTx/>
              <a:buNone/>
              <a:defRPr sz="1900"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9463" name="Rectangle 7"/>
          <p:cNvSpPr>
            <a:spLocks noGrp="1" noChangeArrowheads="1"/>
          </p:cNvSpPr>
          <p:nvPr>
            <p:ph type="ctrTitle" sz="quarter"/>
          </p:nvPr>
        </p:nvSpPr>
        <p:spPr>
          <a:xfrm>
            <a:off x="1143000" y="3352800"/>
            <a:ext cx="7772400" cy="1143000"/>
          </a:xfrm>
          <a:noFill/>
          <a:ln w="22225"/>
        </p:spPr>
        <p:txBody>
          <a:bodyPr wrap="none" lIns="0" tIns="0" rIns="0" bIns="0"/>
          <a:lstStyle>
            <a:lvl1pPr algn="r">
              <a:defRPr sz="3600" b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9275" y="1220788"/>
            <a:ext cx="3954463" cy="48656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6138" y="1220788"/>
            <a:ext cx="3954462" cy="48656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4138"/>
            <a:ext cx="2228850" cy="600233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" y="84138"/>
            <a:ext cx="6534150" cy="600233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2971800"/>
          </a:xfrm>
          <a:prstGeom prst="rect">
            <a:avLst/>
          </a:prstGeom>
          <a:gradFill rotWithShape="0">
            <a:gsLst>
              <a:gs pos="0">
                <a:srgbClr val="E6E6E6"/>
              </a:gs>
              <a:gs pos="100000">
                <a:schemeClr val="bg1"/>
              </a:gs>
            </a:gsLst>
            <a:lin ang="5400000" scaled="1"/>
          </a:gradFill>
          <a:ln w="22225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>
              <a:defRPr/>
            </a:pPr>
            <a:endParaRPr lang="en-US">
              <a:solidFill>
                <a:srgbClr val="000000"/>
              </a:solidFill>
              <a:cs typeface="+mn-cs"/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0" y="2971800"/>
            <a:ext cx="9144000" cy="3886200"/>
          </a:xfrm>
          <a:prstGeom prst="rect">
            <a:avLst/>
          </a:prstGeom>
          <a:gradFill rotWithShape="0">
            <a:gsLst>
              <a:gs pos="0">
                <a:srgbClr val="E6E6E6"/>
              </a:gs>
              <a:gs pos="100000">
                <a:schemeClr val="bg1"/>
              </a:gs>
            </a:gsLst>
            <a:lin ang="5400000" scaled="1"/>
          </a:gradFill>
          <a:ln w="22225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eaLnBrk="0" hangingPunct="0">
              <a:defRPr/>
            </a:pPr>
            <a:endParaRPr lang="en-US" sz="1000">
              <a:solidFill>
                <a:srgbClr val="000000"/>
              </a:solidFill>
              <a:cs typeface="+mn-cs"/>
            </a:endParaRPr>
          </a:p>
        </p:txBody>
      </p:sp>
      <p:pic>
        <p:nvPicPr>
          <p:cNvPr id="6" name="Picture 8" descr="3d_ybang_reflectio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1828800"/>
            <a:ext cx="2819400" cy="2628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2" name="Rectangle 6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143000" y="4495800"/>
            <a:ext cx="7772400" cy="1689100"/>
          </a:xfrm>
          <a:ln w="22225"/>
        </p:spPr>
        <p:txBody>
          <a:bodyPr lIns="0" tIns="0" rIns="0" bIns="0"/>
          <a:lstStyle>
            <a:lvl1pPr marL="0" indent="0" algn="r">
              <a:buFontTx/>
              <a:buNone/>
              <a:defRPr sz="1900"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9463" name="Rectangle 7"/>
          <p:cNvSpPr>
            <a:spLocks noGrp="1" noChangeArrowheads="1"/>
          </p:cNvSpPr>
          <p:nvPr>
            <p:ph type="ctrTitle" sz="quarter"/>
          </p:nvPr>
        </p:nvSpPr>
        <p:spPr>
          <a:xfrm>
            <a:off x="1143000" y="3352800"/>
            <a:ext cx="7772400" cy="1143000"/>
          </a:xfrm>
          <a:noFill/>
          <a:ln w="22225"/>
        </p:spPr>
        <p:txBody>
          <a:bodyPr wrap="none" lIns="0" tIns="0" rIns="0" bIns="0"/>
          <a:lstStyle>
            <a:lvl1pPr algn="r">
              <a:defRPr sz="3600" b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9275" y="1220788"/>
            <a:ext cx="3954463" cy="48656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6138" y="1220788"/>
            <a:ext cx="3954462" cy="48656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4138"/>
            <a:ext cx="2228850" cy="600233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" y="84138"/>
            <a:ext cx="6534150" cy="600233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600" b="1">
              <a:solidFill>
                <a:srgbClr val="FFFFFF"/>
              </a:solidFill>
            </a:endParaRPr>
          </a:p>
        </p:txBody>
      </p:sp>
      <p:sp>
        <p:nvSpPr>
          <p:cNvPr id="8" name="Title Placeholder 4"/>
          <p:cNvSpPr>
            <a:spLocks noGrp="1"/>
          </p:cNvSpPr>
          <p:nvPr>
            <p:ph type="title"/>
          </p:nvPr>
        </p:nvSpPr>
        <p:spPr>
          <a:xfrm>
            <a:off x="3429000" y="0"/>
            <a:ext cx="5715000" cy="1447800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 descr="background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itle Placeholder 4"/>
          <p:cNvSpPr>
            <a:spLocks noGrp="1"/>
          </p:cNvSpPr>
          <p:nvPr>
            <p:ph type="title"/>
          </p:nvPr>
        </p:nvSpPr>
        <p:spPr>
          <a:xfrm>
            <a:off x="3429000" y="0"/>
            <a:ext cx="5715000" cy="1447800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600" b="1">
              <a:solidFill>
                <a:srgbClr val="FFFFFF"/>
              </a:solidFill>
            </a:endParaRPr>
          </a:p>
        </p:txBody>
      </p:sp>
      <p:sp>
        <p:nvSpPr>
          <p:cNvPr id="7" name="Title Placeholder 4"/>
          <p:cNvSpPr>
            <a:spLocks noGrp="1"/>
          </p:cNvSpPr>
          <p:nvPr>
            <p:ph type="title"/>
          </p:nvPr>
        </p:nvSpPr>
        <p:spPr>
          <a:xfrm>
            <a:off x="3429000" y="0"/>
            <a:ext cx="5715000" cy="1447800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600" b="1">
              <a:solidFill>
                <a:srgbClr val="FFFFFF"/>
              </a:solidFill>
            </a:endParaRPr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3429000" y="0"/>
            <a:ext cx="5715000" cy="1447800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3429000" y="0"/>
            <a:ext cx="5715000" cy="1447800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>
              <a:alpha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600" b="1">
              <a:solidFill>
                <a:srgbClr val="FFFFFF"/>
              </a:solidFill>
            </a:endParaRPr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304800" y="274638"/>
            <a:ext cx="8610600" cy="3078162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3429000" y="1447800"/>
            <a:ext cx="5715000" cy="41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3"/>
          </p:nvPr>
        </p:nvSpPr>
        <p:spPr>
          <a:xfrm>
            <a:off x="7246938" y="6416675"/>
            <a:ext cx="1676400" cy="365125"/>
          </a:xfrm>
          <a:prstGeom prst="rect">
            <a:avLst/>
          </a:prstGeom>
        </p:spPr>
        <p:txBody>
          <a:bodyPr/>
          <a:lstStyle>
            <a:lvl1pPr>
              <a:defRPr sz="1600" b="1">
                <a:solidFill>
                  <a:prstClr val="black"/>
                </a:solidFill>
                <a:latin typeface="Trebuchet MS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2E6BCC7B-7B85-48DB-A41D-E5230286CBB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7246938" y="6416675"/>
            <a:ext cx="1676400" cy="365125"/>
          </a:xfrm>
          <a:prstGeom prst="rect">
            <a:avLst/>
          </a:prstGeom>
        </p:spPr>
        <p:txBody>
          <a:bodyPr/>
          <a:lstStyle>
            <a:lvl1pPr>
              <a:defRPr sz="1600" b="1">
                <a:solidFill>
                  <a:prstClr val="black"/>
                </a:solidFill>
                <a:latin typeface="Trebuchet MS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0B7352C2-ED5E-45C2-BE20-5A83C68A4D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 sz="1600" b="1">
                <a:solidFill>
                  <a:prstClr val="black"/>
                </a:solidFill>
                <a:latin typeface="Trebuchet MS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/>
              <a:t>2009 © NeuroFocus, Inc. All Rights Reserved.  Confidential and Proprietary.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sz="1600" b="1">
                <a:solidFill>
                  <a:prstClr val="black"/>
                </a:solidFill>
                <a:latin typeface="Trebuchet MS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E44A9759-6BCD-4F87-B293-4CBA7A1AA3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theme" Target="../theme/theme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0" y="990600"/>
            <a:ext cx="9144000" cy="152400"/>
          </a:xfrm>
          <a:prstGeom prst="rect">
            <a:avLst/>
          </a:prstGeom>
          <a:gradFill rotWithShape="0">
            <a:gsLst>
              <a:gs pos="0">
                <a:schemeClr val="tx1"/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 w="22225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8435" name="Rectangle 3"/>
          <p:cNvSpPr>
            <a:spLocks noChangeArrowheads="1"/>
          </p:cNvSpPr>
          <p:nvPr/>
        </p:nvSpPr>
        <p:spPr bwMode="auto">
          <a:xfrm>
            <a:off x="0" y="0"/>
            <a:ext cx="9144000" cy="1016000"/>
          </a:xfrm>
          <a:prstGeom prst="rect">
            <a:avLst/>
          </a:prstGeom>
          <a:solidFill>
            <a:srgbClr val="7B0099"/>
          </a:solidFill>
          <a:ln w="22225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eaLnBrk="0" hangingPunct="0">
              <a:defRPr/>
            </a:pPr>
            <a:endParaRPr lang="en-US" sz="1000">
              <a:cs typeface="+mn-cs"/>
            </a:endParaRPr>
          </a:p>
        </p:txBody>
      </p:sp>
      <p:sp>
        <p:nvSpPr>
          <p:cNvPr id="18436" name="Rectangle 4"/>
          <p:cNvSpPr>
            <a:spLocks noChangeArrowheads="1"/>
          </p:cNvSpPr>
          <p:nvPr/>
        </p:nvSpPr>
        <p:spPr bwMode="auto">
          <a:xfrm>
            <a:off x="0" y="6477000"/>
            <a:ext cx="9144000" cy="381000"/>
          </a:xfrm>
          <a:prstGeom prst="rect">
            <a:avLst/>
          </a:prstGeom>
          <a:gradFill rotWithShape="0">
            <a:gsLst>
              <a:gs pos="0">
                <a:srgbClr val="E6E6E6"/>
              </a:gs>
              <a:gs pos="100000">
                <a:schemeClr val="bg1"/>
              </a:gs>
            </a:gsLst>
            <a:lin ang="5400000" scaled="1"/>
          </a:gradFill>
          <a:ln w="22225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76200" y="84138"/>
            <a:ext cx="8915400" cy="906462"/>
          </a:xfrm>
          <a:prstGeom prst="rect">
            <a:avLst/>
          </a:prstGeom>
          <a:solidFill>
            <a:srgbClr val="7B0099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549275" y="1220788"/>
            <a:ext cx="8061325" cy="4865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8440" name="Rectangle 8"/>
          <p:cNvSpPr>
            <a:spLocks noChangeArrowheads="1"/>
          </p:cNvSpPr>
          <p:nvPr/>
        </p:nvSpPr>
        <p:spPr bwMode="auto">
          <a:xfrm>
            <a:off x="4330700" y="6578600"/>
            <a:ext cx="8382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 eaLnBrk="0" hangingPunct="0">
              <a:spcBef>
                <a:spcPct val="50000"/>
              </a:spcBef>
              <a:defRPr/>
            </a:pPr>
            <a:r>
              <a:rPr lang="en-US" sz="1000" b="1">
                <a:cs typeface="+mn-cs"/>
              </a:rPr>
              <a:t>-</a:t>
            </a:r>
            <a:r>
              <a:rPr lang="en-US" sz="1000">
                <a:cs typeface="+mn-cs"/>
              </a:rPr>
              <a:t> </a:t>
            </a:r>
            <a:fld id="{E34BAF33-A41C-4AA5-82E7-1837F59268A6}" type="slidenum">
              <a:rPr lang="en-US" sz="1000">
                <a:cs typeface="+mn-cs"/>
              </a:rPr>
              <a:pPr eaLnBrk="0" hangingPunct="0">
                <a:spcBef>
                  <a:spcPct val="50000"/>
                </a:spcBef>
                <a:defRPr/>
              </a:pPr>
              <a:t>‹#›</a:t>
            </a:fld>
            <a:r>
              <a:rPr lang="en-US" sz="1000">
                <a:cs typeface="+mn-cs"/>
              </a:rPr>
              <a:t> </a:t>
            </a:r>
            <a:r>
              <a:rPr lang="en-US" sz="1000" b="1">
                <a:cs typeface="+mn-cs"/>
              </a:rPr>
              <a:t>-</a:t>
            </a:r>
          </a:p>
        </p:txBody>
      </p:sp>
      <p:pic>
        <p:nvPicPr>
          <p:cNvPr id="1032" name="Picture 12" descr="3d_ybang_bug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8529638" y="6500813"/>
            <a:ext cx="538162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84" r:id="rId1"/>
    <p:sldLayoutId id="2147483772" r:id="rId2"/>
    <p:sldLayoutId id="2147483771" r:id="rId3"/>
    <p:sldLayoutId id="2147483770" r:id="rId4"/>
    <p:sldLayoutId id="2147483769" r:id="rId5"/>
    <p:sldLayoutId id="2147483768" r:id="rId6"/>
    <p:sldLayoutId id="2147483767" r:id="rId7"/>
    <p:sldLayoutId id="2147483766" r:id="rId8"/>
    <p:sldLayoutId id="2147483765" r:id="rId9"/>
    <p:sldLayoutId id="2147483764" r:id="rId10"/>
    <p:sldLayoutId id="2147483763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35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35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35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35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35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35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35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35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35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0" y="990600"/>
            <a:ext cx="9144000" cy="152400"/>
          </a:xfrm>
          <a:prstGeom prst="rect">
            <a:avLst/>
          </a:prstGeom>
          <a:gradFill rotWithShape="0">
            <a:gsLst>
              <a:gs pos="0">
                <a:schemeClr val="tx1"/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 w="22225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>
              <a:defRPr/>
            </a:pPr>
            <a:endParaRPr lang="en-US">
              <a:solidFill>
                <a:srgbClr val="000000"/>
              </a:solidFill>
              <a:cs typeface="+mn-cs"/>
            </a:endParaRPr>
          </a:p>
        </p:txBody>
      </p:sp>
      <p:sp>
        <p:nvSpPr>
          <p:cNvPr id="18435" name="Rectangle 3"/>
          <p:cNvSpPr>
            <a:spLocks noChangeArrowheads="1"/>
          </p:cNvSpPr>
          <p:nvPr/>
        </p:nvSpPr>
        <p:spPr bwMode="auto">
          <a:xfrm>
            <a:off x="0" y="0"/>
            <a:ext cx="9144000" cy="1016000"/>
          </a:xfrm>
          <a:prstGeom prst="rect">
            <a:avLst/>
          </a:prstGeom>
          <a:solidFill>
            <a:srgbClr val="7B0099"/>
          </a:solidFill>
          <a:ln w="22225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eaLnBrk="0" hangingPunct="0">
              <a:defRPr/>
            </a:pPr>
            <a:endParaRPr lang="en-US" sz="1000">
              <a:solidFill>
                <a:srgbClr val="000000"/>
              </a:solidFill>
              <a:cs typeface="+mn-cs"/>
            </a:endParaRPr>
          </a:p>
        </p:txBody>
      </p:sp>
      <p:sp>
        <p:nvSpPr>
          <p:cNvPr id="18436" name="Rectangle 4"/>
          <p:cNvSpPr>
            <a:spLocks noChangeArrowheads="1"/>
          </p:cNvSpPr>
          <p:nvPr/>
        </p:nvSpPr>
        <p:spPr bwMode="auto">
          <a:xfrm>
            <a:off x="0" y="6477000"/>
            <a:ext cx="9144000" cy="381000"/>
          </a:xfrm>
          <a:prstGeom prst="rect">
            <a:avLst/>
          </a:prstGeom>
          <a:gradFill rotWithShape="0">
            <a:gsLst>
              <a:gs pos="0">
                <a:srgbClr val="E6E6E6"/>
              </a:gs>
              <a:gs pos="100000">
                <a:schemeClr val="bg1"/>
              </a:gs>
            </a:gsLst>
            <a:lin ang="5400000" scaled="1"/>
          </a:gradFill>
          <a:ln w="22225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>
              <a:defRPr/>
            </a:pPr>
            <a:endParaRPr lang="en-US">
              <a:solidFill>
                <a:srgbClr val="000000"/>
              </a:solidFill>
              <a:cs typeface="+mn-cs"/>
            </a:endParaRPr>
          </a:p>
        </p:txBody>
      </p:sp>
      <p:sp>
        <p:nvSpPr>
          <p:cNvPr id="13317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76200" y="84138"/>
            <a:ext cx="8915400" cy="906462"/>
          </a:xfrm>
          <a:prstGeom prst="rect">
            <a:avLst/>
          </a:prstGeom>
          <a:solidFill>
            <a:srgbClr val="7B0099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3318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549275" y="1220788"/>
            <a:ext cx="8061325" cy="4865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8440" name="Rectangle 8"/>
          <p:cNvSpPr>
            <a:spLocks noChangeArrowheads="1"/>
          </p:cNvSpPr>
          <p:nvPr/>
        </p:nvSpPr>
        <p:spPr bwMode="auto">
          <a:xfrm>
            <a:off x="4330700" y="6578600"/>
            <a:ext cx="8382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 eaLnBrk="0" hangingPunct="0">
              <a:spcBef>
                <a:spcPct val="50000"/>
              </a:spcBef>
              <a:defRPr/>
            </a:pPr>
            <a:r>
              <a:rPr lang="en-US" sz="1000" b="1">
                <a:solidFill>
                  <a:srgbClr val="000000"/>
                </a:solidFill>
                <a:cs typeface="+mn-cs"/>
              </a:rPr>
              <a:t>-</a:t>
            </a:r>
            <a:r>
              <a:rPr lang="en-US" sz="1000">
                <a:solidFill>
                  <a:srgbClr val="000000"/>
                </a:solidFill>
                <a:cs typeface="+mn-cs"/>
              </a:rPr>
              <a:t> </a:t>
            </a:r>
            <a:fld id="{93A67891-177F-4E63-B952-5C4DE6BE6D07}" type="slidenum">
              <a:rPr lang="en-US" sz="1000">
                <a:solidFill>
                  <a:srgbClr val="000000"/>
                </a:solidFill>
                <a:cs typeface="+mn-cs"/>
              </a:rPr>
              <a:pPr eaLnBrk="0" hangingPunct="0">
                <a:spcBef>
                  <a:spcPct val="50000"/>
                </a:spcBef>
                <a:defRPr/>
              </a:pPr>
              <a:t>‹#›</a:t>
            </a:fld>
            <a:r>
              <a:rPr lang="en-US" sz="1000">
                <a:solidFill>
                  <a:srgbClr val="000000"/>
                </a:solidFill>
                <a:cs typeface="+mn-cs"/>
              </a:rPr>
              <a:t> </a:t>
            </a:r>
            <a:r>
              <a:rPr lang="en-US" sz="1000" b="1">
                <a:solidFill>
                  <a:srgbClr val="000000"/>
                </a:solidFill>
                <a:cs typeface="+mn-cs"/>
              </a:rPr>
              <a:t>-</a:t>
            </a:r>
          </a:p>
        </p:txBody>
      </p:sp>
      <p:pic>
        <p:nvPicPr>
          <p:cNvPr id="13320" name="Picture 12" descr="3d_ybang_bug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8529638" y="6500813"/>
            <a:ext cx="538162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3782" r:id="rId2"/>
    <p:sldLayoutId id="2147483781" r:id="rId3"/>
    <p:sldLayoutId id="2147483780" r:id="rId4"/>
    <p:sldLayoutId id="2147483779" r:id="rId5"/>
    <p:sldLayoutId id="2147483778" r:id="rId6"/>
    <p:sldLayoutId id="2147483777" r:id="rId7"/>
    <p:sldLayoutId id="2147483776" r:id="rId8"/>
    <p:sldLayoutId id="2147483775" r:id="rId9"/>
    <p:sldLayoutId id="2147483774" r:id="rId10"/>
    <p:sldLayoutId id="2147483773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35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35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35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35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35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35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35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35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35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30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600" b="1">
              <a:solidFill>
                <a:srgbClr val="FFFFFF"/>
              </a:solidFill>
            </a:endParaRPr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3429000" y="0"/>
            <a:ext cx="5715000" cy="1447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6" r:id="rId1"/>
    <p:sldLayoutId id="2147483787" r:id="rId2"/>
    <p:sldLayoutId id="2147483788" r:id="rId3"/>
    <p:sldLayoutId id="2147483789" r:id="rId4"/>
    <p:sldLayoutId id="2147483783" r:id="rId5"/>
    <p:sldLayoutId id="2147483790" r:id="rId6"/>
    <p:sldLayoutId id="2147483791" r:id="rId7"/>
    <p:sldLayoutId id="2147483792" r:id="rId8"/>
    <p:sldLayoutId id="2147483793" r:id="rId9"/>
    <p:sldLayoutId id="2147483794" r:id="rId10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3200" kern="1200">
          <a:solidFill>
            <a:schemeClr val="bg2"/>
          </a:solidFill>
          <a:effectLst>
            <a:outerShdw blurRad="50800" dist="38100" dir="2700000">
              <a:srgbClr val="000000">
                <a:alpha val="43000"/>
              </a:srgbClr>
            </a:outerShdw>
          </a:effectLst>
          <a:latin typeface="Century Gothic"/>
          <a:ea typeface="ＭＳ Ｐゴシック" charset="-128"/>
          <a:cs typeface="Century Gothic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3200">
          <a:solidFill>
            <a:schemeClr val="bg2"/>
          </a:solidFill>
          <a:latin typeface="Century Gothic" pitchFamily="34" charset="0"/>
          <a:ea typeface="ＭＳ Ｐゴシック" charset="-128"/>
          <a:cs typeface="Century Gothic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3200">
          <a:solidFill>
            <a:schemeClr val="bg2"/>
          </a:solidFill>
          <a:latin typeface="Century Gothic" pitchFamily="34" charset="0"/>
          <a:ea typeface="ＭＳ Ｐゴシック" charset="-128"/>
          <a:cs typeface="Century Gothic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3200">
          <a:solidFill>
            <a:schemeClr val="bg2"/>
          </a:solidFill>
          <a:latin typeface="Century Gothic" pitchFamily="34" charset="0"/>
          <a:ea typeface="ＭＳ Ｐゴシック" charset="-128"/>
          <a:cs typeface="Century Gothic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3200">
          <a:solidFill>
            <a:schemeClr val="bg2"/>
          </a:solidFill>
          <a:latin typeface="Century Gothic" pitchFamily="34" charset="0"/>
          <a:ea typeface="ＭＳ Ｐゴシック" charset="-128"/>
          <a:cs typeface="Century Gothic" pitchFamily="34" charset="0"/>
        </a:defRPr>
      </a:lvl5pPr>
      <a:lvl6pPr marL="457200" algn="l" defTabSz="457200" rtl="0" eaLnBrk="1" fontAlgn="base" hangingPunct="1">
        <a:spcBef>
          <a:spcPct val="0"/>
        </a:spcBef>
        <a:spcAft>
          <a:spcPct val="0"/>
        </a:spcAft>
        <a:defRPr sz="5100">
          <a:solidFill>
            <a:srgbClr val="A8C137"/>
          </a:solidFill>
          <a:latin typeface="Century Gothic" pitchFamily="34" charset="0"/>
        </a:defRPr>
      </a:lvl6pPr>
      <a:lvl7pPr marL="914400" algn="l" defTabSz="457200" rtl="0" eaLnBrk="1" fontAlgn="base" hangingPunct="1">
        <a:spcBef>
          <a:spcPct val="0"/>
        </a:spcBef>
        <a:spcAft>
          <a:spcPct val="0"/>
        </a:spcAft>
        <a:defRPr sz="5100">
          <a:solidFill>
            <a:srgbClr val="A8C137"/>
          </a:solidFill>
          <a:latin typeface="Century Gothic" pitchFamily="34" charset="0"/>
        </a:defRPr>
      </a:lvl7pPr>
      <a:lvl8pPr marL="1371600" algn="l" defTabSz="457200" rtl="0" eaLnBrk="1" fontAlgn="base" hangingPunct="1">
        <a:spcBef>
          <a:spcPct val="0"/>
        </a:spcBef>
        <a:spcAft>
          <a:spcPct val="0"/>
        </a:spcAft>
        <a:defRPr sz="5100">
          <a:solidFill>
            <a:srgbClr val="A8C137"/>
          </a:solidFill>
          <a:latin typeface="Century Gothic" pitchFamily="34" charset="0"/>
        </a:defRPr>
      </a:lvl8pPr>
      <a:lvl9pPr marL="1828800" algn="l" defTabSz="457200" rtl="0" eaLnBrk="1" fontAlgn="base" hangingPunct="1">
        <a:spcBef>
          <a:spcPct val="0"/>
        </a:spcBef>
        <a:spcAft>
          <a:spcPct val="0"/>
        </a:spcAft>
        <a:defRPr sz="5100">
          <a:solidFill>
            <a:srgbClr val="A8C137"/>
          </a:solidFill>
          <a:latin typeface="Century Gothic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Clr>
          <a:srgbClr val="1887D1"/>
        </a:buClr>
        <a:buFont typeface="Courier New" pitchFamily="49" charset="0"/>
        <a:buChar char="o"/>
        <a:defRPr sz="3200" kern="1200">
          <a:solidFill>
            <a:schemeClr val="tx1"/>
          </a:solidFill>
          <a:latin typeface="Century Gothic"/>
          <a:ea typeface="ＭＳ Ｐゴシック" charset="-128"/>
          <a:cs typeface="Century Gothic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Clr>
          <a:srgbClr val="1887D1"/>
        </a:buClr>
        <a:buFont typeface="Courier New" pitchFamily="49" charset="0"/>
        <a:buChar char="o"/>
        <a:defRPr sz="1600" kern="1200">
          <a:solidFill>
            <a:schemeClr val="tx1"/>
          </a:solidFill>
          <a:latin typeface="Century Gothic"/>
          <a:ea typeface="ＭＳ Ｐゴシック" charset="-128"/>
          <a:cs typeface="Century Gothic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1887D1"/>
        </a:buClr>
        <a:buFont typeface="Courier New" pitchFamily="49" charset="0"/>
        <a:buChar char="o"/>
        <a:defRPr sz="1400" kern="1200">
          <a:solidFill>
            <a:schemeClr val="tx1"/>
          </a:solidFill>
          <a:latin typeface="Century Gothic"/>
          <a:ea typeface="ＭＳ Ｐゴシック" charset="-128"/>
          <a:cs typeface="Century Gothic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1887D1"/>
        </a:buClr>
        <a:buFont typeface="Courier New" pitchFamily="49" charset="0"/>
        <a:buChar char="o"/>
        <a:defRPr sz="1200" kern="1200">
          <a:solidFill>
            <a:schemeClr val="tx1"/>
          </a:solidFill>
          <a:latin typeface="Century Gothic"/>
          <a:ea typeface="ＭＳ Ｐゴシック" charset="-128"/>
          <a:cs typeface="Century Gothic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1887D1"/>
        </a:buClr>
        <a:buFont typeface="Courier New" pitchFamily="49" charset="0"/>
        <a:buChar char="o"/>
        <a:defRPr sz="1000" kern="1200">
          <a:solidFill>
            <a:schemeClr val="tx1"/>
          </a:solidFill>
          <a:latin typeface="Century Gothic"/>
          <a:ea typeface="ＭＳ Ｐゴシック" charset="-128"/>
          <a:cs typeface="Century Gothic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addons.mozilla.org/en-US/firefox/search?q=accessibility&amp;cat=all" TargetMode="External"/><Relationship Id="rId2" Type="http://schemas.openxmlformats.org/officeDocument/2006/relationships/hyperlink" Target="http://wave.webaim.org/toolbar" TargetMode="Externa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reedomscientific.com/" TargetMode="External"/><Relationship Id="rId7" Type="http://schemas.openxmlformats.org/officeDocument/2006/relationships/hyperlink" Target="http://www.nuance.com/" TargetMode="External"/><Relationship Id="rId2" Type="http://schemas.openxmlformats.org/officeDocument/2006/relationships/hyperlink" Target="http://www.nvda-project.org/" TargetMode="Externa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://www.ablenetinc.com/" TargetMode="External"/><Relationship Id="rId5" Type="http://schemas.openxmlformats.org/officeDocument/2006/relationships/hyperlink" Target="http://www.yourdolphin.com/" TargetMode="External"/><Relationship Id="rId4" Type="http://schemas.openxmlformats.org/officeDocument/2006/relationships/hyperlink" Target="http://www.aisquared.com/" TargetMode="Externa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2"/>
          <p:cNvSpPr>
            <a:spLocks noGrp="1" noChangeArrowheads="1"/>
          </p:cNvSpPr>
          <p:nvPr>
            <p:ph type="ctrTitle"/>
          </p:nvPr>
        </p:nvSpPr>
        <p:spPr>
          <a:noFill/>
          <a:ln w="9525"/>
        </p:spPr>
        <p:txBody>
          <a:bodyPr/>
          <a:lstStyle/>
          <a:p>
            <a:pPr eaLnBrk="1" hangingPunct="1"/>
            <a:r>
              <a:rPr lang="en-US" sz="1800" smtClean="0"/>
              <a:t>World of Assistive Technologies</a:t>
            </a:r>
            <a:br>
              <a:rPr lang="en-US" sz="1800" smtClean="0"/>
            </a:br>
            <a:r>
              <a:rPr lang="en-US" sz="1800" smtClean="0"/>
              <a:t>- Srinivasu Chakravarthula</a:t>
            </a:r>
            <a:br>
              <a:rPr lang="en-US" sz="1800" smtClean="0"/>
            </a:br>
            <a:r>
              <a:rPr lang="en-US" sz="1800" smtClean="0"/>
              <a:t>Accessibility Manager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Overview</a:t>
            </a:r>
          </a:p>
        </p:txBody>
      </p:sp>
      <p:sp>
        <p:nvSpPr>
          <p:cNvPr id="4096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Internet is sea of information</a:t>
            </a:r>
          </a:p>
          <a:p>
            <a:pPr eaLnBrk="1" hangingPunct="1"/>
            <a:r>
              <a:rPr lang="en-US" smtClean="0"/>
              <a:t>They help people with disabilities to join the main stream of the society</a:t>
            </a:r>
          </a:p>
          <a:p>
            <a:pPr eaLnBrk="1" hangingPunct="1"/>
            <a:r>
              <a:rPr lang="en-US" smtClean="0"/>
              <a:t>They help people with disabilities to perform any task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People include…</a:t>
            </a:r>
          </a:p>
        </p:txBody>
      </p:sp>
      <p:sp>
        <p:nvSpPr>
          <p:cNvPr id="4403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Situational Disability</a:t>
            </a:r>
          </a:p>
          <a:p>
            <a:pPr lvl="1" eaLnBrk="1" hangingPunct="1"/>
            <a:r>
              <a:rPr lang="en-US" smtClean="0"/>
              <a:t>Reaching late to venue… Traffic in city</a:t>
            </a:r>
          </a:p>
          <a:p>
            <a:pPr lvl="1" eaLnBrk="1" hangingPunct="1"/>
            <a:r>
              <a:rPr lang="en-US" smtClean="0"/>
              <a:t>Oops! My mouse stopped working, what do I do?</a:t>
            </a:r>
          </a:p>
          <a:p>
            <a:pPr lvl="1" eaLnBrk="1" hangingPunct="1"/>
            <a:r>
              <a:rPr lang="en-US" smtClean="0"/>
              <a:t>Text is too small on this webpage, how do I read this?</a:t>
            </a:r>
          </a:p>
          <a:p>
            <a:pPr eaLnBrk="1" hangingPunct="1"/>
            <a:r>
              <a:rPr lang="en-US" smtClean="0"/>
              <a:t>Functional Disability</a:t>
            </a:r>
          </a:p>
          <a:p>
            <a:pPr lvl="1" eaLnBrk="1" hangingPunct="1"/>
            <a:r>
              <a:rPr lang="en-US" smtClean="0"/>
              <a:t>Visually impaired</a:t>
            </a:r>
          </a:p>
          <a:p>
            <a:pPr lvl="1" eaLnBrk="1" hangingPunct="1"/>
            <a:r>
              <a:rPr lang="en-US" smtClean="0"/>
              <a:t>Mobility impaired</a:t>
            </a:r>
          </a:p>
          <a:p>
            <a:pPr lvl="1" eaLnBrk="1" hangingPunct="1"/>
            <a:r>
              <a:rPr lang="en-US" smtClean="0"/>
              <a:t>Hard of hearing</a:t>
            </a:r>
          </a:p>
          <a:p>
            <a:pPr lvl="1" eaLnBrk="1" hangingPunct="1"/>
            <a:r>
              <a:rPr lang="en-US" smtClean="0"/>
              <a:t>Learning disability</a:t>
            </a:r>
          </a:p>
          <a:p>
            <a:pPr lvl="1" eaLnBrk="1" hangingPunct="1"/>
            <a:r>
              <a:rPr lang="en-US" smtClean="0"/>
              <a:t>Autism, CP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Some facts…</a:t>
            </a:r>
          </a:p>
        </p:txBody>
      </p:sp>
      <p:sp>
        <p:nvSpPr>
          <p:cNvPr id="4505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As per WHO, there are about 600 million people with disabilities across the world</a:t>
            </a:r>
          </a:p>
          <a:p>
            <a:r>
              <a:rPr lang="en-US" smtClean="0"/>
              <a:t>In India alone, there are about 70 million</a:t>
            </a:r>
          </a:p>
          <a:p>
            <a:r>
              <a:rPr lang="en-US" smtClean="0"/>
              <a:t>There is a rapid development in the area of assistive technology industry!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AT for visually impaired and deaf blind</a:t>
            </a:r>
          </a:p>
        </p:txBody>
      </p:sp>
      <p:sp>
        <p:nvSpPr>
          <p:cNvPr id="4710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Screen readers</a:t>
            </a:r>
          </a:p>
          <a:p>
            <a:pPr eaLnBrk="1" hangingPunct="1"/>
            <a:r>
              <a:rPr lang="en-US" smtClean="0"/>
              <a:t>Screen magnifiers</a:t>
            </a:r>
          </a:p>
          <a:p>
            <a:pPr eaLnBrk="1" hangingPunct="1"/>
            <a:r>
              <a:rPr lang="en-US" smtClean="0"/>
              <a:t>Refreshable Braille Display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AT for Mobility impaired</a:t>
            </a:r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Track ball</a:t>
            </a:r>
          </a:p>
          <a:p>
            <a:r>
              <a:rPr lang="en-US" smtClean="0"/>
              <a:t>Head mounted mouse</a:t>
            </a:r>
          </a:p>
          <a:p>
            <a:r>
              <a:rPr lang="en-US" smtClean="0"/>
              <a:t>Voice recognition software</a:t>
            </a:r>
          </a:p>
          <a:p>
            <a:r>
              <a:rPr lang="en-US" smtClean="0"/>
              <a:t>Switch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Hearing impaired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Induction loop</a:t>
            </a:r>
          </a:p>
          <a:p>
            <a:r>
              <a:rPr lang="en-US" smtClean="0"/>
              <a:t>TTY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Learning Disabilities</a:t>
            </a:r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Word prediction software</a:t>
            </a:r>
          </a:p>
          <a:p>
            <a:r>
              <a:rPr lang="en-US" smtClean="0"/>
              <a:t>AAVAZ by Invention labs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W3C and WCAG</a:t>
            </a:r>
          </a:p>
        </p:txBody>
      </p:sp>
      <p:sp>
        <p:nvSpPr>
          <p:cNvPr id="48130" name="Content Placeholder 2"/>
          <p:cNvSpPr>
            <a:spLocks noGrp="1"/>
          </p:cNvSpPr>
          <p:nvPr>
            <p:ph idx="1"/>
          </p:nvPr>
        </p:nvSpPr>
        <p:spPr>
          <a:xfrm>
            <a:off x="549275" y="1143000"/>
            <a:ext cx="8061325" cy="4865688"/>
          </a:xfrm>
        </p:spPr>
        <p:txBody>
          <a:bodyPr/>
          <a:lstStyle/>
          <a:p>
            <a:pPr eaLnBrk="1" hangingPunct="1"/>
            <a:r>
              <a:rPr lang="en-US" smtClean="0"/>
              <a:t>Develops interoperable technologies</a:t>
            </a:r>
          </a:p>
          <a:p>
            <a:pPr lvl="1" eaLnBrk="1" hangingPunct="1"/>
            <a:r>
              <a:rPr lang="en-US" smtClean="0"/>
              <a:t>Specifications</a:t>
            </a:r>
          </a:p>
          <a:p>
            <a:pPr lvl="1" eaLnBrk="1" hangingPunct="1"/>
            <a:r>
              <a:rPr lang="en-US" smtClean="0"/>
              <a:t>Guidelines</a:t>
            </a:r>
          </a:p>
          <a:p>
            <a:pPr lvl="1" eaLnBrk="1" hangingPunct="1"/>
            <a:r>
              <a:rPr lang="en-US" smtClean="0"/>
              <a:t>Software</a:t>
            </a:r>
          </a:p>
          <a:p>
            <a:pPr lvl="1" eaLnBrk="1" hangingPunct="1"/>
            <a:r>
              <a:rPr lang="en-US" smtClean="0"/>
              <a:t>Tools</a:t>
            </a:r>
          </a:p>
          <a:p>
            <a:pPr eaLnBrk="1" hangingPunct="1"/>
            <a:r>
              <a:rPr lang="en-US" smtClean="0"/>
              <a:t>Why would they do it?</a:t>
            </a:r>
          </a:p>
          <a:p>
            <a:pPr lvl="1" eaLnBrk="1" hangingPunct="1"/>
            <a:r>
              <a:rPr lang="en-US" smtClean="0"/>
              <a:t>To lead web to its potential and for consistency on web…</a:t>
            </a:r>
          </a:p>
          <a:p>
            <a:pPr eaLnBrk="1" hangingPunct="1"/>
            <a:r>
              <a:rPr lang="en-US" smtClean="0"/>
              <a:t>WCAG – Web Content Accessibility Guidelines</a:t>
            </a:r>
          </a:p>
          <a:p>
            <a:pPr eaLnBrk="1" hangingPunct="1"/>
            <a:r>
              <a:rPr lang="en-US" smtClean="0"/>
              <a:t>A Web Accessibility Initiative (WAI) from W3C</a:t>
            </a:r>
          </a:p>
          <a:p>
            <a:pPr eaLnBrk="1" hangingPunct="1"/>
            <a:r>
              <a:rPr lang="en-US" smtClean="0"/>
              <a:t>Currently WCAG 2.0 is official recommendation http://www.w3.org/tr/wcag20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Accessibility Testing - Automated</a:t>
            </a:r>
          </a:p>
        </p:txBody>
      </p:sp>
      <p:sp>
        <p:nvSpPr>
          <p:cNvPr id="5632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WAVE – </a:t>
            </a:r>
            <a:r>
              <a:rPr lang="en-US" smtClean="0">
                <a:hlinkClick r:id="rId2"/>
              </a:rPr>
              <a:t>http://wave.webaim.org/toolbar</a:t>
            </a:r>
            <a:endParaRPr lang="en-US" smtClean="0"/>
          </a:p>
          <a:p>
            <a:pPr eaLnBrk="1" hangingPunct="1"/>
            <a:r>
              <a:rPr lang="en-US" smtClean="0"/>
              <a:t>Firefox Accessibility extension</a:t>
            </a:r>
          </a:p>
          <a:p>
            <a:pPr eaLnBrk="1" hangingPunct="1"/>
            <a:r>
              <a:rPr lang="en-US" smtClean="0"/>
              <a:t>Add-ons of Mozilla Firefox </a:t>
            </a:r>
            <a:r>
              <a:rPr lang="en-US" smtClean="0">
                <a:hlinkClick r:id="rId3"/>
              </a:rPr>
              <a:t>https://addons.mozilla.org/en-US/firefox/search?q=accessibility&amp;cat=all</a:t>
            </a:r>
            <a:endParaRPr lang="en-US" smtClean="0"/>
          </a:p>
          <a:p>
            <a:pPr eaLnBrk="1" hangingPunct="1">
              <a:buFontTx/>
              <a:buNone/>
            </a:pP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Manual Testing</a:t>
            </a:r>
          </a:p>
        </p:txBody>
      </p:sp>
      <p:sp>
        <p:nvSpPr>
          <p:cNvPr id="5734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Screen Readers</a:t>
            </a:r>
          </a:p>
          <a:p>
            <a:pPr lvl="1" eaLnBrk="1" hangingPunct="1"/>
            <a:r>
              <a:rPr lang="en-US" smtClean="0"/>
              <a:t>NVDA – </a:t>
            </a:r>
            <a:r>
              <a:rPr lang="en-US" smtClean="0">
                <a:hlinkClick r:id="rId2"/>
              </a:rPr>
              <a:t>http://www.nvda-project.org</a:t>
            </a:r>
            <a:endParaRPr lang="en-US" smtClean="0"/>
          </a:p>
          <a:p>
            <a:pPr lvl="1" eaLnBrk="1" hangingPunct="1"/>
            <a:r>
              <a:rPr lang="en-US" smtClean="0"/>
              <a:t>JAWS for Windows – </a:t>
            </a:r>
            <a:r>
              <a:rPr lang="en-US" smtClean="0">
                <a:hlinkClick r:id="rId3"/>
              </a:rPr>
              <a:t>http://www.freedomscientific.com</a:t>
            </a:r>
            <a:endParaRPr lang="en-US" smtClean="0"/>
          </a:p>
          <a:p>
            <a:pPr eaLnBrk="1" hangingPunct="1"/>
            <a:r>
              <a:rPr lang="en-US" smtClean="0"/>
              <a:t>Screen Magnifiers</a:t>
            </a:r>
          </a:p>
          <a:p>
            <a:pPr lvl="1" eaLnBrk="1" hangingPunct="1"/>
            <a:r>
              <a:rPr lang="en-US" smtClean="0"/>
              <a:t>ZoomText Xtra – </a:t>
            </a:r>
            <a:r>
              <a:rPr lang="en-US" smtClean="0">
                <a:hlinkClick r:id="rId4"/>
              </a:rPr>
              <a:t>http://www.aisquared.com</a:t>
            </a:r>
            <a:endParaRPr lang="en-US" smtClean="0"/>
          </a:p>
          <a:p>
            <a:pPr lvl="1" eaLnBrk="1" hangingPunct="1"/>
            <a:r>
              <a:rPr lang="en-US" smtClean="0"/>
              <a:t>Dolphin Supernova – </a:t>
            </a:r>
            <a:r>
              <a:rPr lang="en-US" smtClean="0">
                <a:hlinkClick r:id="rId5"/>
              </a:rPr>
              <a:t>http://www.yourdolphin.com</a:t>
            </a:r>
            <a:endParaRPr lang="en-US" smtClean="0"/>
          </a:p>
          <a:p>
            <a:pPr eaLnBrk="1" hangingPunct="1"/>
            <a:r>
              <a:rPr lang="en-US" smtClean="0"/>
              <a:t>Alternate Input devices – </a:t>
            </a:r>
          </a:p>
          <a:p>
            <a:pPr lvl="1" eaLnBrk="1" hangingPunct="1"/>
            <a:r>
              <a:rPr lang="en-US" smtClean="0"/>
              <a:t>Track ball and switch – </a:t>
            </a:r>
            <a:r>
              <a:rPr lang="en-US" smtClean="0">
                <a:hlinkClick r:id="rId6"/>
              </a:rPr>
              <a:t>http://www.ablenetinc.com</a:t>
            </a:r>
            <a:endParaRPr lang="en-US" smtClean="0"/>
          </a:p>
          <a:p>
            <a:pPr eaLnBrk="1" hangingPunct="1"/>
            <a:r>
              <a:rPr lang="en-US" smtClean="0"/>
              <a:t>Dragon Naturally Speaking </a:t>
            </a:r>
          </a:p>
          <a:p>
            <a:pPr lvl="1" eaLnBrk="1" hangingPunct="1"/>
            <a:r>
              <a:rPr lang="en-US" smtClean="0">
                <a:hlinkClick r:id="rId7"/>
              </a:rPr>
              <a:t>http://www.nuance.com</a:t>
            </a:r>
            <a:endParaRPr lang="en-US" smtClean="0"/>
          </a:p>
          <a:p>
            <a:pPr eaLnBrk="1" hangingPunct="1"/>
            <a:r>
              <a:rPr lang="en-US" smtClean="0"/>
              <a:t>Talks – a screen reader for mobile S60 phones </a:t>
            </a:r>
          </a:p>
          <a:p>
            <a:pPr lvl="1" eaLnBrk="1" hangingPunct="1"/>
            <a:r>
              <a:rPr lang="en-US" smtClean="0"/>
              <a:t>http://www.nuance.com/talks/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Content Placeholder 2"/>
          <p:cNvSpPr>
            <a:spLocks noGrp="1"/>
          </p:cNvSpPr>
          <p:nvPr>
            <p:ph type="subTitle" sz="quarter" idx="1"/>
          </p:nvPr>
        </p:nvSpPr>
        <p:spPr>
          <a:ln w="9525"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8370" name="Title 1"/>
          <p:cNvSpPr>
            <a:spLocks noGrp="1"/>
          </p:cNvSpPr>
          <p:nvPr>
            <p:ph type="ctrTitle" sz="quarter"/>
          </p:nvPr>
        </p:nvSpPr>
        <p:spPr>
          <a:noFill/>
          <a:ln w="9525"/>
        </p:spPr>
        <p:txBody>
          <a:bodyPr/>
          <a:lstStyle/>
          <a:p>
            <a:pPr eaLnBrk="1" hangingPunct="1"/>
            <a:r>
              <a:rPr lang="en-US" smtClean="0"/>
              <a:t>Thank You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Updated Brand PowerPoint Templat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 Them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3_Updated Brand PowerPoint Template">
  <a:themeElements>
    <a:clrScheme name="Custom 9">
      <a:dk1>
        <a:srgbClr val="000000"/>
      </a:dk1>
      <a:lt1>
        <a:srgbClr val="FFFFFF"/>
      </a:lt1>
      <a:dk2>
        <a:srgbClr val="7030A0"/>
      </a:dk2>
      <a:lt2>
        <a:srgbClr val="FFFFFF"/>
      </a:lt2>
      <a:accent1>
        <a:srgbClr val="E3D0F1"/>
      </a:accent1>
      <a:accent2>
        <a:srgbClr val="00B050"/>
      </a:accent2>
      <a:accent3>
        <a:srgbClr val="70FFFE"/>
      </a:accent3>
      <a:accent4>
        <a:srgbClr val="7030A0"/>
      </a:accent4>
      <a:accent5>
        <a:srgbClr val="0070C0"/>
      </a:accent5>
      <a:accent6>
        <a:srgbClr val="7F7F7F"/>
      </a:accent6>
      <a:hlink>
        <a:srgbClr val="009999"/>
      </a:hlink>
      <a:folHlink>
        <a:srgbClr val="7F0000"/>
      </a:folHlink>
    </a:clrScheme>
    <a:fontScheme name="Office Them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NF_report">
  <a:themeElements>
    <a:clrScheme name="NF report">
      <a:dk1>
        <a:sysClr val="windowText" lastClr="000000"/>
      </a:dk1>
      <a:lt1>
        <a:srgbClr val="FFFFFF"/>
      </a:lt1>
      <a:dk2>
        <a:srgbClr val="5D5D63"/>
      </a:dk2>
      <a:lt2>
        <a:srgbClr val="FFFFFF"/>
      </a:lt2>
      <a:accent1>
        <a:srgbClr val="0085E8"/>
      </a:accent1>
      <a:accent2>
        <a:srgbClr val="1FD0D7"/>
      </a:accent2>
      <a:accent3>
        <a:srgbClr val="7A7A81"/>
      </a:accent3>
      <a:accent4>
        <a:srgbClr val="CE0202"/>
      </a:accent4>
      <a:accent5>
        <a:srgbClr val="FF7003"/>
      </a:accent5>
      <a:accent6>
        <a:srgbClr val="80C112"/>
      </a:accent6>
      <a:hlink>
        <a:srgbClr val="18969B"/>
      </a:hlink>
      <a:folHlink>
        <a:srgbClr val="6EF7FF"/>
      </a:folHlink>
    </a:clrScheme>
    <a:fontScheme name="Perspective">
      <a:majorFont>
        <a:latin typeface="Century Gothic"/>
        <a:ea typeface=""/>
        <a:cs typeface=""/>
        <a:font script="Jpan" typeface="メイリオ"/>
      </a:majorFont>
      <a:minorFont>
        <a:latin typeface="Century Gothic"/>
        <a:ea typeface=""/>
        <a:cs typeface=""/>
        <a:font script="Jpan" typeface="メイリオ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Updated Brand PowerPoint Template</Template>
  <TotalTime>1961</TotalTime>
  <Words>268</Words>
  <Application>Microsoft Office PowerPoint</Application>
  <PresentationFormat>On-screen Show (4:3)</PresentationFormat>
  <Paragraphs>65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Design Template</vt:lpstr>
      </vt:variant>
      <vt:variant>
        <vt:i4>14</vt:i4>
      </vt:variant>
      <vt:variant>
        <vt:lpstr>Slide Titles</vt:lpstr>
      </vt:variant>
      <vt:variant>
        <vt:i4>12</vt:i4>
      </vt:variant>
    </vt:vector>
  </HeadingPairs>
  <TitlesOfParts>
    <vt:vector size="31" baseType="lpstr">
      <vt:lpstr>Arial</vt:lpstr>
      <vt:lpstr>Century Gothic</vt:lpstr>
      <vt:lpstr>ＭＳ Ｐゴシック</vt:lpstr>
      <vt:lpstr>Courier New</vt:lpstr>
      <vt:lpstr>Trebuchet MS</vt:lpstr>
      <vt:lpstr>Updated Brand PowerPoint Template</vt:lpstr>
      <vt:lpstr>3_Updated Brand PowerPoint Template</vt:lpstr>
      <vt:lpstr>1_NF_report</vt:lpstr>
      <vt:lpstr>Updated Brand PowerPoint Template</vt:lpstr>
      <vt:lpstr>3_Updated Brand PowerPoint Template</vt:lpstr>
      <vt:lpstr>1_NF_report</vt:lpstr>
      <vt:lpstr>1_NF_report</vt:lpstr>
      <vt:lpstr>1_NF_report</vt:lpstr>
      <vt:lpstr>1_NF_report</vt:lpstr>
      <vt:lpstr>1_NF_report</vt:lpstr>
      <vt:lpstr>1_NF_report</vt:lpstr>
      <vt:lpstr>1_NF_report</vt:lpstr>
      <vt:lpstr>1_NF_report</vt:lpstr>
      <vt:lpstr>1_NF_report</vt:lpstr>
      <vt:lpstr>World of Assistive Technologies - Srinivasu Chakravarthula Accessibility Manager</vt:lpstr>
      <vt:lpstr>Overview</vt:lpstr>
      <vt:lpstr>People include…</vt:lpstr>
      <vt:lpstr>Some facts…</vt:lpstr>
      <vt:lpstr>AT for visually impaired and deaf blind</vt:lpstr>
      <vt:lpstr>AT for Mobility impaired</vt:lpstr>
      <vt:lpstr>Hearing impaired</vt:lpstr>
      <vt:lpstr>Learning Disabilities</vt:lpstr>
      <vt:lpstr>W3C and WCAG</vt:lpstr>
      <vt:lpstr>Accessibility Testing - Automated</vt:lpstr>
      <vt:lpstr>Manual Testing</vt:lpstr>
      <vt:lpstr>Thank You</vt:lpstr>
    </vt:vector>
  </TitlesOfParts>
  <Company>Yahoo!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Brand Workshop </dc:title>
  <dc:creator>Yahoo</dc:creator>
  <cp:lastModifiedBy>Yahoo</cp:lastModifiedBy>
  <cp:revision>168</cp:revision>
  <dcterms:created xsi:type="dcterms:W3CDTF">2009-08-05T00:12:49Z</dcterms:created>
  <dcterms:modified xsi:type="dcterms:W3CDTF">2010-10-11T07:57:35Z</dcterms:modified>
</cp:coreProperties>
</file>