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Default Extension="jpeg" ContentType="image/jpeg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notesSlides/notesSlide4.xml" ContentType="application/vnd.openxmlformats-officedocument.presentationml.notes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Default Extension="gif" ContentType="image/gif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5" r:id="rId3"/>
    <p:sldId id="262" r:id="rId4"/>
    <p:sldId id="264" r:id="rId5"/>
    <p:sldId id="266" r:id="rId6"/>
    <p:sldId id="277" r:id="rId7"/>
    <p:sldId id="270" r:id="rId8"/>
    <p:sldId id="271" r:id="rId9"/>
    <p:sldId id="272" r:id="rId10"/>
    <p:sldId id="278" r:id="rId11"/>
    <p:sldId id="273" r:id="rId12"/>
    <p:sldId id="274" r:id="rId13"/>
    <p:sldId id="275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B8FB86-1B46-3747-8145-3E73549B52E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3E51F-CB95-F34E-A22D-E9A609A9D7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in participating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organisations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3E51F-CB95-F34E-A22D-E9A609A9D7A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in participating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organisations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3E51F-CB95-F34E-A22D-E9A609A9D7A1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in participating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organisations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3E51F-CB95-F34E-A22D-E9A609A9D7A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Put in participating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organisations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23E51F-CB95-F34E-A22D-E9A609A9D7A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76F0A-2D26-E24C-B0AF-4841CAFBD503}" type="datetimeFigureOut">
              <a:rPr lang="en-US" smtClean="0"/>
              <a:pPr/>
              <a:t>10/27/10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E218FF-15CF-794F-8060-A3F697EA1F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1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inclusiveplanet.com" TargetMode="External"/><Relationship Id="rId3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93915"/>
            <a:ext cx="7772400" cy="1470025"/>
          </a:xfrm>
        </p:spPr>
        <p:txBody>
          <a:bodyPr>
            <a:noAutofit/>
          </a:bodyPr>
          <a:lstStyle/>
          <a:p>
            <a:r>
              <a:rPr lang="en-US" sz="5400" b="1" dirty="0" smtClean="0"/>
              <a:t>inclusive planet</a:t>
            </a:r>
            <a:br>
              <a:rPr lang="en-US" sz="5400" b="1" dirty="0" smtClean="0"/>
            </a:br>
            <a:r>
              <a:rPr lang="en-US" sz="2800" dirty="0" smtClean="0"/>
              <a:t>the global social library for the visually impaired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905" y="1835150"/>
            <a:ext cx="3175000" cy="31877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106857" y="310506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ccessible content aggregator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torehouse of life experiences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olutions to access problems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ocial support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p</a:t>
            </a:r>
            <a:r>
              <a:rPr lang="en-US" sz="32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eer educator </a:t>
            </a:r>
            <a:endParaRPr kumimoji="0" 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393" y="2593915"/>
            <a:ext cx="8682161" cy="1470025"/>
          </a:xfrm>
        </p:spPr>
        <p:txBody>
          <a:bodyPr>
            <a:noAutofit/>
          </a:bodyPr>
          <a:lstStyle/>
          <a:p>
            <a:r>
              <a:rPr lang="en-US" sz="4800" b="1" dirty="0"/>
              <a:t>t</a:t>
            </a:r>
            <a:r>
              <a:rPr lang="en-US" sz="4800" b="1" dirty="0" smtClean="0"/>
              <a:t>he landscape?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1205304" y="1804994"/>
            <a:ext cx="6928726" cy="3972756"/>
            <a:chOff x="1205304" y="1804994"/>
            <a:chExt cx="6928726" cy="3972756"/>
          </a:xfrm>
        </p:grpSpPr>
        <p:sp>
          <p:nvSpPr>
            <p:cNvPr id="4" name="Oval 9"/>
            <p:cNvSpPr>
              <a:spLocks noChangeArrowheads="1"/>
            </p:cNvSpPr>
            <p:nvPr/>
          </p:nvSpPr>
          <p:spPr bwMode="auto">
            <a:xfrm>
              <a:off x="7529904" y="3024194"/>
              <a:ext cx="604126" cy="609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5" name="Oval 12"/>
            <p:cNvSpPr>
              <a:spLocks noChangeArrowheads="1"/>
            </p:cNvSpPr>
            <p:nvPr/>
          </p:nvSpPr>
          <p:spPr bwMode="auto">
            <a:xfrm>
              <a:off x="3872304" y="1967750"/>
              <a:ext cx="1219200" cy="1143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6" name="Oval 13"/>
            <p:cNvSpPr>
              <a:spLocks noChangeArrowheads="1"/>
            </p:cNvSpPr>
            <p:nvPr/>
          </p:nvSpPr>
          <p:spPr bwMode="auto">
            <a:xfrm>
              <a:off x="1205304" y="1804994"/>
              <a:ext cx="1676400" cy="152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3262704" y="4863350"/>
              <a:ext cx="762000" cy="762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9" name="Oval 16"/>
            <p:cNvSpPr>
              <a:spLocks noChangeArrowheads="1"/>
            </p:cNvSpPr>
            <p:nvPr/>
          </p:nvSpPr>
          <p:spPr bwMode="auto">
            <a:xfrm>
              <a:off x="3034104" y="3328994"/>
              <a:ext cx="990600" cy="990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1520475" y="4634750"/>
              <a:ext cx="838200" cy="8382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4634304" y="3796550"/>
              <a:ext cx="838200" cy="8382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5853504" y="5168150"/>
              <a:ext cx="604126" cy="609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5" name="Oval 9"/>
            <p:cNvSpPr>
              <a:spLocks noChangeArrowheads="1"/>
            </p:cNvSpPr>
            <p:nvPr/>
          </p:nvSpPr>
          <p:spPr bwMode="auto">
            <a:xfrm>
              <a:off x="6925778" y="4863350"/>
              <a:ext cx="604126" cy="609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6623715" y="4329950"/>
              <a:ext cx="302063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5702472" y="4482350"/>
              <a:ext cx="302063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5170441" y="5320550"/>
              <a:ext cx="302063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205304" y="478227"/>
            <a:ext cx="7423255" cy="6331845"/>
            <a:chOff x="1205304" y="478227"/>
            <a:chExt cx="7423255" cy="6331845"/>
          </a:xfrm>
        </p:grpSpPr>
        <p:pic>
          <p:nvPicPr>
            <p:cNvPr id="21" name="Picture 20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68174" y="974735"/>
              <a:ext cx="989059" cy="993015"/>
            </a:xfrm>
            <a:prstGeom prst="rect">
              <a:avLst/>
            </a:prstGeom>
          </p:spPr>
        </p:pic>
        <p:pic>
          <p:nvPicPr>
            <p:cNvPr id="22" name="Picture 21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9115" y="478227"/>
              <a:ext cx="989059" cy="993015"/>
            </a:xfrm>
            <a:prstGeom prst="rect">
              <a:avLst/>
            </a:prstGeom>
          </p:spPr>
        </p:pic>
        <p:pic>
          <p:nvPicPr>
            <p:cNvPr id="23" name="Picture 22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45045" y="3489335"/>
              <a:ext cx="989059" cy="993015"/>
            </a:xfrm>
            <a:prstGeom prst="rect">
              <a:avLst/>
            </a:prstGeom>
          </p:spPr>
        </p:pic>
        <p:pic>
          <p:nvPicPr>
            <p:cNvPr id="24" name="Picture 23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70441" y="1471242"/>
              <a:ext cx="989059" cy="993015"/>
            </a:xfrm>
            <a:prstGeom prst="rect">
              <a:avLst/>
            </a:prstGeom>
          </p:spPr>
        </p:pic>
        <p:pic>
          <p:nvPicPr>
            <p:cNvPr id="25" name="Picture 24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10005" y="2832486"/>
              <a:ext cx="989059" cy="993015"/>
            </a:xfrm>
            <a:prstGeom prst="rect">
              <a:avLst/>
            </a:prstGeom>
          </p:spPr>
        </p:pic>
        <p:pic>
          <p:nvPicPr>
            <p:cNvPr id="26" name="Picture 25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02445" y="4976442"/>
              <a:ext cx="989059" cy="993015"/>
            </a:xfrm>
            <a:prstGeom prst="rect">
              <a:avLst/>
            </a:prstGeom>
          </p:spPr>
        </p:pic>
        <p:pic>
          <p:nvPicPr>
            <p:cNvPr id="27" name="Picture 26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36719" y="1804994"/>
              <a:ext cx="989059" cy="993015"/>
            </a:xfrm>
            <a:prstGeom prst="rect">
              <a:avLst/>
            </a:prstGeom>
          </p:spPr>
        </p:pic>
        <p:pic>
          <p:nvPicPr>
            <p:cNvPr id="28" name="Picture 27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1248" y="2992827"/>
              <a:ext cx="989059" cy="993015"/>
            </a:xfrm>
            <a:prstGeom prst="rect">
              <a:avLst/>
            </a:prstGeom>
          </p:spPr>
        </p:pic>
        <p:pic>
          <p:nvPicPr>
            <p:cNvPr id="29" name="Picture 28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23715" y="5625350"/>
              <a:ext cx="989059" cy="993015"/>
            </a:xfrm>
            <a:prstGeom prst="rect">
              <a:avLst/>
            </a:prstGeom>
          </p:spPr>
        </p:pic>
        <p:pic>
          <p:nvPicPr>
            <p:cNvPr id="30" name="Picture 29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420307" y="3870335"/>
              <a:ext cx="989059" cy="993015"/>
            </a:xfrm>
            <a:prstGeom prst="rect">
              <a:avLst/>
            </a:prstGeom>
          </p:spPr>
        </p:pic>
        <p:pic>
          <p:nvPicPr>
            <p:cNvPr id="31" name="Picture 30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05304" y="3489335"/>
              <a:ext cx="989059" cy="993015"/>
            </a:xfrm>
            <a:prstGeom prst="rect">
              <a:avLst/>
            </a:prstGeom>
          </p:spPr>
        </p:pic>
        <p:pic>
          <p:nvPicPr>
            <p:cNvPr id="32" name="Picture 31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73645" y="5320550"/>
              <a:ext cx="989059" cy="993015"/>
            </a:xfrm>
            <a:prstGeom prst="rect">
              <a:avLst/>
            </a:prstGeom>
          </p:spPr>
        </p:pic>
        <p:pic>
          <p:nvPicPr>
            <p:cNvPr id="33" name="Picture 32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07942" y="5817057"/>
              <a:ext cx="989059" cy="993015"/>
            </a:xfrm>
            <a:prstGeom prst="rect">
              <a:avLst/>
            </a:prstGeom>
          </p:spPr>
        </p:pic>
        <p:pic>
          <p:nvPicPr>
            <p:cNvPr id="34" name="Picture 33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39500" y="5472949"/>
              <a:ext cx="989059" cy="993015"/>
            </a:xfrm>
            <a:prstGeom prst="rect">
              <a:avLst/>
            </a:prstGeom>
          </p:spPr>
        </p:pic>
        <p:pic>
          <p:nvPicPr>
            <p:cNvPr id="35" name="Picture 34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5777" y="1804994"/>
              <a:ext cx="989059" cy="993015"/>
            </a:xfrm>
            <a:prstGeom prst="rect">
              <a:avLst/>
            </a:prstGeom>
          </p:spPr>
        </p:pic>
      </p:grpSp>
      <p:grpSp>
        <p:nvGrpSpPr>
          <p:cNvPr id="99" name="Group 98"/>
          <p:cNvGrpSpPr/>
          <p:nvPr/>
        </p:nvGrpSpPr>
        <p:grpSpPr>
          <a:xfrm>
            <a:off x="6623716" y="134119"/>
            <a:ext cx="1922373" cy="575187"/>
            <a:chOff x="6623716" y="134119"/>
            <a:chExt cx="1922373" cy="575187"/>
          </a:xfrm>
        </p:grpSpPr>
        <p:pic>
          <p:nvPicPr>
            <p:cNvPr id="97" name="Picture 96" descr="stick_figure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23716" y="134119"/>
              <a:ext cx="572896" cy="575187"/>
            </a:xfrm>
            <a:prstGeom prst="rect">
              <a:avLst/>
            </a:prstGeom>
          </p:spPr>
        </p:pic>
        <p:sp>
          <p:nvSpPr>
            <p:cNvPr id="98" name="TextBox 97"/>
            <p:cNvSpPr txBox="1"/>
            <p:nvPr/>
          </p:nvSpPr>
          <p:spPr>
            <a:xfrm>
              <a:off x="7114142" y="183604"/>
              <a:ext cx="143194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250 million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logo-smalli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101" y="326927"/>
            <a:ext cx="348726" cy="312828"/>
          </a:xfrm>
          <a:prstGeom prst="rect">
            <a:avLst/>
          </a:prstGeom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380605" y="2250359"/>
            <a:ext cx="6235853" cy="3575480"/>
            <a:chOff x="1205304" y="1804994"/>
            <a:chExt cx="6928726" cy="3972756"/>
          </a:xfrm>
        </p:grpSpPr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7529904" y="3024194"/>
              <a:ext cx="604126" cy="609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0" name="Oval 12"/>
            <p:cNvSpPr>
              <a:spLocks noChangeArrowheads="1"/>
            </p:cNvSpPr>
            <p:nvPr/>
          </p:nvSpPr>
          <p:spPr bwMode="auto">
            <a:xfrm>
              <a:off x="3872304" y="1967750"/>
              <a:ext cx="1219200" cy="1143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1" name="Oval 13"/>
            <p:cNvSpPr>
              <a:spLocks noChangeArrowheads="1"/>
            </p:cNvSpPr>
            <p:nvPr/>
          </p:nvSpPr>
          <p:spPr bwMode="auto">
            <a:xfrm>
              <a:off x="1205304" y="1804994"/>
              <a:ext cx="1676400" cy="1524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3262704" y="4863350"/>
              <a:ext cx="762000" cy="7620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3034104" y="3328994"/>
              <a:ext cx="990600" cy="990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1520475" y="4634750"/>
              <a:ext cx="838200" cy="8382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5" name="Oval 9"/>
            <p:cNvSpPr>
              <a:spLocks noChangeArrowheads="1"/>
            </p:cNvSpPr>
            <p:nvPr/>
          </p:nvSpPr>
          <p:spPr bwMode="auto">
            <a:xfrm>
              <a:off x="4634304" y="3796550"/>
              <a:ext cx="838200" cy="8382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6" name="Oval 9"/>
            <p:cNvSpPr>
              <a:spLocks noChangeArrowheads="1"/>
            </p:cNvSpPr>
            <p:nvPr/>
          </p:nvSpPr>
          <p:spPr bwMode="auto">
            <a:xfrm>
              <a:off x="5853504" y="5168150"/>
              <a:ext cx="604126" cy="609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925778" y="4863350"/>
              <a:ext cx="604126" cy="6096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8" name="Oval 9"/>
            <p:cNvSpPr>
              <a:spLocks noChangeArrowheads="1"/>
            </p:cNvSpPr>
            <p:nvPr/>
          </p:nvSpPr>
          <p:spPr bwMode="auto">
            <a:xfrm>
              <a:off x="6623715" y="4329950"/>
              <a:ext cx="302063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19" name="Oval 9"/>
            <p:cNvSpPr>
              <a:spLocks noChangeArrowheads="1"/>
            </p:cNvSpPr>
            <p:nvPr/>
          </p:nvSpPr>
          <p:spPr bwMode="auto">
            <a:xfrm>
              <a:off x="5702472" y="4482350"/>
              <a:ext cx="302063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5170441" y="5320550"/>
              <a:ext cx="302063" cy="304800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100">
                <a:solidFill>
                  <a:srgbClr val="000000"/>
                </a:solidFill>
                <a:latin typeface="Trebuchet MS" charset="0"/>
              </a:endParaRPr>
            </a:p>
          </p:txBody>
        </p:sp>
      </p:grpSp>
      <p:grpSp>
        <p:nvGrpSpPr>
          <p:cNvPr id="21" name="Group 20"/>
          <p:cNvGrpSpPr>
            <a:grpSpLocks noChangeAspect="1"/>
          </p:cNvGrpSpPr>
          <p:nvPr/>
        </p:nvGrpSpPr>
        <p:grpSpPr>
          <a:xfrm>
            <a:off x="380604" y="1104600"/>
            <a:ext cx="6680930" cy="5580290"/>
            <a:chOff x="1205304" y="478227"/>
            <a:chExt cx="7423255" cy="6331845"/>
          </a:xfrm>
        </p:grpSpPr>
        <p:pic>
          <p:nvPicPr>
            <p:cNvPr id="22" name="Picture 21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768174" y="974735"/>
              <a:ext cx="989059" cy="993015"/>
            </a:xfrm>
            <a:prstGeom prst="rect">
              <a:avLst/>
            </a:prstGeom>
          </p:spPr>
        </p:pic>
        <p:pic>
          <p:nvPicPr>
            <p:cNvPr id="23" name="Picture 22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79115" y="478227"/>
              <a:ext cx="989059" cy="993015"/>
            </a:xfrm>
            <a:prstGeom prst="rect">
              <a:avLst/>
            </a:prstGeom>
          </p:spPr>
        </p:pic>
        <p:pic>
          <p:nvPicPr>
            <p:cNvPr id="24" name="Picture 23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5045" y="3489335"/>
              <a:ext cx="989059" cy="993015"/>
            </a:xfrm>
            <a:prstGeom prst="rect">
              <a:avLst/>
            </a:prstGeom>
          </p:spPr>
        </p:pic>
        <p:pic>
          <p:nvPicPr>
            <p:cNvPr id="25" name="Picture 24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0441" y="1471242"/>
              <a:ext cx="989059" cy="993015"/>
            </a:xfrm>
            <a:prstGeom prst="rect">
              <a:avLst/>
            </a:prstGeom>
          </p:spPr>
        </p:pic>
        <p:pic>
          <p:nvPicPr>
            <p:cNvPr id="26" name="Picture 25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10005" y="2832486"/>
              <a:ext cx="989059" cy="993015"/>
            </a:xfrm>
            <a:prstGeom prst="rect">
              <a:avLst/>
            </a:prstGeom>
          </p:spPr>
        </p:pic>
        <p:pic>
          <p:nvPicPr>
            <p:cNvPr id="27" name="Picture 26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2445" y="4976442"/>
              <a:ext cx="989059" cy="993015"/>
            </a:xfrm>
            <a:prstGeom prst="rect">
              <a:avLst/>
            </a:prstGeom>
          </p:spPr>
        </p:pic>
        <p:pic>
          <p:nvPicPr>
            <p:cNvPr id="28" name="Picture 27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36719" y="1804994"/>
              <a:ext cx="989059" cy="993015"/>
            </a:xfrm>
            <a:prstGeom prst="rect">
              <a:avLst/>
            </a:prstGeom>
          </p:spPr>
        </p:pic>
        <p:pic>
          <p:nvPicPr>
            <p:cNvPr id="29" name="Picture 28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31248" y="2992827"/>
              <a:ext cx="989059" cy="993015"/>
            </a:xfrm>
            <a:prstGeom prst="rect">
              <a:avLst/>
            </a:prstGeom>
          </p:spPr>
        </p:pic>
        <p:pic>
          <p:nvPicPr>
            <p:cNvPr id="30" name="Picture 29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23715" y="5625350"/>
              <a:ext cx="989059" cy="993015"/>
            </a:xfrm>
            <a:prstGeom prst="rect">
              <a:avLst/>
            </a:prstGeom>
          </p:spPr>
        </p:pic>
        <p:pic>
          <p:nvPicPr>
            <p:cNvPr id="31" name="Picture 30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0307" y="3870335"/>
              <a:ext cx="989059" cy="993015"/>
            </a:xfrm>
            <a:prstGeom prst="rect">
              <a:avLst/>
            </a:prstGeom>
          </p:spPr>
        </p:pic>
        <p:pic>
          <p:nvPicPr>
            <p:cNvPr id="32" name="Picture 31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5304" y="3489335"/>
              <a:ext cx="989059" cy="993015"/>
            </a:xfrm>
            <a:prstGeom prst="rect">
              <a:avLst/>
            </a:prstGeom>
          </p:spPr>
        </p:pic>
        <p:pic>
          <p:nvPicPr>
            <p:cNvPr id="33" name="Picture 32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3645" y="5320550"/>
              <a:ext cx="989059" cy="993015"/>
            </a:xfrm>
            <a:prstGeom prst="rect">
              <a:avLst/>
            </a:prstGeom>
          </p:spPr>
        </p:pic>
        <p:pic>
          <p:nvPicPr>
            <p:cNvPr id="34" name="Picture 33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07942" y="5817057"/>
              <a:ext cx="989059" cy="993015"/>
            </a:xfrm>
            <a:prstGeom prst="rect">
              <a:avLst/>
            </a:prstGeom>
          </p:spPr>
        </p:pic>
        <p:pic>
          <p:nvPicPr>
            <p:cNvPr id="35" name="Picture 34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39500" y="5472949"/>
              <a:ext cx="989059" cy="993015"/>
            </a:xfrm>
            <a:prstGeom prst="rect">
              <a:avLst/>
            </a:prstGeom>
          </p:spPr>
        </p:pic>
        <p:pic>
          <p:nvPicPr>
            <p:cNvPr id="36" name="Picture 35" descr="stick_figure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25777" y="1804994"/>
              <a:ext cx="989059" cy="993015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" y="-329900"/>
            <a:ext cx="4601896" cy="1470025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/>
              <a:t> </a:t>
            </a:r>
            <a:r>
              <a:rPr lang="en-US" sz="4000" dirty="0" err="1" smtClean="0"/>
              <a:t>inclusiveplanet.com</a:t>
            </a:r>
            <a:endParaRPr lang="en-US" sz="4000" dirty="0"/>
          </a:p>
        </p:txBody>
      </p:sp>
      <p:sp>
        <p:nvSpPr>
          <p:cNvPr id="38" name="Title 1"/>
          <p:cNvSpPr txBox="1">
            <a:spLocks/>
          </p:cNvSpPr>
          <p:nvPr/>
        </p:nvSpPr>
        <p:spPr>
          <a:xfrm>
            <a:off x="7167245" y="3179725"/>
            <a:ext cx="1976755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designed for the print- impaired</a:t>
            </a:r>
          </a:p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16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share accessible content</a:t>
            </a:r>
          </a:p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16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share information – solutions to access problems etc.</a:t>
            </a:r>
          </a:p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16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make friends and build relationships</a:t>
            </a:r>
          </a:p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lang="en-US" sz="1600" b="1" dirty="0" smtClean="0">
              <a:solidFill>
                <a:schemeClr val="accent2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180975" marR="0" lvl="0" indent="-180975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16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discuss and converse</a:t>
            </a: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16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07339" y="855225"/>
            <a:ext cx="6959905" cy="5829665"/>
          </a:xfrm>
          <a:prstGeom prst="rect">
            <a:avLst/>
          </a:prstGeom>
          <a:solidFill>
            <a:schemeClr val="accent6">
              <a:lumMod val="75000"/>
              <a:alpha val="2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-smallip.jp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0200" y="3041650"/>
            <a:ext cx="863600" cy="774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1073" y="-329900"/>
            <a:ext cx="4601896" cy="1470025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/>
              <a:t> </a:t>
            </a:r>
            <a:r>
              <a:rPr lang="en-US" sz="4000" dirty="0" err="1" smtClean="0"/>
              <a:t>inclusiveplanet.com</a:t>
            </a:r>
            <a:endParaRPr lang="en-US" sz="40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71329" y="119720"/>
            <a:ext cx="460189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launched </a:t>
            </a:r>
            <a:r>
              <a:rPr lang="en-US" noProof="0" dirty="0" err="1" smtClean="0">
                <a:latin typeface="+mj-lt"/>
                <a:ea typeface="+mj-ea"/>
                <a:cs typeface="+mj-cs"/>
              </a:rPr>
              <a:t>nov</a:t>
            </a:r>
            <a:r>
              <a:rPr lang="en-US" noProof="0" dirty="0" smtClean="0">
                <a:latin typeface="+mj-lt"/>
                <a:ea typeface="+mj-ea"/>
                <a:cs typeface="+mj-cs"/>
              </a:rPr>
              <a:t> 2010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212880" y="1302843"/>
            <a:ext cx="634026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4500+ members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230160" y="3391005"/>
            <a:ext cx="6782382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i="1" dirty="0" smtClean="0">
                <a:latin typeface="+mj-lt"/>
                <a:ea typeface="+mj-ea"/>
                <a:cs typeface="+mj-cs"/>
              </a:rPr>
              <a:t>sharing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16000 files of accessible content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200+ topical channels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20000+ conversations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100000+ posts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562147" y="2688484"/>
            <a:ext cx="80794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smtClean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l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et’s</a:t>
            </a: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look at the</a:t>
            </a:r>
            <a:r>
              <a:rPr kumimoji="0" lang="en-US" sz="5400" b="1" i="0" u="none" strike="noStrike" kern="120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impact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81073" y="-329900"/>
            <a:ext cx="4601896" cy="1470025"/>
          </a:xfrm>
        </p:spPr>
        <p:txBody>
          <a:bodyPr>
            <a:noAutofit/>
          </a:bodyPr>
          <a:lstStyle/>
          <a:p>
            <a:pPr algn="l"/>
            <a:r>
              <a:rPr lang="en-US" sz="4000" b="1" dirty="0" smtClean="0"/>
              <a:t> </a:t>
            </a:r>
            <a:r>
              <a:rPr lang="en-US" sz="4000" dirty="0" err="1" smtClean="0"/>
              <a:t>inclusiveplanet.com</a:t>
            </a:r>
            <a:endParaRPr lang="en-US" sz="4000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71329" y="119720"/>
            <a:ext cx="460189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launched </a:t>
            </a:r>
            <a:r>
              <a:rPr lang="en-US" noProof="0" dirty="0" err="1" smtClean="0">
                <a:latin typeface="+mj-lt"/>
                <a:ea typeface="+mj-ea"/>
                <a:cs typeface="+mj-cs"/>
              </a:rPr>
              <a:t>nov</a:t>
            </a:r>
            <a:r>
              <a:rPr lang="en-US" noProof="0" dirty="0" smtClean="0">
                <a:latin typeface="+mj-lt"/>
                <a:ea typeface="+mj-ea"/>
                <a:cs typeface="+mj-cs"/>
              </a:rPr>
              <a:t> 2010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212880" y="1302843"/>
            <a:ext cx="634026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10000+ members?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1" name="Title 1"/>
          <p:cNvSpPr txBox="1">
            <a:spLocks/>
          </p:cNvSpPr>
          <p:nvPr/>
        </p:nvSpPr>
        <p:spPr>
          <a:xfrm>
            <a:off x="230160" y="3391005"/>
            <a:ext cx="799863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i="1" dirty="0" smtClean="0">
                <a:latin typeface="+mj-lt"/>
                <a:ea typeface="+mj-ea"/>
                <a:cs typeface="+mj-cs"/>
              </a:rPr>
              <a:t>Sharing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160000 </a:t>
            </a:r>
            <a:r>
              <a:rPr lang="en-US" sz="3400" dirty="0" err="1" smtClean="0">
                <a:latin typeface="+mj-lt"/>
                <a:ea typeface="+mj-ea"/>
                <a:cs typeface="+mj-cs"/>
                <a:sym typeface="Wingdings"/>
              </a:rPr>
              <a:t></a:t>
            </a:r>
            <a:r>
              <a:rPr lang="en-US" sz="3400" dirty="0" smtClean="0">
                <a:latin typeface="+mj-lt"/>
                <a:ea typeface="+mj-ea"/>
                <a:cs typeface="+mj-cs"/>
              </a:rPr>
              <a:t> 50000 files of accessible content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200+ </a:t>
            </a:r>
            <a:r>
              <a:rPr lang="en-US" sz="3400" dirty="0" err="1" smtClean="0">
                <a:latin typeface="+mj-lt"/>
                <a:ea typeface="+mj-ea"/>
                <a:cs typeface="+mj-cs"/>
                <a:sym typeface="Wingdings"/>
              </a:rPr>
              <a:t></a:t>
            </a:r>
            <a:r>
              <a:rPr lang="en-US" sz="3400" dirty="0" smtClean="0">
                <a:latin typeface="+mj-lt"/>
                <a:ea typeface="+mj-ea"/>
                <a:cs typeface="+mj-cs"/>
                <a:sym typeface="Wingdings"/>
              </a:rPr>
              <a:t> </a:t>
            </a:r>
            <a:r>
              <a:rPr lang="en-US" sz="3400" dirty="0" smtClean="0">
                <a:latin typeface="+mj-lt"/>
                <a:ea typeface="+mj-ea"/>
                <a:cs typeface="+mj-cs"/>
              </a:rPr>
              <a:t>500+ topical channels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20000+ </a:t>
            </a:r>
            <a:r>
              <a:rPr lang="en-US" sz="3400" dirty="0" err="1" smtClean="0">
                <a:latin typeface="+mj-lt"/>
                <a:ea typeface="+mj-ea"/>
                <a:cs typeface="+mj-cs"/>
                <a:sym typeface="Wingdings"/>
              </a:rPr>
              <a:t></a:t>
            </a:r>
            <a:r>
              <a:rPr lang="en-US" sz="3400" dirty="0" smtClean="0">
                <a:latin typeface="+mj-lt"/>
                <a:ea typeface="+mj-ea"/>
                <a:cs typeface="+mj-cs"/>
                <a:sym typeface="Wingdings"/>
              </a:rPr>
              <a:t> </a:t>
            </a:r>
            <a:r>
              <a:rPr lang="en-US" sz="3400" dirty="0" smtClean="0">
                <a:latin typeface="+mj-lt"/>
                <a:ea typeface="+mj-ea"/>
                <a:cs typeface="+mj-cs"/>
              </a:rPr>
              <a:t>100000+ conversations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100000+ </a:t>
            </a:r>
            <a:r>
              <a:rPr lang="en-US" sz="3400" dirty="0" err="1" smtClean="0">
                <a:latin typeface="+mj-lt"/>
                <a:ea typeface="+mj-ea"/>
                <a:cs typeface="+mj-cs"/>
                <a:sym typeface="Wingdings"/>
              </a:rPr>
              <a:t></a:t>
            </a:r>
            <a:r>
              <a:rPr lang="en-US" sz="3400" dirty="0" smtClean="0">
                <a:latin typeface="+mj-lt"/>
                <a:ea typeface="+mj-ea"/>
                <a:cs typeface="+mj-cs"/>
                <a:sym typeface="Wingdings"/>
              </a:rPr>
              <a:t> </a:t>
            </a:r>
            <a:r>
              <a:rPr lang="en-US" sz="3400" dirty="0" smtClean="0">
                <a:latin typeface="+mj-lt"/>
                <a:ea typeface="+mj-ea"/>
                <a:cs typeface="+mj-cs"/>
              </a:rPr>
              <a:t>500000+ posts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30160" y="4866152"/>
            <a:ext cx="6340266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solutions</a:t>
            </a:r>
            <a:r>
              <a:rPr lang="en-US" sz="4800" b="1" baseline="30000" dirty="0" err="1" smtClean="0">
                <a:latin typeface="+mj-lt"/>
                <a:ea typeface="+mj-ea"/>
                <a:cs typeface="+mj-cs"/>
              </a:rPr>
              <a:t>n</a:t>
            </a:r>
            <a:endParaRPr kumimoji="0" lang="en-US" sz="3200" i="0" u="none" strike="noStrike" kern="1200" cap="none" spc="0" normalizeH="0" baseline="3000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562147" y="2688484"/>
            <a:ext cx="807949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smtClean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c</a:t>
            </a:r>
            <a:r>
              <a:rPr kumimoji="0" lang="en-US" sz="5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ommunity</a:t>
            </a:r>
            <a:r>
              <a:rPr kumimoji="0" lang="en-US" sz="5400" b="1" i="0" u="none" strike="noStrike" kern="120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effects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baseline="0" dirty="0" smtClean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+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 smtClean="0">
                <a:solidFill>
                  <a:srgbClr val="800000"/>
                </a:solidFill>
                <a:latin typeface="+mj-lt"/>
                <a:ea typeface="+mj-ea"/>
                <a:cs typeface="+mj-cs"/>
              </a:rPr>
              <a:t>n</a:t>
            </a:r>
            <a:r>
              <a:rPr kumimoji="0" lang="en-US" sz="5400" b="1" i="0" u="none" strike="noStrike" kern="1200" cap="none" spc="0" normalizeH="0" noProof="0" dirty="0" err="1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etwork</a:t>
            </a:r>
            <a:r>
              <a:rPr kumimoji="0" lang="en-US" sz="5400" b="1" i="0" u="none" strike="noStrike" kern="1200" cap="none" spc="0" normalizeH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effects</a:t>
            </a:r>
            <a:endParaRPr kumimoji="0" lang="en-US" sz="5400" b="1" i="0" u="none" strike="noStrike" kern="1200" cap="none" spc="0" normalizeH="0" baseline="0" noProof="0" dirty="0" smtClean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393" y="2593915"/>
            <a:ext cx="8682161" cy="1470025"/>
          </a:xfrm>
        </p:spPr>
        <p:txBody>
          <a:bodyPr>
            <a:noAutofit/>
          </a:bodyPr>
          <a:lstStyle/>
          <a:p>
            <a:r>
              <a:rPr lang="en-US" sz="4800" b="1" dirty="0" smtClean="0"/>
              <a:t>now what?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685800" y="3147243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collaboration</a:t>
            </a:r>
            <a:r>
              <a:rPr lang="en-US" sz="4800" b="1" baseline="30000" dirty="0" err="1" smtClean="0">
                <a:latin typeface="+mj-lt"/>
                <a:ea typeface="+mj-ea"/>
                <a:cs typeface="+mj-cs"/>
              </a:rPr>
              <a:t>n</a:t>
            </a:r>
            <a:endParaRPr kumimoji="0" lang="en-US" sz="4800" b="1" i="0" u="none" strike="noStrike" kern="1200" cap="none" spc="0" normalizeH="0" baseline="30000" noProof="0" dirty="0" smtClean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  <a:defRPr/>
            </a:pPr>
            <a:r>
              <a:rPr lang="en-US" sz="3400" dirty="0" smtClean="0">
                <a:latin typeface="+mj-lt"/>
                <a:ea typeface="+mj-ea"/>
                <a:cs typeface="+mj-cs"/>
              </a:rPr>
              <a:t>offering the entire social library software behind </a:t>
            </a:r>
            <a:r>
              <a:rPr lang="en-US" sz="3400" dirty="0" err="1" smtClean="0">
                <a:latin typeface="+mj-lt"/>
                <a:ea typeface="+mj-ea"/>
                <a:cs typeface="+mj-cs"/>
              </a:rPr>
              <a:t>inclusiveplanet.com</a:t>
            </a:r>
            <a:r>
              <a:rPr lang="en-US" sz="3400" dirty="0" smtClean="0">
                <a:latin typeface="+mj-lt"/>
                <a:ea typeface="+mj-ea"/>
                <a:cs typeface="+mj-cs"/>
              </a:rPr>
              <a:t>  (Inclusive Planet Accessible Social Library or </a:t>
            </a:r>
            <a:r>
              <a:rPr lang="en-US" sz="3400" dirty="0" err="1" smtClean="0">
                <a:latin typeface="+mj-lt"/>
                <a:ea typeface="+mj-ea"/>
                <a:cs typeface="+mj-cs"/>
              </a:rPr>
              <a:t>IPASOL)as</a:t>
            </a:r>
            <a:r>
              <a:rPr lang="en-US" sz="3400" dirty="0" smtClean="0">
                <a:latin typeface="+mj-lt"/>
                <a:ea typeface="+mj-ea"/>
                <a:cs typeface="+mj-cs"/>
              </a:rPr>
              <a:t> a free and open source software (FOSS) </a:t>
            </a:r>
            <a: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7529904" y="3024194"/>
            <a:ext cx="604126" cy="6096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10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5" name="Oval 12"/>
          <p:cNvSpPr>
            <a:spLocks noChangeArrowheads="1"/>
          </p:cNvSpPr>
          <p:nvPr/>
        </p:nvSpPr>
        <p:spPr bwMode="auto">
          <a:xfrm>
            <a:off x="4333272" y="1233494"/>
            <a:ext cx="1219200" cy="11430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10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6" name="Oval 13"/>
          <p:cNvSpPr>
            <a:spLocks noChangeArrowheads="1"/>
          </p:cNvSpPr>
          <p:nvPr/>
        </p:nvSpPr>
        <p:spPr bwMode="auto">
          <a:xfrm>
            <a:off x="1205304" y="1804994"/>
            <a:ext cx="1676400" cy="152400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10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1520475" y="4634750"/>
            <a:ext cx="838200" cy="8382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10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4634304" y="3796550"/>
            <a:ext cx="838200" cy="8382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10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5853504" y="5168150"/>
            <a:ext cx="604126" cy="609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10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6925778" y="4863350"/>
            <a:ext cx="604126" cy="6096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100">
              <a:solidFill>
                <a:srgbClr val="000000"/>
              </a:solidFill>
              <a:latin typeface="Trebuchet MS" charset="0"/>
            </a:endParaRPr>
          </a:p>
        </p:txBody>
      </p:sp>
      <p:sp>
        <p:nvSpPr>
          <p:cNvPr id="16" name="Oval 9"/>
          <p:cNvSpPr>
            <a:spLocks noChangeArrowheads="1"/>
          </p:cNvSpPr>
          <p:nvPr/>
        </p:nvSpPr>
        <p:spPr bwMode="auto">
          <a:xfrm>
            <a:off x="6623715" y="4329950"/>
            <a:ext cx="302063" cy="30480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100">
              <a:solidFill>
                <a:srgbClr val="000000"/>
              </a:solidFill>
              <a:latin typeface="Trebuchet MS" charset="0"/>
            </a:endParaRPr>
          </a:p>
        </p:txBody>
      </p:sp>
      <p:pic>
        <p:nvPicPr>
          <p:cNvPr id="21" name="Picture 20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534" y="846456"/>
            <a:ext cx="989059" cy="993015"/>
          </a:xfrm>
          <a:prstGeom prst="rect">
            <a:avLst/>
          </a:prstGeom>
        </p:spPr>
      </p:pic>
      <p:pic>
        <p:nvPicPr>
          <p:cNvPr id="22" name="Picture 21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515" y="478227"/>
            <a:ext cx="989059" cy="993015"/>
          </a:xfrm>
          <a:prstGeom prst="rect">
            <a:avLst/>
          </a:prstGeom>
        </p:spPr>
      </p:pic>
      <p:pic>
        <p:nvPicPr>
          <p:cNvPr id="23" name="Picture 22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45" y="2376494"/>
            <a:ext cx="989059" cy="993015"/>
          </a:xfrm>
          <a:prstGeom prst="rect">
            <a:avLst/>
          </a:prstGeom>
        </p:spPr>
      </p:pic>
      <p:pic>
        <p:nvPicPr>
          <p:cNvPr id="24" name="Picture 23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4029" y="2832486"/>
            <a:ext cx="989059" cy="993015"/>
          </a:xfrm>
          <a:prstGeom prst="rect">
            <a:avLst/>
          </a:prstGeom>
        </p:spPr>
      </p:pic>
      <p:pic>
        <p:nvPicPr>
          <p:cNvPr id="25" name="Picture 24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8675" y="4290642"/>
            <a:ext cx="989059" cy="993015"/>
          </a:xfrm>
          <a:prstGeom prst="rect">
            <a:avLst/>
          </a:prstGeom>
        </p:spPr>
      </p:pic>
      <p:pic>
        <p:nvPicPr>
          <p:cNvPr id="26" name="Picture 25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915" y="3641735"/>
            <a:ext cx="989059" cy="993015"/>
          </a:xfrm>
          <a:prstGeom prst="rect">
            <a:avLst/>
          </a:prstGeom>
        </p:spPr>
      </p:pic>
      <p:pic>
        <p:nvPicPr>
          <p:cNvPr id="27" name="Picture 26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9500" y="1839471"/>
            <a:ext cx="989059" cy="993015"/>
          </a:xfrm>
          <a:prstGeom prst="rect">
            <a:avLst/>
          </a:prstGeom>
        </p:spPr>
      </p:pic>
      <p:pic>
        <p:nvPicPr>
          <p:cNvPr id="28" name="Picture 27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845" y="3024194"/>
            <a:ext cx="989059" cy="993015"/>
          </a:xfrm>
          <a:prstGeom prst="rect">
            <a:avLst/>
          </a:prstGeom>
        </p:spPr>
      </p:pic>
      <p:pic>
        <p:nvPicPr>
          <p:cNvPr id="29" name="Picture 28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15" y="4366842"/>
            <a:ext cx="989059" cy="993015"/>
          </a:xfrm>
          <a:prstGeom prst="rect">
            <a:avLst/>
          </a:prstGeom>
        </p:spPr>
      </p:pic>
      <p:pic>
        <p:nvPicPr>
          <p:cNvPr id="30" name="Picture 29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0307" y="3870335"/>
            <a:ext cx="989059" cy="993015"/>
          </a:xfrm>
          <a:prstGeom prst="rect">
            <a:avLst/>
          </a:prstGeom>
        </p:spPr>
      </p:pic>
      <p:pic>
        <p:nvPicPr>
          <p:cNvPr id="31" name="Picture 30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16" y="974734"/>
            <a:ext cx="989059" cy="993015"/>
          </a:xfrm>
          <a:prstGeom prst="rect">
            <a:avLst/>
          </a:prstGeom>
        </p:spPr>
      </p:pic>
      <p:pic>
        <p:nvPicPr>
          <p:cNvPr id="32" name="Picture 31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045" y="5625350"/>
            <a:ext cx="989059" cy="993015"/>
          </a:xfrm>
          <a:prstGeom prst="rect">
            <a:avLst/>
          </a:prstGeom>
        </p:spPr>
      </p:pic>
      <p:pic>
        <p:nvPicPr>
          <p:cNvPr id="33" name="Picture 32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945" y="5625350"/>
            <a:ext cx="989059" cy="993015"/>
          </a:xfrm>
          <a:prstGeom prst="rect">
            <a:avLst/>
          </a:prstGeom>
        </p:spPr>
      </p:pic>
      <p:pic>
        <p:nvPicPr>
          <p:cNvPr id="34" name="Picture 33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986" y="3328994"/>
            <a:ext cx="989059" cy="993015"/>
          </a:xfrm>
          <a:prstGeom prst="rect">
            <a:avLst/>
          </a:prstGeom>
        </p:spPr>
      </p:pic>
      <p:pic>
        <p:nvPicPr>
          <p:cNvPr id="35" name="Picture 34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5777" y="1804994"/>
            <a:ext cx="989059" cy="993015"/>
          </a:xfrm>
          <a:prstGeom prst="rect">
            <a:avLst/>
          </a:prstGeom>
        </p:spPr>
      </p:pic>
      <p:pic>
        <p:nvPicPr>
          <p:cNvPr id="36" name="Picture 35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8571" y="3791023"/>
            <a:ext cx="989059" cy="993015"/>
          </a:xfrm>
          <a:prstGeom prst="rect">
            <a:avLst/>
          </a:prstGeom>
        </p:spPr>
      </p:pic>
      <p:pic>
        <p:nvPicPr>
          <p:cNvPr id="37" name="Picture 36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445" y="4757503"/>
            <a:ext cx="989059" cy="993015"/>
          </a:xfrm>
          <a:prstGeom prst="rect">
            <a:avLst/>
          </a:prstGeom>
        </p:spPr>
      </p:pic>
      <p:pic>
        <p:nvPicPr>
          <p:cNvPr id="38" name="Picture 37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444" y="4671642"/>
            <a:ext cx="989059" cy="993015"/>
          </a:xfrm>
          <a:prstGeom prst="rect">
            <a:avLst/>
          </a:prstGeom>
        </p:spPr>
      </p:pic>
      <p:pic>
        <p:nvPicPr>
          <p:cNvPr id="39" name="Picture 38" descr="stick_figur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445" y="2798008"/>
            <a:ext cx="989059" cy="993015"/>
          </a:xfrm>
          <a:prstGeom prst="rect">
            <a:avLst/>
          </a:prstGeom>
        </p:spPr>
      </p:pic>
      <p:grpSp>
        <p:nvGrpSpPr>
          <p:cNvPr id="77" name="Group 76"/>
          <p:cNvGrpSpPr/>
          <p:nvPr/>
        </p:nvGrpSpPr>
        <p:grpSpPr>
          <a:xfrm>
            <a:off x="2043503" y="1804994"/>
            <a:ext cx="5788464" cy="3545204"/>
            <a:chOff x="2043503" y="1804994"/>
            <a:chExt cx="5788464" cy="3545204"/>
          </a:xfrm>
        </p:grpSpPr>
        <p:cxnSp>
          <p:nvCxnSpPr>
            <p:cNvPr id="41" name="Curved Connector 40"/>
            <p:cNvCxnSpPr>
              <a:stCxn id="6" idx="6"/>
              <a:endCxn id="12" idx="2"/>
            </p:cNvCxnSpPr>
            <p:nvPr/>
          </p:nvCxnSpPr>
          <p:spPr>
            <a:xfrm>
              <a:off x="2881704" y="2566994"/>
              <a:ext cx="1752600" cy="1648656"/>
            </a:xfrm>
            <a:prstGeom prst="curvedConnector3">
              <a:avLst>
                <a:gd name="adj1" fmla="val 50000"/>
              </a:avLst>
            </a:prstGeom>
            <a:ln>
              <a:solidFill>
                <a:schemeClr val="tx2">
                  <a:lumMod val="50000"/>
                </a:schemeClr>
              </a:solidFill>
              <a:headEnd type="arrow"/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Group 75"/>
            <p:cNvGrpSpPr/>
            <p:nvPr/>
          </p:nvGrpSpPr>
          <p:grpSpPr>
            <a:xfrm>
              <a:off x="2043503" y="1804994"/>
              <a:ext cx="5788464" cy="3545204"/>
              <a:chOff x="2043503" y="1804994"/>
              <a:chExt cx="5788464" cy="3545204"/>
            </a:xfrm>
          </p:grpSpPr>
          <p:cxnSp>
            <p:nvCxnSpPr>
              <p:cNvPr id="42" name="Curved Connector 41"/>
              <p:cNvCxnSpPr>
                <a:endCxn id="4" idx="3"/>
              </p:cNvCxnSpPr>
              <p:nvPr/>
            </p:nvCxnSpPr>
            <p:spPr>
              <a:xfrm>
                <a:off x="5586033" y="1804994"/>
                <a:ext cx="2032343" cy="1739526"/>
              </a:xfrm>
              <a:prstGeom prst="curvedConnector4">
                <a:avLst>
                  <a:gd name="adj1" fmla="val 47823"/>
                  <a:gd name="adj2" fmla="val 113142"/>
                </a:avLst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Curved Connector 44"/>
              <p:cNvCxnSpPr/>
              <p:nvPr/>
            </p:nvCxnSpPr>
            <p:spPr>
              <a:xfrm flipV="1">
                <a:off x="2358675" y="4290642"/>
                <a:ext cx="2238299" cy="572708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Curved Connector 47"/>
              <p:cNvCxnSpPr>
                <a:stCxn id="5" idx="4"/>
                <a:endCxn id="12" idx="0"/>
              </p:cNvCxnSpPr>
              <p:nvPr/>
            </p:nvCxnSpPr>
            <p:spPr>
              <a:xfrm rot="16200000" flipH="1">
                <a:off x="4288110" y="3031256"/>
                <a:ext cx="1420056" cy="110532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Curved Connector 50"/>
              <p:cNvCxnSpPr>
                <a:stCxn id="6" idx="4"/>
              </p:cNvCxnSpPr>
              <p:nvPr/>
            </p:nvCxnSpPr>
            <p:spPr>
              <a:xfrm rot="16200000" flipH="1">
                <a:off x="1391396" y="3981101"/>
                <a:ext cx="1305756" cy="1541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Curved Connector 53"/>
              <p:cNvCxnSpPr>
                <a:stCxn id="11" idx="7"/>
                <a:endCxn id="5" idx="3"/>
              </p:cNvCxnSpPr>
              <p:nvPr/>
            </p:nvCxnSpPr>
            <p:spPr>
              <a:xfrm rot="5400000" flipH="1" flipV="1">
                <a:off x="2099673" y="2345356"/>
                <a:ext cx="2548396" cy="2275897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urved Connector 56"/>
              <p:cNvCxnSpPr>
                <a:stCxn id="6" idx="6"/>
                <a:endCxn id="5" idx="2"/>
              </p:cNvCxnSpPr>
              <p:nvPr/>
            </p:nvCxnSpPr>
            <p:spPr>
              <a:xfrm flipV="1">
                <a:off x="2881704" y="1804994"/>
                <a:ext cx="1451568" cy="762000"/>
              </a:xfrm>
              <a:prstGeom prst="curvedConnector3">
                <a:avLst>
                  <a:gd name="adj1" fmla="val 50000"/>
                </a:avLst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Curved Connector 60"/>
              <p:cNvCxnSpPr>
                <a:stCxn id="11" idx="5"/>
                <a:endCxn id="4" idx="3"/>
              </p:cNvCxnSpPr>
              <p:nvPr/>
            </p:nvCxnSpPr>
            <p:spPr>
              <a:xfrm rot="5400000" flipH="1" flipV="1">
                <a:off x="4024310" y="1756132"/>
                <a:ext cx="1805678" cy="5382453"/>
              </a:xfrm>
              <a:prstGeom prst="curvedConnector3">
                <a:avLst>
                  <a:gd name="adj1" fmla="val -19458"/>
                </a:avLst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Curved Connector 63"/>
              <p:cNvCxnSpPr>
                <a:stCxn id="4" idx="3"/>
                <a:endCxn id="12" idx="6"/>
              </p:cNvCxnSpPr>
              <p:nvPr/>
            </p:nvCxnSpPr>
            <p:spPr>
              <a:xfrm rot="5400000">
                <a:off x="6209875" y="2807149"/>
                <a:ext cx="671130" cy="2145872"/>
              </a:xfrm>
              <a:prstGeom prst="curvedConnector2">
                <a:avLst/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Curved Connector 66"/>
              <p:cNvCxnSpPr>
                <a:endCxn id="4" idx="0"/>
              </p:cNvCxnSpPr>
              <p:nvPr/>
            </p:nvCxnSpPr>
            <p:spPr>
              <a:xfrm>
                <a:off x="2881704" y="2539250"/>
                <a:ext cx="4950263" cy="484944"/>
              </a:xfrm>
              <a:prstGeom prst="curvedConnector2">
                <a:avLst/>
              </a:prstGeom>
              <a:ln>
                <a:solidFill>
                  <a:schemeClr val="tx2">
                    <a:lumMod val="50000"/>
                  </a:schemeClr>
                </a:solidFill>
                <a:headEnd type="arrow"/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</TotalTime>
  <Words>190</Words>
  <Application>Microsoft Macintosh PowerPoint</Application>
  <PresentationFormat>On-screen Show (4:3)</PresentationFormat>
  <Paragraphs>53</Paragraphs>
  <Slides>13</Slides>
  <Notes>4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inclusive planet the global social library for the visually impaired</vt:lpstr>
      <vt:lpstr>Slide 2</vt:lpstr>
      <vt:lpstr>the landscape?</vt:lpstr>
      <vt:lpstr>Slide 4</vt:lpstr>
      <vt:lpstr> inclusiveplanet.com</vt:lpstr>
      <vt:lpstr>Slide 6</vt:lpstr>
      <vt:lpstr> inclusiveplanet.com</vt:lpstr>
      <vt:lpstr>Slide 8</vt:lpstr>
      <vt:lpstr> inclusiveplanet.com</vt:lpstr>
      <vt:lpstr>Slide 10</vt:lpstr>
      <vt:lpstr>now what?</vt:lpstr>
      <vt:lpstr>Slide 12</vt:lpstr>
      <vt:lpstr>Slide 13</vt:lpstr>
    </vt:vector>
  </TitlesOfParts>
  <Company>Inclusive Planet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inclusive planet the global social library for the visually impaired</dc:title>
  <dc:creator>Sachin Malhan</dc:creator>
  <cp:lastModifiedBy>Sachin Malhan</cp:lastModifiedBy>
  <cp:revision>51</cp:revision>
  <dcterms:created xsi:type="dcterms:W3CDTF">2010-10-27T16:53:39Z</dcterms:created>
  <dcterms:modified xsi:type="dcterms:W3CDTF">2010-10-27T17:04:03Z</dcterms:modified>
</cp:coreProperties>
</file>