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theme/theme7.xml" ContentType="application/vnd.openxmlformats-officedocument.theme+xml"/>
  <Override PartName="/ppt/theme/theme3.xml" ContentType="application/vnd.openxmlformats-officedocument.theme+xml"/>
  <Override PartName="/ppt/theme/theme6.xml" ContentType="application/vnd.openxmlformats-officedocument.theme+xml"/>
  <Override PartName="/ppt/theme/theme2.xml" ContentType="application/vnd.openxmlformats-officedocument.theme+xml"/>
  <Override PartName="/ppt/theme/theme5.xml" ContentType="application/vnd.openxmlformats-officedocument.theme+xml"/>
  <Override PartName="/ppt/theme/theme1.xml" ContentType="application/vnd.openxmlformats-officedocument.theme+xml"/>
  <Override PartName="/ppt/theme/theme4.xml" ContentType="application/vnd.openxmlformats-officedocument.theme+xml"/>
  <Override PartName="/ppt/notesSlides/notesSlide5.xml" ContentType="application/vnd.openxmlformats-officedocument.presentationml.notesSlide+xml"/>
  <Override PartName="/ppt/notesSlides/_rels/notesSlide5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4.xml.rels" ContentType="application/vnd.openxmlformats-package.relationships+xml"/>
  <Override PartName="/ppt/notesSlides/_rels/notesSlide2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.jpeg" ContentType="image/jpeg"/>
  <Override PartName="/ppt/media/image4.jpeg" ContentType="image/jpeg"/>
  <Override PartName="/ppt/media/image5.jpeg" ContentType="image/jpeg"/>
  <Override PartName="/ppt/media/image3.png" ContentType="image/png"/>
  <Override PartName="/ppt/media/image1.jpeg" ContentType="image/jpeg"/>
  <Override PartName="/ppt/media/image6.png" ContentType="image/png"/>
  <Override PartName="/ppt/presentation.xml" ContentType="application/vnd.openxmlformats-officedocument.presentationml.presentation.main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_rels/presentation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9.xml" ContentType="application/vnd.openxmlformats-officedocument.presentationml.slide+xml"/>
  <Override PartName="/ppt/slides/_rels/slide2.xml.rels" ContentType="application/vnd.openxmlformats-package.relationships+xml"/>
  <Override PartName="/ppt/slides/_rels/slide8.xml.rels" ContentType="application/vnd.openxmlformats-package.relationships+xml"/>
  <Override PartName="/ppt/slides/_rels/slide6.xml.rels" ContentType="application/vnd.openxmlformats-package.relationships+xml"/>
  <Override PartName="/ppt/slides/_rels/slide11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10.xml.rels" ContentType="application/vnd.openxmlformats-package.relationships+xml"/>
  <Override PartName="/ppt/slides/slide2.xml" ContentType="application/vnd.openxmlformats-officedocument.presentationml.slide+xml"/>
  <Override PartName="/ppt/slides/slide5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</p:sldMasterIdLst>
  <p:notesMasterIdLst>
    <p:notesMasterId r:id="rId8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x="9144000" cy="6858000"/>
  <p:notesSz cx="7077075" cy="9393237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7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bIns="0" lIns="0" rIns="0" tIns="0" wrap="none"/>
          <a:p>
            <a:r>
              <a:rPr lang="en-IN"/>
              <a:t>Click to edit the notes format</a:t>
            </a:r>
            <a:endParaRPr/>
          </a:p>
        </p:txBody>
      </p:sp>
      <p:sp>
        <p:nvSpPr>
          <p:cNvPr id="26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320" cy="534240"/>
          </a:xfrm>
          <a:prstGeom prst="rect">
            <a:avLst/>
          </a:prstGeom>
        </p:spPr>
        <p:txBody>
          <a:bodyPr bIns="0" lIns="0" rIns="0" tIns="0" wrap="none"/>
          <a:p>
            <a:r>
              <a:rPr lang="en-IN"/>
              <a:t>&lt;header&gt;</a:t>
            </a:r>
            <a:endParaRPr/>
          </a:p>
        </p:txBody>
      </p:sp>
      <p:sp>
        <p:nvSpPr>
          <p:cNvPr id="27" name="PlaceHolder 3"/>
          <p:cNvSpPr>
            <a:spLocks noGrp="1"/>
          </p:cNvSpPr>
          <p:nvPr>
            <p:ph type="dt"/>
          </p:nvPr>
        </p:nvSpPr>
        <p:spPr>
          <a:xfrm>
            <a:off x="4279320" y="0"/>
            <a:ext cx="3280320" cy="534240"/>
          </a:xfrm>
          <a:prstGeom prst="rect">
            <a:avLst/>
          </a:prstGeom>
        </p:spPr>
        <p:txBody>
          <a:bodyPr bIns="0" lIns="0" rIns="0" tIns="0" wrap="none"/>
          <a:p>
            <a:pPr algn="r"/>
            <a:r>
              <a:rPr lang="en-IN"/>
              <a:t>&lt;date/time&gt;</a:t>
            </a:r>
            <a:endParaRPr/>
          </a:p>
        </p:txBody>
      </p:sp>
      <p:sp>
        <p:nvSpPr>
          <p:cNvPr id="28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320" cy="534240"/>
          </a:xfrm>
          <a:prstGeom prst="rect">
            <a:avLst/>
          </a:prstGeom>
        </p:spPr>
        <p:txBody>
          <a:bodyPr anchor="b" bIns="0" lIns="0" rIns="0" tIns="0" wrap="none"/>
          <a:p>
            <a:r>
              <a:rPr lang="en-IN"/>
              <a:t>&lt;footer&gt;</a:t>
            </a:r>
            <a:endParaRPr/>
          </a:p>
        </p:txBody>
      </p:sp>
      <p:sp>
        <p:nvSpPr>
          <p:cNvPr id="29" name="PlaceHolder 5"/>
          <p:cNvSpPr>
            <a:spLocks noGrp="1"/>
          </p:cNvSpPr>
          <p:nvPr>
            <p:ph type="sldNum"/>
          </p:nvPr>
        </p:nvSpPr>
        <p:spPr>
          <a:xfrm>
            <a:off x="4279320" y="10157400"/>
            <a:ext cx="3280320" cy="534240"/>
          </a:xfrm>
          <a:prstGeom prst="rect">
            <a:avLst/>
          </a:prstGeom>
        </p:spPr>
        <p:txBody>
          <a:bodyPr anchor="b" bIns="0" lIns="0" rIns="0" tIns="0" wrap="none"/>
          <a:p>
            <a:pPr algn="r"/>
            <a:fld id="{215191E1-B141-4151-8181-51A1A1C1B111}" type="slidenum">
              <a:rPr lang="en-IN"/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>
                <a:solidFill>
                  <a:srgbClr val="000000"/>
                </a:solidFill>
                <a:latin typeface="Segoe"/>
                <a:ea typeface="+mn-ea"/>
              </a:rPr>
              <a:t>MGX 2006</a:t>
            </a:r>
            <a:endParaRPr/>
          </a:p>
        </p:txBody>
      </p:sp>
      <p:sp>
        <p:nvSpPr>
          <p:cNvPr id="99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>
                <a:solidFill>
                  <a:srgbClr val="000000"/>
                </a:solidFill>
                <a:latin typeface="Segoe"/>
                <a:ea typeface="+mn-ea"/>
              </a:rPr>
              <a:t>01/11/10</a:t>
            </a:r>
            <a:r>
              <a:rPr lang="en-IN">
                <a:solidFill>
                  <a:srgbClr val="000000"/>
                </a:solidFill>
                <a:latin typeface="Segoe"/>
                <a:ea typeface="+mn-ea"/>
              </a:rPr>
              <a:t> </a:t>
            </a:r>
            <a:r>
              <a:rPr lang="en-IN">
                <a:solidFill>
                  <a:srgbClr val="000000"/>
                </a:solidFill>
                <a:latin typeface="Segoe"/>
                <a:ea typeface="+mn-ea"/>
              </a:rPr>
              <a:t>12:58:25</a:t>
            </a:r>
            <a:endParaRPr/>
          </a:p>
        </p:txBody>
      </p:sp>
      <p:sp>
        <p:nvSpPr>
          <p:cNvPr id="100" name="TextShape 3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>
                <a:solidFill>
                  <a:srgbClr val="000000"/>
                </a:solidFill>
                <a:latin typeface="Segoe"/>
                <a:ea typeface="+mn-ea"/>
              </a:rPr>
              <a:t>© 2006 Microsoft Corporation. All rights reserved.</a:t>
            </a:r>
            <a:endParaRPr/>
          </a:p>
          <a:p>
            <a:r>
              <a:rPr lang="en-IN">
                <a:solidFill>
                  <a:srgbClr val="000000"/>
                </a:solidFill>
                <a:latin typeface="Segoe"/>
                <a:ea typeface="+mn-ea"/>
              </a:rPr>
              <a:t>This presentation is for informational purposes only. Microsoft makes no warranties, express or implied, in this summary.</a:t>
            </a:r>
            <a:endParaRPr/>
          </a:p>
        </p:txBody>
      </p:sp>
      <p:sp>
        <p:nvSpPr>
          <p:cNvPr id="101" name="TextShape 4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8131D121-F181-4141-A121-A1D1D1F19131}" type="slidenum">
              <a:rPr lang="en-IN">
                <a:solidFill>
                  <a:srgbClr val="000000"/>
                </a:solidFill>
                <a:latin typeface="Segoe"/>
                <a:ea typeface="+mn-ea"/>
              </a:rPr>
              <a:t>&lt;number&gt;</a:t>
            </a:fld>
            <a:endParaRPr/>
          </a:p>
        </p:txBody>
      </p:sp>
      <p:sp>
        <p:nvSpPr>
          <p:cNvPr id="102" name="PlaceHolder 5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>
                <a:solidFill>
                  <a:srgbClr val="000000"/>
                </a:solidFill>
                <a:latin typeface="Segoe"/>
                <a:ea typeface="+mn-ea"/>
              </a:rPr>
              <a:t>Change Title</a:t>
            </a:r>
            <a:endParaRPr/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4316760"/>
          </a:xfrm>
          <a:prstGeom prst="rect">
            <a:avLst/>
          </a:prstGeom>
        </p:spPr>
      </p:sp>
      <p:sp>
        <p:nvSpPr>
          <p:cNvPr id="104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C1B19101-C111-41B1-A1A1-B19131815111}" type="slidenum">
              <a:rPr lang="en-IN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/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4316760"/>
          </a:xfrm>
          <a:prstGeom prst="rect">
            <a:avLst/>
          </a:prstGeom>
        </p:spPr>
      </p:sp>
      <p:sp>
        <p:nvSpPr>
          <p:cNvPr id="106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B1517121-1191-4101-81C1-11B1A1C1A181}" type="slidenum">
              <a:rPr lang="en-IN">
                <a:solidFill>
                  <a:srgbClr val="000000"/>
                </a:solidFill>
                <a:latin typeface="Arial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4316760"/>
          </a:xfrm>
          <a:prstGeom prst="rect">
            <a:avLst/>
          </a:prstGeom>
        </p:spPr>
      </p:sp>
      <p:sp>
        <p:nvSpPr>
          <p:cNvPr id="108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E1F15171-71F1-4171-91B1-0191B1615161}" type="slidenum">
              <a:rPr lang="en-IN">
                <a:solidFill>
                  <a:srgbClr val="000000"/>
                </a:solidFill>
                <a:latin typeface="Arial"/>
                <a:ea typeface="ＭＳ Ｐゴシック"/>
              </a:rPr>
              <a:t>&lt;number&gt;</a:t>
            </a:fld>
            <a:endParaRPr/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110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9131C111-6181-4121-B141-6111C161F171}" type="slidenum">
              <a:rPr lang="en-IN">
                <a:solidFill>
                  <a:srgbClr val="000000"/>
                </a:solidFill>
                <a:latin typeface="Segoe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360"/>
          </a:xfrm>
          <a:prstGeom prst="rect">
            <a:avLst/>
          </a:prstGeom>
        </p:spPr>
      </p:sp>
      <p:sp>
        <p:nvSpPr>
          <p:cNvPr id="112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61D1D1A1-C141-4181-A1C1-9131B1117131}" type="slidenum">
              <a:rPr lang="en-IN">
                <a:solidFill>
                  <a:srgbClr val="000000"/>
                </a:solidFill>
                <a:latin typeface="Arial"/>
                <a:ea typeface="+mn-ea"/>
              </a:rPr>
              <a:t>&lt;number&gt;</a:t>
            </a:fld>
            <a:endParaRPr/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body"/>
          </p:nvPr>
        </p:nvSpPr>
        <p:spPr>
          <a:xfrm>
            <a:off x="0" y="0"/>
            <a:ext cx="360" cy="4316760"/>
          </a:xfrm>
          <a:prstGeom prst="rect">
            <a:avLst/>
          </a:prstGeom>
        </p:spPr>
      </p:sp>
      <p:sp>
        <p:nvSpPr>
          <p:cNvPr id="114" name="TextShape 2"/>
          <p:cNvSpPr txBox="1"/>
          <p:nvPr/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F151A1B1-F101-4171-A141-B171F1F15141}" type="slidenum">
              <a:rPr lang="en-IN">
                <a:solidFill>
                  <a:srgbClr val="000000"/>
                </a:solidFill>
                <a:latin typeface="Arial"/>
                <a:ea typeface="+mn-ea"/>
              </a:rPr>
              <a:t>&lt;number&gt;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4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lang="en-IN" sz="4400">
                <a:solidFill>
                  <a:srgbClr val="000000"/>
                </a:solidFill>
                <a:latin typeface="Cambria"/>
              </a:rPr>
              <a:t>Click to edit the title text formatClick to edit Master title style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en-IN" sz="3200">
                <a:solidFill>
                  <a:srgbClr val="8b8b8b"/>
                </a:solidFill>
                <a:latin typeface="Calibri"/>
              </a:rPr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 sz="3200">
                <a:solidFill>
                  <a:srgbClr val="8b8b8b"/>
                </a:solidFill>
                <a:latin typeface="Calibri"/>
              </a:rPr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IN" sz="3200">
                <a:solidFill>
                  <a:srgbClr val="8b8b8b"/>
                </a:solidFill>
                <a:latin typeface="Calibri"/>
              </a:rPr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IN" sz="3200">
                <a:solidFill>
                  <a:srgbClr val="8b8b8b"/>
                </a:solidFill>
                <a:latin typeface="Calibri"/>
              </a:rPr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IN" sz="3200">
                <a:solidFill>
                  <a:srgbClr val="8b8b8b"/>
                </a:solidFill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IN" sz="3200">
                <a:solidFill>
                  <a:srgbClr val="8b8b8b"/>
                </a:solidFill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IN" sz="3200">
                <a:solidFill>
                  <a:srgbClr val="8b8b8b"/>
                </a:solidFill>
                <a:latin typeface="Calibri"/>
              </a:rPr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IN" sz="3200">
                <a:solidFill>
                  <a:srgbClr val="8b8b8b"/>
                </a:solidFill>
                <a:latin typeface="Calibri"/>
              </a:rPr>
              <a:t>Eighth Outline Level</a:t>
            </a:r>
            <a:endParaRPr/>
          </a:p>
          <a:p>
            <a:r>
              <a:rPr lang="en-IN" sz="3200">
                <a:solidFill>
                  <a:srgbClr val="8b8b8b"/>
                </a:solidFill>
                <a:latin typeface="Calibri"/>
              </a:rPr>
              <a:t>Ninth Outline LevelClick to edit Master subtitle style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1200">
                <a:solidFill>
                  <a:srgbClr val="8b8b8b"/>
                </a:solidFill>
                <a:latin typeface="Calibri"/>
              </a:rPr>
              <a:t>01/11/10</a:t>
            </a:r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1200">
                <a:solidFill>
                  <a:srgbClr val="898989"/>
                </a:solidFill>
                <a:latin typeface="Calibri"/>
              </a:rPr>
              <a:t>Microsoft Internal Use Only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fld id="{416141F1-8101-41D1-8161-B1212121D1B1}" type="slidenum">
              <a:rPr lang="en-IN" sz="1200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1200">
                <a:solidFill>
                  <a:srgbClr val="8b8b8b"/>
                </a:solidFill>
                <a:latin typeface="Calibri"/>
              </a:rPr>
              <a:t>01/11/10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1200">
                <a:solidFill>
                  <a:srgbClr val="898989"/>
                </a:solidFill>
                <a:latin typeface="Calibri"/>
              </a:rPr>
              <a:t>Microsoft Internal Use Only</a:t>
            </a:r>
            <a:endParaRPr/>
          </a:p>
        </p:txBody>
      </p:sp>
      <p:sp>
        <p:nvSpPr>
          <p:cNvPr id="7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fld id="{B1710191-8161-4191-8131-4101E19181B1}" type="slidenum">
              <a:rPr lang="en-IN" sz="1200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  <p:sp>
        <p:nvSpPr>
          <p:cNvPr id="8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en-IN"/>
              <a:t>Click to edit the title text format</a:t>
            </a:r>
            <a:endParaRPr/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en-IN"/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IN"/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IN"/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IN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IN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IN"/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IN"/>
              <a:t>Eighth Outline Level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en-IN"/>
              <a:t>Ninth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10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3640" cy="6857640"/>
          </a:xfrm>
          <a:prstGeom prst="rect">
            <a:avLst/>
          </a:prstGeom>
        </p:spPr>
      </p:pic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anchor="ctr" bIns="0" lIns="0" rIns="0" tIns="0" wrap="none"/>
          <a:p>
            <a:r>
              <a:rPr lang="en-IN"/>
              <a:t>Click to edit the title text format</a:t>
            </a:r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en-IN"/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IN"/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IN"/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IN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IN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IN"/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IN"/>
              <a:t>Eighth Outline Level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en-IN"/>
              <a:t>Ninth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3" r:id="rId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73628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en-IN" sz="3600">
                <a:solidFill>
                  <a:srgbClr val="3b6432"/>
                </a:solidFill>
                <a:latin typeface="Calibri"/>
              </a:rPr>
              <a:t>Click to edit the title text formatClick to edit Master title style</a:t>
            </a:r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457200" y="1295280"/>
            <a:ext cx="8229240" cy="510516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Eighth Outline Level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Ninth Outline LevelClick to edit Master text styles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en-IN" sz="2800">
                <a:solidFill>
                  <a:srgbClr val="000000"/>
                </a:solidFill>
                <a:latin typeface="Calibri"/>
              </a:rPr>
              <a:t>Second level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en-IN" sz="2400">
                <a:solidFill>
                  <a:srgbClr val="000000"/>
                </a:solidFill>
                <a:latin typeface="Calibri"/>
              </a:rPr>
              <a:t>Third level</a:t>
            </a:r>
            <a:endParaRPr/>
          </a:p>
          <a:p>
            <a:pPr lvl="2">
              <a:buSzPct val="75000"/>
              <a:buFont typeface="Arial"/>
              <a:buChar char="•"/>
            </a:pPr>
            <a:r>
              <a:rPr lang="en-IN" sz="2000">
                <a:solidFill>
                  <a:srgbClr val="000000"/>
                </a:solidFill>
                <a:latin typeface="Calibri"/>
              </a:rPr>
              <a:t>Fourth level</a:t>
            </a:r>
            <a:endParaRPr/>
          </a:p>
          <a:p>
            <a:pPr lvl="3">
              <a:buSzPct val="45000"/>
              <a:buFont typeface="Arial"/>
              <a:buChar char="–"/>
            </a:pPr>
            <a:r>
              <a:rPr lang="en-IN" sz="2000">
                <a:solidFill>
                  <a:srgbClr val="000000"/>
                </a:solidFill>
                <a:latin typeface="Calibri"/>
              </a:rPr>
              <a:t>Fifth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lang="en-IN" sz="4400">
                <a:solidFill>
                  <a:srgbClr val="000000"/>
                </a:solidFill>
                <a:latin typeface="Cambria"/>
              </a:rPr>
              <a:t>Click to edit the title text formatClick to edit Master title style</a:t>
            </a:r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1200">
                <a:solidFill>
                  <a:srgbClr val="8b8b8b"/>
                </a:solidFill>
                <a:latin typeface="Calibri"/>
              </a:rPr>
              <a:t>01/11/10</a:t>
            </a:r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1200">
                <a:solidFill>
                  <a:srgbClr val="898989"/>
                </a:solidFill>
                <a:latin typeface="Calibri"/>
              </a:rPr>
              <a:t>Microsoft Internal Use Only</a:t>
            </a:r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fld id="{B1A1C181-B141-41C1-B101-C1310141E121}" type="slidenum">
              <a:rPr lang="en-IN" sz="1200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  <p:sp>
        <p:nvSpPr>
          <p:cNvPr id="19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en-IN"/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IN"/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IN"/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IN"/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IN"/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IN"/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IN"/>
              <a:t>Eighth Outline Level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en-IN"/>
              <a:t>Ninth Outline Level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lang="en-IN" sz="4400">
                <a:solidFill>
                  <a:srgbClr val="000000"/>
                </a:solidFill>
                <a:latin typeface="Cambria"/>
              </a:rPr>
              <a:t>Click to edit the title text formatClick to edit Master title style</a:t>
            </a:r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bIns="45000" lIns="90000" rIns="90000" tIns="45000"/>
          <a:p>
            <a:pPr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Second Outline Level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Third Outline Level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Fourth Outline Level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Seventh Outline Level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Eighth Outline Level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en-IN" sz="3200">
                <a:solidFill>
                  <a:srgbClr val="000000"/>
                </a:solidFill>
                <a:latin typeface="Calibri"/>
              </a:rPr>
              <a:t>Ninth Outline LevelClick to edit Master text styles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en-IN" sz="2800">
                <a:solidFill>
                  <a:srgbClr val="000000"/>
                </a:solidFill>
                <a:latin typeface="Calibri"/>
              </a:rPr>
              <a:t>Second level</a:t>
            </a:r>
            <a:endParaRPr/>
          </a:p>
          <a:p>
            <a:pPr lvl="1">
              <a:buSzPct val="45000"/>
              <a:buFont typeface="Arial"/>
              <a:buChar char="–"/>
            </a:pPr>
            <a:r>
              <a:rPr lang="en-IN" sz="2400">
                <a:solidFill>
                  <a:srgbClr val="000000"/>
                </a:solidFill>
                <a:latin typeface="Calibri"/>
              </a:rPr>
              <a:t>Third level</a:t>
            </a:r>
            <a:endParaRPr/>
          </a:p>
          <a:p>
            <a:pPr lvl="2">
              <a:buSzPct val="75000"/>
              <a:buFont typeface="Arial"/>
              <a:buChar char="•"/>
            </a:pPr>
            <a:r>
              <a:rPr lang="en-IN" sz="2000">
                <a:solidFill>
                  <a:srgbClr val="000000"/>
                </a:solidFill>
                <a:latin typeface="Calibri"/>
              </a:rPr>
              <a:t>Fourth level</a:t>
            </a:r>
            <a:endParaRPr/>
          </a:p>
          <a:p>
            <a:pPr lvl="3">
              <a:buSzPct val="45000"/>
              <a:buFont typeface="Arial"/>
              <a:buChar char="–"/>
            </a:pPr>
            <a:r>
              <a:rPr lang="en-IN" sz="2000">
                <a:solidFill>
                  <a:srgbClr val="000000"/>
                </a:solidFill>
                <a:latin typeface="Calibri"/>
              </a:rPr>
              <a:t>Fifth level</a:t>
            </a:r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1200">
                <a:solidFill>
                  <a:srgbClr val="8b8b8b"/>
                </a:solidFill>
                <a:latin typeface="Calibri"/>
              </a:rPr>
              <a:t>01/11/10</a:t>
            </a:r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1200">
                <a:solidFill>
                  <a:srgbClr val="898989"/>
                </a:solidFill>
                <a:latin typeface="Calibri"/>
              </a:rPr>
              <a:t>Microsoft Internal Use Only</a:t>
            </a:r>
            <a:endParaRPr/>
          </a:p>
        </p:txBody>
      </p:sp>
      <p:sp>
        <p:nvSpPr>
          <p:cNvPr id="2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bIns="45000" lIns="90000" rIns="90000" tIns="45000"/>
          <a:p>
            <a:fld id="{81B141C1-A151-4161-91B1-E1812131D191}" type="slidenum">
              <a:rPr lang="en-IN" sz="1200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5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Shape 1"/>
          <p:cNvSpPr txBox="1"/>
          <p:nvPr/>
        </p:nvSpPr>
        <p:spPr>
          <a:xfrm>
            <a:off x="184320" y="-104760"/>
            <a:ext cx="8455680" cy="118476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en-IN" sz="5400">
                <a:solidFill>
                  <a:srgbClr val="3b6432"/>
                </a:solidFill>
                <a:latin typeface="Cambria"/>
              </a:rPr>
              <a:t>Microsoft’s Approach to Accessible Education</a:t>
            </a:r>
            <a:endParaRPr/>
          </a:p>
        </p:txBody>
      </p:sp>
      <p:sp>
        <p:nvSpPr>
          <p:cNvPr id="31" name="TextShape 2"/>
          <p:cNvSpPr txBox="1"/>
          <p:nvPr/>
        </p:nvSpPr>
        <p:spPr>
          <a:xfrm>
            <a:off x="5029200" y="4876920"/>
            <a:ext cx="3606480" cy="4616280"/>
          </a:xfrm>
          <a:prstGeom prst="rect">
            <a:avLst/>
          </a:prstGeom>
        </p:spPr>
        <p:txBody>
          <a:bodyPr bIns="45000" lIns="90000" rIns="90000" tIns="45000"/>
          <a:p>
            <a:pPr>
              <a:lnSpc>
                <a:spcPts val="776"/>
              </a:lnSpc>
            </a:pPr>
            <a:r>
              <a:rPr b="1" lang="en-IN" sz="2000">
                <a:solidFill>
                  <a:srgbClr val="000000"/>
                </a:solidFill>
              </a:rPr>
              <a:t>James Thurston</a:t>
            </a:r>
            <a:r>
              <a:rPr b="1" lang="en-IN" sz="2000">
                <a:solidFill>
                  <a:srgbClr val="000000"/>
                </a:solidFill>
              </a:rPr>
              <a:t>	</a:t>
            </a:r>
            <a:r>
              <a:rPr b="1" lang="en-IN" sz="2000">
                <a:solidFill>
                  <a:srgbClr val="000000"/>
                </a:solidFill>
              </a:rPr>
              <a:t>	</a:t>
            </a:r>
            <a:r>
              <a:rPr b="1" lang="en-IN" sz="2000">
                <a:solidFill>
                  <a:srgbClr val="000000"/>
                </a:solidFill>
              </a:rPr>
              <a:t>
</a:t>
            </a:r>
            <a:r>
              <a:rPr b="1" lang="en-IN" sz="2000">
                <a:solidFill>
                  <a:srgbClr val="000000"/>
                </a:solidFill>
              </a:rPr>
              <a:t>Senior Strategist - Global Policy</a:t>
            </a:r>
            <a:endParaRPr/>
          </a:p>
          <a:p>
            <a:pPr>
              <a:lnSpc>
                <a:spcPts val="776"/>
              </a:lnSpc>
            </a:pPr>
            <a:r>
              <a:rPr b="1" lang="en-IN" sz="2000">
                <a:solidFill>
                  <a:srgbClr val="000000"/>
                </a:solidFill>
              </a:rPr>
              <a:t>Microsoft</a:t>
            </a:r>
            <a:endParaRPr/>
          </a:p>
          <a:p>
            <a:pPr>
              <a:lnSpc>
                <a:spcPts val="776"/>
              </a:lnSpc>
            </a:pPr>
            <a:r>
              <a:rPr b="1" lang="en-IN" sz="2000">
                <a:solidFill>
                  <a:srgbClr val="000000"/>
                </a:solidFill>
              </a:rPr>
              <a:t>Trustworthy Computing Group</a:t>
            </a:r>
            <a:endParaRPr/>
          </a:p>
          <a:p>
            <a:endParaRPr/>
          </a:p>
          <a:p>
            <a:endParaRPr/>
          </a:p>
          <a:p>
            <a:endParaRPr/>
          </a:p>
        </p:txBody>
      </p:sp>
      <p:pic>
        <p:nvPicPr>
          <p:cNvPr descr="" id="32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457200" y="4952880"/>
            <a:ext cx="2742840" cy="837720"/>
          </a:xfrm>
          <a:prstGeom prst="rect">
            <a:avLst/>
          </a:prstGeom>
        </p:spPr>
      </p:pic>
      <p:sp>
        <p:nvSpPr>
          <p:cNvPr id="33" name="CustomShape 3"/>
          <p:cNvSpPr/>
          <p:nvPr/>
        </p:nvSpPr>
        <p:spPr>
          <a:xfrm>
            <a:off x="1987200" y="3243600"/>
            <a:ext cx="5212800" cy="3614400"/>
          </a:xfrm>
          <a:prstGeom prst="rect">
            <a:avLst/>
          </a:prstGeom>
        </p:spPr>
        <p:txBody>
          <a:bodyPr/>
          <a:p>
            <a:pPr>
              <a:lnSpc>
                <a:spcPts val="776"/>
              </a:lnSpc>
            </a:pPr>
            <a:r>
              <a:rPr b="1" lang="en-IN" sz="2800">
                <a:solidFill>
                  <a:srgbClr val="3b6432"/>
                </a:solidFill>
                <a:latin typeface="Calibri"/>
              </a:rPr>
              <a:t>EDICT2010</a:t>
            </a:r>
            <a:endParaRPr/>
          </a:p>
          <a:p>
            <a:pPr>
              <a:lnSpc>
                <a:spcPts val="776"/>
              </a:lnSpc>
            </a:pPr>
            <a:r>
              <a:rPr b="1" lang="en-IN" sz="2800">
                <a:solidFill>
                  <a:srgbClr val="3b6432"/>
                </a:solidFill>
                <a:latin typeface="Calibri"/>
              </a:rPr>
              <a:t>New Delhi, India</a:t>
            </a:r>
            <a:endParaRPr/>
          </a:p>
          <a:p>
            <a:pPr>
              <a:lnSpc>
                <a:spcPts val="776"/>
              </a:lnSpc>
            </a:pPr>
            <a:r>
              <a:rPr b="1" lang="en-IN" sz="2800">
                <a:solidFill>
                  <a:srgbClr val="3b6432"/>
                </a:solidFill>
                <a:latin typeface="Calibri"/>
              </a:rPr>
              <a:t>October 27-29, 2010</a:t>
            </a:r>
            <a:endParaRPr/>
          </a:p>
          <a:p>
            <a:endParaRPr/>
          </a:p>
          <a:p>
            <a:endParaRPr/>
          </a:p>
          <a:p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34" name="Picture 4"/>
          <p:cNvPicPr/>
          <p:nvPr/>
        </p:nvPicPr>
        <p:blipFill>
          <a:blip r:embed="rId1"/>
          <a:stretch>
            <a:fillRect/>
          </a:stretch>
        </p:blipFill>
        <p:spPr>
          <a:xfrm>
            <a:off x="225000" y="1051200"/>
            <a:ext cx="8728920" cy="5233680"/>
          </a:xfrm>
          <a:prstGeom prst="rect">
            <a:avLst/>
          </a:prstGeom>
        </p:spPr>
      </p:pic>
      <p:sp>
        <p:nvSpPr>
          <p:cNvPr id="35" name="CustomShape 1"/>
          <p:cNvSpPr/>
          <p:nvPr/>
        </p:nvSpPr>
        <p:spPr>
          <a:xfrm>
            <a:off x="403560" y="1590480"/>
            <a:ext cx="4472640" cy="478260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en-IN" sz="4400">
                <a:solidFill>
                  <a:srgbClr val="ffffff"/>
                </a:solidFill>
                <a:latin typeface="Segoe UI Semibold"/>
              </a:rPr>
              <a:t>Help Students and Educators throughout the World Realize their Full Potential</a:t>
            </a:r>
            <a:endParaRPr/>
          </a:p>
        </p:txBody>
      </p:sp>
      <p:sp>
        <p:nvSpPr>
          <p:cNvPr id="36" name="CustomShape 2"/>
          <p:cNvSpPr/>
          <p:nvPr/>
        </p:nvSpPr>
        <p:spPr>
          <a:xfrm>
            <a:off x="549360" y="236520"/>
            <a:ext cx="8365680" cy="91332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IN" sz="5400">
                <a:solidFill>
                  <a:srgbClr val="3b6432"/>
                </a:solidFill>
                <a:latin typeface="Cambria"/>
              </a:rPr>
              <a:t>Our Mission</a:t>
            </a:r>
            <a:endParaRPr/>
          </a:p>
        </p:txBody>
      </p:sp>
    </p:spTree>
  </p:cSld>
  <p:transition spd="med">
    <p:fade/>
  </p:transition>
  <p:timing>
    <p:tnLst>
      <p:par>
        <p:cTn dur="indefinite" id="3" nodeType="tmRoot" restart="never">
          <p:childTnLst>
            <p:seq>
              <p:cTn dur="indefinite" id="4" nodeType="mainSeq">
                <p:childTnLst>
                  <p:par>
                    <p:cTn fill="hold" id="5">
                      <p:stCondLst>
                        <p:cond delay="indefinite"/>
                      </p:stCondLst>
                      <p:childTnLst>
                        <p:par>
                          <p:cTn fill="hold" id="6">
                            <p:stCondLst>
                              <p:cond delay="0"/>
                            </p:stCondLst>
                            <p:childTnLst>
                              <p:par>
                                <p:cTn fill="hold" id="7" nodeType="afterEffect" presetClass="entr" presetID="1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 id="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500" fill="freeze" id="9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10">
                            <p:stCondLst>
                              <p:cond delay="750"/>
                            </p:stCondLst>
                            <p:childTnLst>
                              <p:par>
                                <p:cTn fill="hold" id="11" nodeType="afterEffect" presetClass="entr" presetID="5" presetSubtype="1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 id="1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dur="1500" fill="freeze" id="13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Shape 1"/>
          <p:cNvSpPr txBox="1"/>
          <p:nvPr/>
        </p:nvSpPr>
        <p:spPr>
          <a:xfrm>
            <a:off x="144360" y="184320"/>
            <a:ext cx="8788320" cy="79164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en-IN" sz="5400">
                <a:solidFill>
                  <a:srgbClr val="3b6432"/>
                </a:solidFill>
                <a:latin typeface="Cambria"/>
              </a:rPr>
              <a:t>What We’ve Learned</a:t>
            </a:r>
            <a:endParaRPr/>
          </a:p>
        </p:txBody>
      </p:sp>
      <p:sp>
        <p:nvSpPr>
          <p:cNvPr id="38" name="CustomShape 2"/>
          <p:cNvSpPr/>
          <p:nvPr/>
        </p:nvSpPr>
        <p:spPr>
          <a:xfrm>
            <a:off x="7375680" y="1663560"/>
            <a:ext cx="1323720" cy="395280"/>
          </a:xfrm>
          <a:prstGeom prst="rect">
            <a:avLst/>
          </a:prstGeom>
        </p:spPr>
        <p:txBody>
          <a:bodyPr bIns="45000" lIns="90000" rIns="90000" tIns="45000"/>
          <a:p>
            <a:pPr algn="r"/>
            <a:r>
              <a:rPr lang="en-IN" sz="1050">
                <a:solidFill>
                  <a:srgbClr val="ffffff"/>
                </a:solidFill>
                <a:latin typeface="Arial"/>
              </a:rPr>
              <a:t> </a:t>
            </a:r>
            <a:r>
              <a:rPr lang="en-IN" sz="1200">
                <a:solidFill>
                  <a:srgbClr val="ffffff"/>
                </a:solidFill>
                <a:latin typeface="Arial"/>
              </a:rPr>
              <a:t> </a:t>
            </a:r>
            <a:r>
              <a:rPr lang="en-IN" sz="1200">
                <a:solidFill>
                  <a:srgbClr val="ffffff"/>
                </a:solidFill>
                <a:latin typeface="Arial"/>
              </a:rPr>
              <a:t>(78%)  </a:t>
            </a:r>
            <a:r>
              <a:rPr b="1" lang="en-IN" sz="2000">
                <a:solidFill>
                  <a:srgbClr val="ffffff"/>
                </a:solidFill>
                <a:latin typeface="Arial"/>
              </a:rPr>
              <a:t>84%</a:t>
            </a:r>
            <a:endParaRPr/>
          </a:p>
        </p:txBody>
      </p:sp>
      <p:sp>
        <p:nvSpPr>
          <p:cNvPr id="39" name="CustomShape 3"/>
          <p:cNvSpPr/>
          <p:nvPr/>
        </p:nvSpPr>
        <p:spPr>
          <a:xfrm>
            <a:off x="7478640" y="2419200"/>
            <a:ext cx="1231560" cy="395280"/>
          </a:xfrm>
          <a:prstGeom prst="rect">
            <a:avLst/>
          </a:prstGeom>
        </p:spPr>
        <p:txBody>
          <a:bodyPr bIns="45000" lIns="90000" rIns="90000" tIns="45000"/>
          <a:p>
            <a:pPr algn="r"/>
            <a:r>
              <a:rPr lang="en-IN" sz="2000">
                <a:solidFill>
                  <a:srgbClr val="ffffff"/>
                </a:solidFill>
                <a:latin typeface="Arial"/>
              </a:rPr>
              <a:t> </a:t>
            </a:r>
            <a:r>
              <a:rPr lang="en-IN" sz="1200">
                <a:solidFill>
                  <a:srgbClr val="ffffff"/>
                </a:solidFill>
                <a:latin typeface="Arial"/>
              </a:rPr>
              <a:t>(81%) </a:t>
            </a:r>
            <a:r>
              <a:rPr b="1" lang="en-IN" sz="2000">
                <a:solidFill>
                  <a:srgbClr val="ffffff"/>
                </a:solidFill>
                <a:latin typeface="Arial"/>
              </a:rPr>
              <a:t>84%</a:t>
            </a:r>
            <a:endParaRPr/>
          </a:p>
        </p:txBody>
      </p:sp>
      <p:sp>
        <p:nvSpPr>
          <p:cNvPr id="40" name="CustomShape 4"/>
          <p:cNvSpPr/>
          <p:nvPr/>
        </p:nvSpPr>
        <p:spPr>
          <a:xfrm>
            <a:off x="7531200" y="3198600"/>
            <a:ext cx="1198080" cy="395280"/>
          </a:xfrm>
          <a:prstGeom prst="rect">
            <a:avLst/>
          </a:prstGeom>
        </p:spPr>
        <p:txBody>
          <a:bodyPr bIns="45000" lIns="90000" rIns="90000" tIns="45000"/>
          <a:p>
            <a:pPr algn="r"/>
            <a:r>
              <a:rPr lang="en-IN" sz="1200">
                <a:solidFill>
                  <a:srgbClr val="ffffff"/>
                </a:solidFill>
                <a:latin typeface="Arial"/>
              </a:rPr>
              <a:t>(79%) </a:t>
            </a:r>
            <a:r>
              <a:rPr b="1" lang="en-IN" sz="2000">
                <a:solidFill>
                  <a:srgbClr val="ffffff"/>
                </a:solidFill>
                <a:latin typeface="Arial"/>
              </a:rPr>
              <a:t>82%</a:t>
            </a:r>
            <a:endParaRPr/>
          </a:p>
        </p:txBody>
      </p:sp>
      <p:sp>
        <p:nvSpPr>
          <p:cNvPr id="41" name="CustomShape 5"/>
          <p:cNvSpPr/>
          <p:nvPr/>
        </p:nvSpPr>
        <p:spPr>
          <a:xfrm>
            <a:off x="7269120" y="3986280"/>
            <a:ext cx="1215720" cy="395280"/>
          </a:xfrm>
          <a:prstGeom prst="rect">
            <a:avLst/>
          </a:prstGeom>
        </p:spPr>
        <p:txBody>
          <a:bodyPr bIns="45000" lIns="90000" rIns="90000" tIns="45000"/>
          <a:p>
            <a:pPr algn="r"/>
            <a:r>
              <a:rPr lang="en-IN" sz="1200">
                <a:solidFill>
                  <a:srgbClr val="ffffff"/>
                </a:solidFill>
                <a:latin typeface="Arial"/>
              </a:rPr>
              <a:t>(74%) </a:t>
            </a:r>
            <a:r>
              <a:rPr b="1" lang="en-IN" sz="2000">
                <a:solidFill>
                  <a:srgbClr val="ffffff"/>
                </a:solidFill>
                <a:latin typeface="Arial"/>
              </a:rPr>
              <a:t>77%</a:t>
            </a:r>
            <a:endParaRPr/>
          </a:p>
        </p:txBody>
      </p:sp>
      <p:sp>
        <p:nvSpPr>
          <p:cNvPr id="42" name="CustomShape 6"/>
          <p:cNvSpPr/>
          <p:nvPr/>
        </p:nvSpPr>
        <p:spPr>
          <a:xfrm>
            <a:off x="7126200" y="4768920"/>
            <a:ext cx="1283760" cy="395280"/>
          </a:xfrm>
          <a:prstGeom prst="rect">
            <a:avLst/>
          </a:prstGeom>
        </p:spPr>
        <p:txBody>
          <a:bodyPr bIns="45000" lIns="90000" rIns="90000" tIns="45000"/>
          <a:p>
            <a:pPr algn="r"/>
            <a:r>
              <a:rPr lang="en-IN" sz="1200">
                <a:solidFill>
                  <a:srgbClr val="ffffff"/>
                </a:solidFill>
                <a:latin typeface="Arial"/>
              </a:rPr>
              <a:t>(67%) </a:t>
            </a:r>
            <a:r>
              <a:rPr b="1" lang="en-IN" sz="2000">
                <a:solidFill>
                  <a:srgbClr val="ffffff"/>
                </a:solidFill>
                <a:latin typeface="Arial"/>
              </a:rPr>
              <a:t>72%</a:t>
            </a:r>
            <a:endParaRPr/>
          </a:p>
        </p:txBody>
      </p:sp>
      <p:sp>
        <p:nvSpPr>
          <p:cNvPr id="43" name="CustomShape 7"/>
          <p:cNvSpPr/>
          <p:nvPr/>
        </p:nvSpPr>
        <p:spPr>
          <a:xfrm>
            <a:off x="6991200" y="5499000"/>
            <a:ext cx="1198080" cy="395280"/>
          </a:xfrm>
          <a:prstGeom prst="rect">
            <a:avLst/>
          </a:prstGeom>
        </p:spPr>
        <p:txBody>
          <a:bodyPr bIns="45000" lIns="90000" rIns="90000" tIns="45000"/>
          <a:p>
            <a:pPr algn="r"/>
            <a:r>
              <a:rPr lang="en-IN" sz="1200">
                <a:solidFill>
                  <a:srgbClr val="ffffff"/>
                </a:solidFill>
                <a:latin typeface="Arial"/>
              </a:rPr>
              <a:t>(69%) </a:t>
            </a:r>
            <a:r>
              <a:rPr b="1" lang="en-IN" sz="2000">
                <a:solidFill>
                  <a:srgbClr val="ffffff"/>
                </a:solidFill>
                <a:latin typeface="Arial"/>
              </a:rPr>
              <a:t>69%</a:t>
            </a:r>
            <a:endParaRPr/>
          </a:p>
        </p:txBody>
      </p:sp>
      <p:sp>
        <p:nvSpPr>
          <p:cNvPr id="44" name="CustomShape 8"/>
          <p:cNvSpPr/>
          <p:nvPr/>
        </p:nvSpPr>
        <p:spPr>
          <a:xfrm>
            <a:off x="1098000" y="3986640"/>
            <a:ext cx="1906560" cy="966960"/>
          </a:xfrm>
          <a:prstGeom prst="rect">
            <a:avLst/>
          </a:prstGeom>
          <a:solidFill>
            <a:srgbClr val="3b6432"/>
          </a:solidFill>
        </p:spPr>
        <p:txBody>
          <a:bodyPr anchor="ctr" bIns="45000" lIns="90000" rIns="90000" tIns="45000"/>
          <a:p>
            <a:pPr algn="ctr"/>
            <a:r>
              <a:rPr b="1" lang="en-IN" sz="2000">
                <a:solidFill>
                  <a:srgbClr val="ffffff"/>
                </a:solidFill>
                <a:latin typeface="Arial"/>
              </a:rPr>
              <a:t>Transforming Education</a:t>
            </a:r>
            <a:endParaRPr/>
          </a:p>
        </p:txBody>
      </p:sp>
      <p:sp>
        <p:nvSpPr>
          <p:cNvPr id="45" name="CustomShape 9"/>
          <p:cNvSpPr/>
          <p:nvPr/>
        </p:nvSpPr>
        <p:spPr>
          <a:xfrm>
            <a:off x="230040" y="1328760"/>
            <a:ext cx="1906200" cy="966600"/>
          </a:xfrm>
          <a:prstGeom prst="rect">
            <a:avLst/>
          </a:prstGeom>
          <a:solidFill>
            <a:srgbClr val="3b6432"/>
          </a:solidFill>
        </p:spPr>
        <p:txBody>
          <a:bodyPr anchor="ctr" bIns="45000" lIns="90000" rIns="90000" tIns="45000"/>
          <a:p>
            <a:pPr algn="ctr"/>
            <a:r>
              <a:rPr b="1" lang="en-IN" sz="2000">
                <a:solidFill>
                  <a:srgbClr val="ffffff"/>
                </a:solidFill>
                <a:latin typeface="Arial"/>
              </a:rPr>
              <a:t>Creating Jobs and Growth</a:t>
            </a:r>
            <a:endParaRPr/>
          </a:p>
        </p:txBody>
      </p:sp>
      <p:sp>
        <p:nvSpPr>
          <p:cNvPr id="46" name="CustomShape 10"/>
          <p:cNvSpPr/>
          <p:nvPr/>
        </p:nvSpPr>
        <p:spPr>
          <a:xfrm>
            <a:off x="669960" y="2631960"/>
            <a:ext cx="1906200" cy="966600"/>
          </a:xfrm>
          <a:prstGeom prst="rect">
            <a:avLst/>
          </a:prstGeom>
          <a:solidFill>
            <a:srgbClr val="3b6432"/>
          </a:solidFill>
        </p:spPr>
        <p:txBody>
          <a:bodyPr anchor="ctr" bIns="45000" lIns="90000" rIns="90000" tIns="45000"/>
          <a:p>
            <a:pPr algn="ctr"/>
            <a:r>
              <a:rPr b="1" lang="en-IN" sz="2000">
                <a:solidFill>
                  <a:srgbClr val="ffffff"/>
                </a:solidFill>
                <a:latin typeface="Arial"/>
              </a:rPr>
              <a:t>Enabling</a:t>
            </a:r>
            <a:endParaRPr/>
          </a:p>
          <a:p>
            <a:pPr algn="ctr"/>
            <a:r>
              <a:rPr b="1" lang="en-IN" sz="2000">
                <a:solidFill>
                  <a:srgbClr val="ffffff"/>
                </a:solidFill>
                <a:latin typeface="Arial"/>
              </a:rPr>
              <a:t>Innovation</a:t>
            </a:r>
            <a:endParaRPr/>
          </a:p>
        </p:txBody>
      </p:sp>
      <p:sp>
        <p:nvSpPr>
          <p:cNvPr id="47" name="CustomShape 11"/>
          <p:cNvSpPr/>
          <p:nvPr/>
        </p:nvSpPr>
        <p:spPr>
          <a:xfrm>
            <a:off x="414360" y="956160"/>
            <a:ext cx="241740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IN">
                <a:solidFill>
                  <a:srgbClr val="003300"/>
                </a:solidFill>
                <a:latin typeface="Arial"/>
              </a:rPr>
              <a:t>EDU PRIORITIES</a:t>
            </a:r>
            <a:endParaRPr/>
          </a:p>
        </p:txBody>
      </p:sp>
      <p:sp>
        <p:nvSpPr>
          <p:cNvPr id="48" name="CustomShape 12"/>
          <p:cNvSpPr/>
          <p:nvPr/>
        </p:nvSpPr>
        <p:spPr>
          <a:xfrm>
            <a:off x="131760" y="6649920"/>
            <a:ext cx="4211280" cy="250200"/>
          </a:xfrm>
          <a:prstGeom prst="rect">
            <a:avLst/>
          </a:prstGeom>
          <a:ln>
            <a:solidFill>
              <a:srgbClr val="3b6432"/>
            </a:solidFill>
          </a:ln>
        </p:spPr>
        <p:txBody>
          <a:bodyPr bIns="45000" lIns="90000" rIns="90000" tIns="45000"/>
          <a:p>
            <a:r>
              <a:rPr lang="en-IN" sz="1050">
                <a:solidFill>
                  <a:srgbClr val="000000"/>
                </a:solidFill>
                <a:latin typeface="Arial"/>
              </a:rPr>
              <a:t>Source: Microsoft  EduTracker 2010  (2008)</a:t>
            </a:r>
            <a:endParaRPr/>
          </a:p>
        </p:txBody>
      </p:sp>
      <p:sp>
        <p:nvSpPr>
          <p:cNvPr id="49" name="CustomShape 13"/>
          <p:cNvSpPr/>
          <p:nvPr/>
        </p:nvSpPr>
        <p:spPr>
          <a:xfrm>
            <a:off x="3105000" y="1320840"/>
            <a:ext cx="838440" cy="5069160"/>
          </a:xfrm>
          <a:prstGeom prst="rightBrace">
            <a:avLst>
              <a:gd fmla="val 0" name="adj1"/>
              <a:gd fmla="val 0" name="adj2"/>
            </a:avLst>
          </a:prstGeom>
          <a:ln w="57240">
            <a:solidFill>
              <a:srgbClr val="3b6432"/>
            </a:solidFill>
            <a:round/>
          </a:ln>
        </p:spPr>
      </p:sp>
      <p:sp>
        <p:nvSpPr>
          <p:cNvPr id="50" name="CustomShape 14"/>
          <p:cNvSpPr/>
          <p:nvPr/>
        </p:nvSpPr>
        <p:spPr>
          <a:xfrm>
            <a:off x="5350680" y="956160"/>
            <a:ext cx="2417400" cy="3646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IN">
                <a:solidFill>
                  <a:srgbClr val="003300"/>
                </a:solidFill>
              </a:rPr>
              <a:t>EDU GOALS</a:t>
            </a:r>
            <a:endParaRPr/>
          </a:p>
        </p:txBody>
      </p:sp>
      <p:sp>
        <p:nvSpPr>
          <p:cNvPr id="51" name="CustomShape 15"/>
          <p:cNvSpPr/>
          <p:nvPr/>
        </p:nvSpPr>
        <p:spPr>
          <a:xfrm>
            <a:off x="7375680" y="1647720"/>
            <a:ext cx="1323720" cy="395280"/>
          </a:xfrm>
          <a:prstGeom prst="rect">
            <a:avLst/>
          </a:prstGeom>
          <a:ln>
            <a:solidFill>
              <a:srgbClr val="3b6432"/>
            </a:solidFill>
          </a:ln>
        </p:spPr>
        <p:txBody>
          <a:bodyPr bIns="45000" lIns="90000" rIns="90000" tIns="45000"/>
          <a:p>
            <a:pPr algn="r"/>
            <a:r>
              <a:rPr lang="en-IN" sz="1050">
                <a:solidFill>
                  <a:srgbClr val="ffffff"/>
                </a:solidFill>
                <a:latin typeface="Arial"/>
              </a:rPr>
              <a:t> </a:t>
            </a:r>
            <a:r>
              <a:rPr lang="en-IN" sz="1200">
                <a:solidFill>
                  <a:srgbClr val="ffffff"/>
                </a:solidFill>
                <a:latin typeface="Arial"/>
              </a:rPr>
              <a:t> </a:t>
            </a:r>
            <a:r>
              <a:rPr lang="en-IN" sz="1200">
                <a:solidFill>
                  <a:srgbClr val="ffffff"/>
                </a:solidFill>
                <a:latin typeface="Arial"/>
              </a:rPr>
              <a:t>(78%)  </a:t>
            </a:r>
            <a:r>
              <a:rPr b="1" lang="en-IN" sz="2000">
                <a:solidFill>
                  <a:srgbClr val="ffffff"/>
                </a:solidFill>
                <a:latin typeface="Arial"/>
              </a:rPr>
              <a:t>84%</a:t>
            </a:r>
            <a:endParaRPr/>
          </a:p>
        </p:txBody>
      </p:sp>
      <p:sp>
        <p:nvSpPr>
          <p:cNvPr id="52" name="CustomShape 16"/>
          <p:cNvSpPr/>
          <p:nvPr/>
        </p:nvSpPr>
        <p:spPr>
          <a:xfrm>
            <a:off x="7478640" y="2403360"/>
            <a:ext cx="1231560" cy="395280"/>
          </a:xfrm>
          <a:prstGeom prst="rect">
            <a:avLst/>
          </a:prstGeom>
          <a:ln w="9360">
            <a:solidFill>
              <a:srgbClr val="3b6432"/>
            </a:solidFill>
            <a:miter/>
          </a:ln>
        </p:spPr>
        <p:txBody>
          <a:bodyPr bIns="45000" lIns="90000" rIns="90000" tIns="45000"/>
          <a:p>
            <a:pPr algn="r"/>
            <a:r>
              <a:rPr lang="en-IN" sz="2000">
                <a:solidFill>
                  <a:srgbClr val="ffffff"/>
                </a:solidFill>
              </a:rPr>
              <a:t> </a:t>
            </a:r>
            <a:r>
              <a:rPr lang="en-IN" sz="1200">
                <a:solidFill>
                  <a:srgbClr val="ffffff"/>
                </a:solidFill>
              </a:rPr>
              <a:t>(81%) </a:t>
            </a:r>
            <a:r>
              <a:rPr b="1" lang="en-IN" sz="2000">
                <a:solidFill>
                  <a:srgbClr val="ffffff"/>
                </a:solidFill>
              </a:rPr>
              <a:t>84%</a:t>
            </a:r>
            <a:endParaRPr/>
          </a:p>
        </p:txBody>
      </p:sp>
      <p:sp>
        <p:nvSpPr>
          <p:cNvPr id="53" name="CustomShape 17"/>
          <p:cNvSpPr/>
          <p:nvPr/>
        </p:nvSpPr>
        <p:spPr>
          <a:xfrm>
            <a:off x="7531200" y="3182760"/>
            <a:ext cx="1198080" cy="395280"/>
          </a:xfrm>
          <a:prstGeom prst="rect">
            <a:avLst/>
          </a:prstGeom>
          <a:ln w="9360">
            <a:solidFill>
              <a:srgbClr val="3b6432"/>
            </a:solidFill>
            <a:miter/>
          </a:ln>
        </p:spPr>
        <p:txBody>
          <a:bodyPr bIns="45000" lIns="90000" rIns="90000" tIns="45000"/>
          <a:p>
            <a:pPr algn="r"/>
            <a:r>
              <a:rPr lang="en-IN" sz="1200">
                <a:solidFill>
                  <a:srgbClr val="ffffff"/>
                </a:solidFill>
              </a:rPr>
              <a:t>(79%) </a:t>
            </a:r>
            <a:r>
              <a:rPr b="1" lang="en-IN" sz="2000">
                <a:solidFill>
                  <a:srgbClr val="ffffff"/>
                </a:solidFill>
              </a:rPr>
              <a:t>82%</a:t>
            </a:r>
            <a:endParaRPr/>
          </a:p>
        </p:txBody>
      </p:sp>
      <p:sp>
        <p:nvSpPr>
          <p:cNvPr id="54" name="CustomShape 18"/>
          <p:cNvSpPr/>
          <p:nvPr/>
        </p:nvSpPr>
        <p:spPr>
          <a:xfrm>
            <a:off x="7269120" y="3970440"/>
            <a:ext cx="1215720" cy="395280"/>
          </a:xfrm>
          <a:prstGeom prst="rect">
            <a:avLst/>
          </a:prstGeom>
          <a:ln w="9360">
            <a:solidFill>
              <a:srgbClr val="3b6432"/>
            </a:solidFill>
            <a:miter/>
          </a:ln>
        </p:spPr>
        <p:txBody>
          <a:bodyPr bIns="45000" lIns="90000" rIns="90000" tIns="45000"/>
          <a:p>
            <a:pPr algn="r"/>
            <a:r>
              <a:rPr lang="en-IN" sz="1200">
                <a:solidFill>
                  <a:srgbClr val="ffffff"/>
                </a:solidFill>
              </a:rPr>
              <a:t>(74%) </a:t>
            </a:r>
            <a:r>
              <a:rPr b="1" lang="en-IN" sz="2000">
                <a:solidFill>
                  <a:srgbClr val="ffffff"/>
                </a:solidFill>
              </a:rPr>
              <a:t>77%</a:t>
            </a:r>
            <a:endParaRPr/>
          </a:p>
        </p:txBody>
      </p:sp>
      <p:sp>
        <p:nvSpPr>
          <p:cNvPr id="55" name="CustomShape 19"/>
          <p:cNvSpPr/>
          <p:nvPr/>
        </p:nvSpPr>
        <p:spPr>
          <a:xfrm>
            <a:off x="7126200" y="4753080"/>
            <a:ext cx="1283760" cy="395280"/>
          </a:xfrm>
          <a:prstGeom prst="rect">
            <a:avLst/>
          </a:prstGeom>
          <a:ln w="9360">
            <a:solidFill>
              <a:srgbClr val="3b6432"/>
            </a:solidFill>
            <a:miter/>
          </a:ln>
        </p:spPr>
        <p:txBody>
          <a:bodyPr bIns="45000" lIns="90000" rIns="90000" tIns="45000"/>
          <a:p>
            <a:pPr algn="r"/>
            <a:r>
              <a:rPr lang="en-IN" sz="1200">
                <a:solidFill>
                  <a:srgbClr val="ffffff"/>
                </a:solidFill>
              </a:rPr>
              <a:t>(67%) </a:t>
            </a:r>
            <a:r>
              <a:rPr b="1" lang="en-IN" sz="2000">
                <a:solidFill>
                  <a:srgbClr val="ffffff"/>
                </a:solidFill>
              </a:rPr>
              <a:t>72%</a:t>
            </a:r>
            <a:endParaRPr/>
          </a:p>
        </p:txBody>
      </p:sp>
      <p:sp>
        <p:nvSpPr>
          <p:cNvPr id="56" name="CustomShape 20"/>
          <p:cNvSpPr/>
          <p:nvPr/>
        </p:nvSpPr>
        <p:spPr>
          <a:xfrm>
            <a:off x="7043760" y="5483160"/>
            <a:ext cx="1198080" cy="395280"/>
          </a:xfrm>
          <a:prstGeom prst="rect">
            <a:avLst/>
          </a:prstGeom>
          <a:ln w="9360">
            <a:solidFill>
              <a:srgbClr val="3b6432"/>
            </a:solidFill>
            <a:miter/>
          </a:ln>
        </p:spPr>
        <p:txBody>
          <a:bodyPr bIns="45000" lIns="90000" rIns="90000" tIns="45000"/>
          <a:p>
            <a:pPr algn="r"/>
            <a:r>
              <a:rPr lang="en-IN" sz="1200">
                <a:solidFill>
                  <a:srgbClr val="ffffff"/>
                </a:solidFill>
              </a:rPr>
              <a:t>(69%) </a:t>
            </a:r>
            <a:r>
              <a:rPr b="1" lang="en-IN" sz="2000">
                <a:solidFill>
                  <a:srgbClr val="ffffff"/>
                </a:solidFill>
              </a:rPr>
              <a:t>69%</a:t>
            </a:r>
            <a:endParaRPr/>
          </a:p>
        </p:txBody>
      </p:sp>
    </p:spTree>
  </p:cSld>
  <p:transition spd="med">
    <p:fade/>
  </p:transition>
  <p:timing>
    <p:tnLst>
      <p:par>
        <p:cTn dur="indefinite" id="14" nodeType="tmRoot" restart="never">
          <p:childTnLst>
            <p:seq>
              <p:cTn dur="indefinite" id="15" nodeType="mainSeq">
                <p:childTnLst>
                  <p:par>
                    <p:cTn fill="hold" id="16">
                      <p:stCondLst>
                        <p:cond delay="indefinite"/>
                      </p:stCondLst>
                      <p:childTnLst>
                        <p:par>
                          <p:cTn fill="hold" id="17">
                            <p:stCondLst>
                              <p:cond delay="0"/>
                            </p:stCondLst>
                            <p:childTnLst>
                              <p:par>
                                <p:cTn fill="hold" id="18" nodeType="afterEffect" presetClass="entr" presetID="5" presetSubtype="1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 id="1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heckerboard(across)" transition="in">
                                      <p:cBhvr additive="repl">
                                        <p:cTn dur="500" fill="freeze" id="2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21">
                            <p:stCondLst>
                              <p:cond delay="750"/>
                            </p:stCondLst>
                            <p:childTnLst>
                              <p:par>
                                <p:cTn fill="hold" id="22" nodeType="after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1500" fill="freeze" id="24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5">
                      <p:stCondLst>
                        <p:cond delay="indefinite"/>
                      </p:stCondLst>
                      <p:childTnLst>
                        <p:par>
                          <p:cTn fill="hold" id="26">
                            <p:stCondLst>
                              <p:cond delay="0"/>
                            </p:stCondLst>
                            <p:childTnLst>
                              <p:par>
                                <p:cTn fill="hold" id="27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1500" fill="freeze" id="29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0">
                      <p:stCondLst>
                        <p:cond delay="indefinite"/>
                      </p:stCondLst>
                      <p:childTnLst>
                        <p:par>
                          <p:cTn fill="hold" id="31">
                            <p:stCondLst>
                              <p:cond delay="0"/>
                            </p:stCondLst>
                            <p:childTnLst>
                              <p:par>
                                <p:cTn fill="hold" id="32" nodeType="clickEffect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1500" fill="freeze" id="34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35">
                      <p:stCondLst>
                        <p:cond delay="indefinite"/>
                      </p:stCondLst>
                      <p:childTnLst>
                        <p:par>
                          <p:cTn fill="hold" id="36">
                            <p:stCondLst>
                              <p:cond delay="0"/>
                            </p:stCondLst>
                            <p:childTnLst>
                              <p:par>
                                <p:cTn fill="hold" id="37" nodeType="click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8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-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1250" fill="freeze" id="39"/>
                                        <p:tgtEl>
                                          <p:spTgt spid="-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/>
          <p:cNvSpPr/>
          <p:nvPr/>
        </p:nvSpPr>
        <p:spPr>
          <a:xfrm>
            <a:off x="549360" y="1604880"/>
            <a:ext cx="7702200" cy="9435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400">
                <a:solidFill>
                  <a:srgbClr val="274321"/>
                </a:solidFill>
                <a:latin typeface="Calibri"/>
              </a:rPr>
              <a:t>An </a:t>
            </a:r>
            <a:r>
              <a:rPr b="1" lang="en-IN" sz="3200">
                <a:solidFill>
                  <a:srgbClr val="3b6432"/>
                </a:solidFill>
                <a:latin typeface="Calibri"/>
              </a:rPr>
              <a:t>excellent education </a:t>
            </a:r>
            <a:r>
              <a:rPr lang="en-IN" sz="2400">
                <a:solidFill>
                  <a:srgbClr val="274321"/>
                </a:solidFill>
                <a:latin typeface="Calibri"/>
              </a:rPr>
              <a:t>is a basic right and a socioeconomic and workforce imperative</a:t>
            </a:r>
            <a:endParaRPr/>
          </a:p>
        </p:txBody>
      </p:sp>
      <p:sp>
        <p:nvSpPr>
          <p:cNvPr id="58" name="CustomShape 2"/>
          <p:cNvSpPr/>
          <p:nvPr/>
        </p:nvSpPr>
        <p:spPr>
          <a:xfrm>
            <a:off x="549360" y="2772000"/>
            <a:ext cx="7702200" cy="106524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400">
                <a:solidFill>
                  <a:srgbClr val="274321"/>
                </a:solidFill>
                <a:latin typeface="Calibri"/>
              </a:rPr>
              <a:t>Technology can economically </a:t>
            </a:r>
            <a:r>
              <a:rPr b="1" lang="en-IN" sz="3200">
                <a:solidFill>
                  <a:srgbClr val="3b6432"/>
                </a:solidFill>
                <a:latin typeface="Calibri"/>
              </a:rPr>
              <a:t>accelerate insight </a:t>
            </a:r>
            <a:r>
              <a:rPr lang="en-IN" sz="2400">
                <a:solidFill>
                  <a:srgbClr val="274321"/>
                </a:solidFill>
                <a:latin typeface="Calibri"/>
              </a:rPr>
              <a:t>and impact at scale</a:t>
            </a:r>
            <a:endParaRPr/>
          </a:p>
        </p:txBody>
      </p:sp>
      <p:sp>
        <p:nvSpPr>
          <p:cNvPr id="59" name="CustomShape 3"/>
          <p:cNvSpPr/>
          <p:nvPr/>
        </p:nvSpPr>
        <p:spPr>
          <a:xfrm>
            <a:off x="549360" y="4044240"/>
            <a:ext cx="7702200" cy="9435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400">
                <a:solidFill>
                  <a:srgbClr val="274321"/>
                </a:solidFill>
                <a:latin typeface="Calibri"/>
              </a:rPr>
              <a:t>Effective, immersive learning experiences inspire </a:t>
            </a:r>
            <a:r>
              <a:rPr b="1" lang="en-IN" sz="3200">
                <a:solidFill>
                  <a:srgbClr val="3b6432"/>
                </a:solidFill>
                <a:latin typeface="Calibri"/>
              </a:rPr>
              <a:t>improved outcomes</a:t>
            </a:r>
            <a:endParaRPr/>
          </a:p>
        </p:txBody>
      </p:sp>
      <p:sp>
        <p:nvSpPr>
          <p:cNvPr id="60" name="CustomShape 4"/>
          <p:cNvSpPr/>
          <p:nvPr/>
        </p:nvSpPr>
        <p:spPr>
          <a:xfrm>
            <a:off x="549360" y="5209920"/>
            <a:ext cx="7702200" cy="143100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400">
                <a:solidFill>
                  <a:srgbClr val="274321"/>
                </a:solidFill>
                <a:latin typeface="Calibri"/>
              </a:rPr>
              <a:t>Communities of committed, collaborative participants are essential to </a:t>
            </a:r>
            <a:r>
              <a:rPr b="1" lang="en-IN" sz="3200">
                <a:solidFill>
                  <a:srgbClr val="3b6432"/>
                </a:solidFill>
                <a:latin typeface="Calibri"/>
              </a:rPr>
              <a:t>advancing education</a:t>
            </a:r>
            <a:endParaRPr/>
          </a:p>
        </p:txBody>
      </p:sp>
      <p:sp>
        <p:nvSpPr>
          <p:cNvPr id="61" name="Line 5"/>
          <p:cNvSpPr/>
          <p:nvPr/>
        </p:nvSpPr>
        <p:spPr>
          <a:xfrm>
            <a:off x="549000" y="2598840"/>
            <a:ext cx="7315200" cy="0"/>
          </a:xfrm>
          <a:prstGeom prst="line">
            <a:avLst/>
          </a:prstGeom>
          <a:ln w="12600">
            <a:solidFill>
              <a:srgbClr val="73be64"/>
            </a:solidFill>
            <a:custDash>
              <a:ds d="35000" sp="35000"/>
            </a:custDash>
            <a:round/>
          </a:ln>
        </p:spPr>
      </p:sp>
      <p:sp>
        <p:nvSpPr>
          <p:cNvPr id="62" name="Line 6"/>
          <p:cNvSpPr/>
          <p:nvPr/>
        </p:nvSpPr>
        <p:spPr>
          <a:xfrm>
            <a:off x="549000" y="3758040"/>
            <a:ext cx="7315200" cy="0"/>
          </a:xfrm>
          <a:prstGeom prst="line">
            <a:avLst/>
          </a:prstGeom>
          <a:ln w="12600">
            <a:solidFill>
              <a:srgbClr val="73be64"/>
            </a:solidFill>
            <a:custDash>
              <a:ds d="35000" sp="35000"/>
            </a:custDash>
            <a:round/>
          </a:ln>
        </p:spPr>
      </p:sp>
      <p:sp>
        <p:nvSpPr>
          <p:cNvPr id="63" name="Line 7"/>
          <p:cNvSpPr/>
          <p:nvPr/>
        </p:nvSpPr>
        <p:spPr>
          <a:xfrm>
            <a:off x="549000" y="5024520"/>
            <a:ext cx="7315200" cy="0"/>
          </a:xfrm>
          <a:prstGeom prst="line">
            <a:avLst/>
          </a:prstGeom>
          <a:ln w="12600">
            <a:solidFill>
              <a:srgbClr val="73be64"/>
            </a:solidFill>
            <a:custDash>
              <a:ds d="35000" sp="35000"/>
            </a:custDash>
            <a:round/>
          </a:ln>
        </p:spPr>
      </p:sp>
      <p:sp>
        <p:nvSpPr>
          <p:cNvPr id="64" name="CustomShape 8"/>
          <p:cNvSpPr/>
          <p:nvPr/>
        </p:nvSpPr>
        <p:spPr>
          <a:xfrm>
            <a:off x="549360" y="236520"/>
            <a:ext cx="8365680" cy="1736280"/>
          </a:xfrm>
          <a:prstGeom prst="rect">
            <a:avLst/>
          </a:prstGeom>
        </p:spPr>
        <p:txBody>
          <a:bodyPr bIns="45000" lIns="90000" rIns="90000" tIns="45000"/>
          <a:p>
            <a:r>
              <a:rPr b="1" lang="en-IN" sz="5400">
                <a:solidFill>
                  <a:srgbClr val="3b6432"/>
                </a:solidFill>
                <a:latin typeface="Cambria"/>
              </a:rPr>
              <a:t>At Microsoft We Believe</a:t>
            </a:r>
            <a:endParaRPr/>
          </a:p>
        </p:txBody>
      </p:sp>
    </p:spTree>
  </p:cSld>
  <p:transition spd="med">
    <p:fade/>
  </p:transition>
  <p:timing>
    <p:tnLst>
      <p:par>
        <p:cTn dur="indefinite" id="40" nodeType="tmRoot" restart="never">
          <p:childTnLst>
            <p:seq>
              <p:cTn dur="indefinite" id="41" nodeType="mainSeq">
                <p:childTnLst>
                  <p:par>
                    <p:cTn fill="hold" id="42">
                      <p:stCondLst>
                        <p:cond delay="indefinite"/>
                      </p:stCondLst>
                      <p:childTnLst>
                        <p:par>
                          <p:cTn fill="hold" id="43">
                            <p:stCondLst>
                              <p:cond delay="0"/>
                            </p:stCondLst>
                            <p:childTnLst>
                              <p:par>
                                <p:cTn fill="hold" id="44" nodeType="afterEffect" presetClass="entr" presetID="47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 id="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1000" fill="freeze" id="46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dur="1000" fill="hold" id="47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48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49">
                            <p:stCondLst>
                              <p:cond delay="1500"/>
                            </p:stCondLst>
                            <p:childTnLst>
                              <p:par>
                                <p:cTn fill="hold" id="50" nodeType="after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500" fill="freeze" id="52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53">
                            <p:stCondLst>
                              <p:cond delay="2000"/>
                            </p:stCondLst>
                            <p:childTnLst>
                              <p:par>
                                <p:cTn fill="hold" id="54" nodeType="afterEffect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5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1000" fill="freeze" id="56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dur="1000" fill="hold" id="57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58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59">
                            <p:stCondLst>
                              <p:cond delay="3000"/>
                            </p:stCondLst>
                            <p:childTnLst>
                              <p:par>
                                <p:cTn fill="hold" id="60" nodeType="after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500" fill="freeze" id="62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63">
                            <p:stCondLst>
                              <p:cond delay="3500"/>
                            </p:stCondLst>
                            <p:childTnLst>
                              <p:par>
                                <p:cTn fill="hold" id="64" nodeType="afterEffect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1000" fill="freeze" id="66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dur="1000" fill="hold" id="67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68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69">
                            <p:stCondLst>
                              <p:cond delay="4500"/>
                            </p:stCondLst>
                            <p:childTnLst>
                              <p:par>
                                <p:cTn fill="hold" id="70" nodeType="afterEffect" presetClass="entr" presetID="2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dur="500" fill="freeze" id="72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 id="73">
                            <p:stCondLst>
                              <p:cond delay="5000"/>
                            </p:stCondLst>
                            <p:childTnLst>
                              <p:par>
                                <p:cTn fill="hold" id="74" nodeType="afterEffect" presetClass="entr" presetID="47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dur="1000" fill="freeze" id="76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dur="1000" fill="hold" id="77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dur="1000" fill="hold" id="78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Shape 1"/>
          <p:cNvSpPr txBox="1"/>
          <p:nvPr/>
        </p:nvSpPr>
        <p:spPr>
          <a:xfrm>
            <a:off x="457200" y="152280"/>
            <a:ext cx="8229240" cy="91260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en-IN" sz="5400">
                <a:solidFill>
                  <a:srgbClr val="3b6432"/>
                </a:solidFill>
                <a:latin typeface="Calibri"/>
              </a:rPr>
              <a:t>Technology for Everyone</a:t>
            </a:r>
            <a:endParaRPr/>
          </a:p>
        </p:txBody>
      </p:sp>
      <p:sp>
        <p:nvSpPr>
          <p:cNvPr id="66" name="TextShape 2"/>
          <p:cNvSpPr txBox="1"/>
          <p:nvPr/>
        </p:nvSpPr>
        <p:spPr>
          <a:xfrm>
            <a:off x="457200" y="1295280"/>
            <a:ext cx="8229240" cy="51051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  <a:p>
            <a:endParaRPr/>
          </a:p>
        </p:txBody>
      </p:sp>
      <p:sp>
        <p:nvSpPr>
          <p:cNvPr id="67" name="CustomShape 3"/>
          <p:cNvSpPr/>
          <p:nvPr/>
        </p:nvSpPr>
        <p:spPr>
          <a:xfrm>
            <a:off x="572400" y="1066680"/>
            <a:ext cx="8000640" cy="360"/>
          </a:xfrm>
          <a:prstGeom prst="leftRightArrow">
            <a:avLst>
              <a:gd fmla="val 4300" name="adj1"/>
              <a:gd fmla="val 5400" name="adj2"/>
            </a:avLst>
          </a:prstGeom>
          <a:solidFill>
            <a:srgbClr val="000000"/>
          </a:solidFill>
        </p:spPr>
      </p:sp>
      <p:sp>
        <p:nvSpPr>
          <p:cNvPr id="68" name="CustomShape 4"/>
          <p:cNvSpPr/>
          <p:nvPr/>
        </p:nvSpPr>
        <p:spPr>
          <a:xfrm>
            <a:off x="572400" y="1066680"/>
            <a:ext cx="2909160" cy="360"/>
          </a:xfrm>
          <a:prstGeom prst="roundRect">
            <a:avLst>
              <a:gd fmla="val 3600" name="adj"/>
            </a:avLst>
          </a:prstGeom>
        </p:spPr>
        <p:txBody>
          <a:bodyPr bIns="45000" lIns="90000" rIns="90000" tIns="45000"/>
          <a:p>
            <a:pPr lvl="1">
              <a:buSzPct val="45000"/>
              <a:buFont typeface="StarSymbol"/>
              <a:buChar char=""/>
            </a:pPr>
            <a:r>
              <a:rPr lang="en-IN"/>
              <a:t>Mobility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Learning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Deafness or Hard of Hearing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Blindness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Language &amp; Speech</a:t>
            </a:r>
            <a:endParaRPr/>
          </a:p>
          <a:p>
            <a:r>
              <a:rPr b="1" lang="en-IN" sz="2400"/>
              <a:t>Traditional Disability</a:t>
            </a:r>
            <a:endParaRPr/>
          </a:p>
        </p:txBody>
      </p:sp>
      <p:sp>
        <p:nvSpPr>
          <p:cNvPr id="69" name="CustomShape 5"/>
          <p:cNvSpPr/>
          <p:nvPr/>
        </p:nvSpPr>
        <p:spPr>
          <a:xfrm>
            <a:off x="572400" y="1066680"/>
            <a:ext cx="2909160" cy="4571640"/>
          </a:xfrm>
          <a:prstGeom prst="rect">
            <a:avLst/>
          </a:prstGeom>
        </p:spPr>
        <p:txBody>
          <a:bodyPr bIns="45000" lIns="90000" rIns="90000" tIns="45000"/>
          <a:p>
            <a:pPr lvl="1">
              <a:buSzPct val="45000"/>
              <a:buFont typeface="StarSymbol"/>
              <a:buChar char=""/>
            </a:pPr>
            <a:r>
              <a:rPr lang="en-IN"/>
              <a:t>Deafness or Hard of Hearing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Mobility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Blindness</a:t>
            </a:r>
            <a:endParaRPr/>
          </a:p>
          <a:p>
            <a:r>
              <a:rPr b="1" lang="en-IN" sz="2400"/>
              <a:t>Traditional Disability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Learning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Language &amp; Speech</a:t>
            </a:r>
            <a:endParaRPr/>
          </a:p>
        </p:txBody>
      </p:sp>
      <p:sp>
        <p:nvSpPr>
          <p:cNvPr id="70" name="CustomShape 6"/>
          <p:cNvSpPr/>
          <p:nvPr/>
        </p:nvSpPr>
        <p:spPr>
          <a:xfrm>
            <a:off x="572400" y="5638680"/>
            <a:ext cx="2909160" cy="360"/>
          </a:xfrm>
          <a:prstGeom prst="roundRect">
            <a:avLst>
              <a:gd fmla="val 3600" name="adj"/>
            </a:avLst>
          </a:prstGeom>
        </p:spPr>
      </p:sp>
      <p:sp>
        <p:nvSpPr>
          <p:cNvPr id="71" name="CustomShape 7"/>
          <p:cNvSpPr/>
          <p:nvPr/>
        </p:nvSpPr>
        <p:spPr>
          <a:xfrm>
            <a:off x="572400" y="5638680"/>
            <a:ext cx="2909160" cy="360"/>
          </a:xfrm>
          <a:prstGeom prst="ellipse">
            <a:avLst/>
          </a:prstGeom>
          <a:gradFill>
            <a:gsLst>
              <a:gs pos="0">
                <a:srgbClr val="000000"/>
              </a:gs>
              <a:gs pos="50000">
                <a:srgbClr val="000000"/>
              </a:gs>
              <a:gs pos="100000">
                <a:srgbClr val="000000"/>
              </a:gs>
            </a:gsLst>
            <a:lin ang="16200000"/>
          </a:gradFill>
        </p:spPr>
      </p:sp>
      <p:sp>
        <p:nvSpPr>
          <p:cNvPr id="72" name="CustomShape 8"/>
          <p:cNvSpPr/>
          <p:nvPr/>
        </p:nvSpPr>
        <p:spPr>
          <a:xfrm>
            <a:off x="3508920" y="1066680"/>
            <a:ext cx="360" cy="360"/>
          </a:xfrm>
          <a:prstGeom prst="rect">
            <a:avLst/>
          </a:prstGeom>
        </p:spPr>
      </p:sp>
      <p:sp>
        <p:nvSpPr>
          <p:cNvPr id="73" name="CustomShape 9"/>
          <p:cNvSpPr/>
          <p:nvPr/>
        </p:nvSpPr>
        <p:spPr>
          <a:xfrm>
            <a:off x="3535920" y="1066680"/>
            <a:ext cx="2585880" cy="360"/>
          </a:xfrm>
          <a:prstGeom prst="roundRect">
            <a:avLst>
              <a:gd fmla="val 3600" name="adj"/>
            </a:avLst>
          </a:prstGeom>
        </p:spPr>
        <p:txBody>
          <a:bodyPr bIns="45000" lIns="90000" rIns="90000" tIns="45000"/>
          <a:p>
            <a:pPr lvl="1">
              <a:buSzPct val="45000"/>
              <a:buFont typeface="StarSymbol"/>
              <a:buChar char=""/>
            </a:pPr>
            <a:r>
              <a:rPr lang="en-IN"/>
              <a:t>Environmental Factors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Injury or Surgery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Repetitive Stress Injury</a:t>
            </a:r>
            <a:endParaRPr/>
          </a:p>
          <a:p>
            <a:r>
              <a:rPr b="1" lang="en-IN" sz="2400"/>
              <a:t>Temporary Condition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IN"/>
              <a:t>Noise &amp; Lighting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Eye Fatigue</a:t>
            </a:r>
            <a:endParaRPr/>
          </a:p>
        </p:txBody>
      </p:sp>
      <p:sp>
        <p:nvSpPr>
          <p:cNvPr id="74" name="CustomShape 10"/>
          <p:cNvSpPr/>
          <p:nvPr/>
        </p:nvSpPr>
        <p:spPr>
          <a:xfrm>
            <a:off x="3535920" y="1066680"/>
            <a:ext cx="2585880" cy="4571640"/>
          </a:xfrm>
          <a:prstGeom prst="rect">
            <a:avLst/>
          </a:prstGeom>
        </p:spPr>
        <p:txBody>
          <a:bodyPr bIns="45000" lIns="90000" rIns="90000" tIns="45000"/>
          <a:p>
            <a:pPr lvl="2">
              <a:buSzPct val="45000"/>
              <a:buFont typeface="StarSymbol"/>
              <a:buChar char=""/>
            </a:pPr>
            <a:r>
              <a:rPr lang="en-IN"/>
              <a:t>Noise &amp; Lighting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Environmental Factors</a:t>
            </a:r>
            <a:endParaRPr/>
          </a:p>
          <a:p>
            <a:r>
              <a:rPr b="1" lang="en-IN" sz="2400"/>
              <a:t>Temporary Condition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Injury or Surgery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Repetitive Stress Injury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Eye Fatigue</a:t>
            </a:r>
            <a:endParaRPr/>
          </a:p>
        </p:txBody>
      </p:sp>
      <p:sp>
        <p:nvSpPr>
          <p:cNvPr id="75" name="CustomShape 11"/>
          <p:cNvSpPr/>
          <p:nvPr/>
        </p:nvSpPr>
        <p:spPr>
          <a:xfrm>
            <a:off x="3535920" y="5638680"/>
            <a:ext cx="2585880" cy="360"/>
          </a:xfrm>
          <a:prstGeom prst="roundRect">
            <a:avLst>
              <a:gd fmla="val 3600" name="adj"/>
            </a:avLst>
          </a:prstGeom>
        </p:spPr>
      </p:sp>
      <p:sp>
        <p:nvSpPr>
          <p:cNvPr id="76" name="CustomShape 12"/>
          <p:cNvSpPr/>
          <p:nvPr/>
        </p:nvSpPr>
        <p:spPr>
          <a:xfrm>
            <a:off x="3535920" y="5638680"/>
            <a:ext cx="2585880" cy="360"/>
          </a:xfrm>
          <a:prstGeom prst="ellipse">
            <a:avLst/>
          </a:prstGeom>
          <a:gradFill>
            <a:gsLst>
              <a:gs pos="0">
                <a:srgbClr val="000000"/>
              </a:gs>
              <a:gs pos="50000">
                <a:srgbClr val="000000"/>
              </a:gs>
              <a:gs pos="100000">
                <a:srgbClr val="000000"/>
              </a:gs>
            </a:gsLst>
            <a:lin ang="16200000"/>
          </a:gradFill>
        </p:spPr>
      </p:sp>
      <p:sp>
        <p:nvSpPr>
          <p:cNvPr id="77" name="CustomShape 13"/>
          <p:cNvSpPr/>
          <p:nvPr/>
        </p:nvSpPr>
        <p:spPr>
          <a:xfrm>
            <a:off x="6149160" y="1066680"/>
            <a:ext cx="360" cy="360"/>
          </a:xfrm>
          <a:prstGeom prst="rect">
            <a:avLst/>
          </a:prstGeom>
        </p:spPr>
      </p:sp>
      <p:sp>
        <p:nvSpPr>
          <p:cNvPr id="78" name="CustomShape 14"/>
          <p:cNvSpPr/>
          <p:nvPr/>
        </p:nvSpPr>
        <p:spPr>
          <a:xfrm>
            <a:off x="6175800" y="1066680"/>
            <a:ext cx="2370240" cy="360"/>
          </a:xfrm>
          <a:prstGeom prst="roundRect">
            <a:avLst>
              <a:gd fmla="val 3600" name="adj"/>
            </a:avLst>
          </a:prstGeom>
        </p:spPr>
        <p:txBody>
          <a:bodyPr bIns="45000" lIns="90000" rIns="90000" tIns="45000"/>
          <a:p>
            <a:pPr lvl="1">
              <a:buSzPct val="45000"/>
              <a:buFont typeface="StarSymbol"/>
              <a:buChar char=""/>
            </a:pPr>
            <a:r>
              <a:rPr lang="en-IN"/>
              <a:t>Font Size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IN"/>
              <a:t>Mouse vs. Stylus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Input Device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Simpler User Interface</a:t>
            </a:r>
            <a:endParaRPr/>
          </a:p>
          <a:p>
            <a:r>
              <a:rPr b="1" lang="en-IN" sz="2400"/>
              <a:t>Customer Preference 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Color Adjustment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IN"/>
              <a:t>Keyboard vs. Speech</a:t>
            </a:r>
            <a:endParaRPr/>
          </a:p>
        </p:txBody>
      </p:sp>
      <p:sp>
        <p:nvSpPr>
          <p:cNvPr id="79" name="CustomShape 15"/>
          <p:cNvSpPr/>
          <p:nvPr/>
        </p:nvSpPr>
        <p:spPr>
          <a:xfrm>
            <a:off x="6175800" y="1066680"/>
            <a:ext cx="2370240" cy="5333760"/>
          </a:xfrm>
          <a:prstGeom prst="rect">
            <a:avLst/>
          </a:prstGeom>
        </p:spPr>
        <p:txBody>
          <a:bodyPr bIns="45000" lIns="90000" rIns="90000" tIns="45000"/>
          <a:p>
            <a:pPr lvl="1">
              <a:buSzPct val="45000"/>
              <a:buFont typeface="StarSymbol"/>
              <a:buChar char=""/>
            </a:pPr>
            <a:r>
              <a:rPr lang="en-IN"/>
              <a:t>Color Adjustment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Simpler User Interface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IN"/>
              <a:t>Mouse vs. Stylus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Font Size</a:t>
            </a:r>
            <a:endParaRPr/>
          </a:p>
          <a:p>
            <a:r>
              <a:rPr b="1" lang="en-IN" sz="2400"/>
              <a:t>Customer Preference 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en-IN"/>
              <a:t>Input Device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IN"/>
              <a:t>Keyboard vs. Speech</a:t>
            </a:r>
            <a:endParaRPr/>
          </a:p>
        </p:txBody>
      </p:sp>
      <p:sp>
        <p:nvSpPr>
          <p:cNvPr id="80" name="CustomShape 16"/>
          <p:cNvSpPr/>
          <p:nvPr/>
        </p:nvSpPr>
        <p:spPr>
          <a:xfrm>
            <a:off x="6175800" y="6400800"/>
            <a:ext cx="2370240" cy="360"/>
          </a:xfrm>
          <a:prstGeom prst="roundRect">
            <a:avLst>
              <a:gd fmla="val 3600" name="adj"/>
            </a:avLst>
          </a:prstGeom>
        </p:spPr>
      </p:sp>
      <p:sp>
        <p:nvSpPr>
          <p:cNvPr id="81" name="CustomShape 17"/>
          <p:cNvSpPr/>
          <p:nvPr/>
        </p:nvSpPr>
        <p:spPr>
          <a:xfrm>
            <a:off x="6175800" y="6400800"/>
            <a:ext cx="2370240" cy="360"/>
          </a:xfrm>
          <a:prstGeom prst="ellipse">
            <a:avLst/>
          </a:prstGeom>
          <a:gradFill>
            <a:gsLst>
              <a:gs pos="0">
                <a:srgbClr val="000000"/>
              </a:gs>
              <a:gs pos="50000">
                <a:srgbClr val="000000"/>
              </a:gs>
              <a:gs pos="100000">
                <a:srgbClr val="000000"/>
              </a:gs>
            </a:gsLst>
            <a:lin ang="16200000"/>
          </a:gradFill>
        </p:spPr>
      </p:sp>
      <p:sp>
        <p:nvSpPr>
          <p:cNvPr id="82" name="CustomShape 18"/>
          <p:cNvSpPr/>
          <p:nvPr/>
        </p:nvSpPr>
        <p:spPr>
          <a:xfrm>
            <a:off x="8573400" y="1066680"/>
            <a:ext cx="360" cy="360"/>
          </a:xfrm>
          <a:prstGeom prst="rect">
            <a:avLst/>
          </a:prstGeom>
        </p:spPr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0" y="4478400"/>
            <a:ext cx="9143640" cy="237924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ffffff"/>
              </a:gs>
            </a:gsLst>
            <a:lin ang="5400000"/>
          </a:gradFill>
        </p:spPr>
      </p:sp>
      <p:sp>
        <p:nvSpPr>
          <p:cNvPr id="84" name="TextShape 2"/>
          <p:cNvSpPr txBox="1"/>
          <p:nvPr/>
        </p:nvSpPr>
        <p:spPr>
          <a:xfrm>
            <a:off x="379440" y="287280"/>
            <a:ext cx="8611920" cy="210132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en-IN" sz="4400">
                <a:solidFill>
                  <a:srgbClr val="3b6432"/>
                </a:solidFill>
                <a:latin typeface="Cambria"/>
              </a:rPr>
              <a:t>Accessibility:  A Guide for Educators</a:t>
            </a:r>
            <a:r>
              <a:rPr b="1" lang="en-IN" sz="4400">
                <a:solidFill>
                  <a:srgbClr val="274321"/>
                </a:solidFill>
                <a:latin typeface="Cambria"/>
              </a:rPr>
              <a:t>
</a:t>
            </a:r>
            <a:r>
              <a:rPr lang="en-IN" sz="2200">
                <a:solidFill>
                  <a:srgbClr val="3b6432"/>
                </a:solidFill>
                <a:latin typeface="Segoe Light"/>
              </a:rPr>
              <a:t>Empowering students with accessible technology that enables personalized learning</a:t>
            </a:r>
            <a:endParaRPr/>
          </a:p>
        </p:txBody>
      </p:sp>
      <p:pic>
        <p:nvPicPr>
          <p:cNvPr descr="" id="85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379440" y="1346400"/>
            <a:ext cx="3885120" cy="5388840"/>
          </a:xfrm>
          <a:prstGeom prst="rect">
            <a:avLst/>
          </a:prstGeom>
        </p:spPr>
      </p:pic>
      <p:sp>
        <p:nvSpPr>
          <p:cNvPr id="86" name="CustomShape 3"/>
          <p:cNvSpPr/>
          <p:nvPr/>
        </p:nvSpPr>
        <p:spPr>
          <a:xfrm>
            <a:off x="4495680" y="1143000"/>
            <a:ext cx="4495320" cy="627768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  <a:p>
            <a:pPr>
              <a:buSzPct val="45000"/>
              <a:buFont typeface="Arial"/>
              <a:buChar char="•"/>
            </a:pPr>
            <a:r>
              <a:rPr lang="en-IN" sz="2800">
                <a:solidFill>
                  <a:srgbClr val="000000"/>
                </a:solidFill>
                <a:latin typeface="Calibri"/>
              </a:rPr>
              <a:t>3rd edition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en-IN" sz="2800">
                <a:solidFill>
                  <a:srgbClr val="000000"/>
                </a:solidFill>
                <a:latin typeface="Calibri"/>
              </a:rPr>
              <a:t>Purpose</a:t>
            </a:r>
            <a:endParaRPr/>
          </a:p>
          <a:p>
            <a:pPr lvl="1">
              <a:buSzPct val="45000"/>
              <a:buFont typeface="Arial"/>
              <a:buChar char="•"/>
            </a:pPr>
            <a:r>
              <a:rPr lang="en-IN" sz="2400">
                <a:solidFill>
                  <a:srgbClr val="000000"/>
                </a:solidFill>
                <a:latin typeface="Calibri"/>
              </a:rPr>
              <a:t>Ensure equal access to technology &amp; learning</a:t>
            </a:r>
            <a:endParaRPr/>
          </a:p>
          <a:p>
            <a:pPr lvl="1">
              <a:buSzPct val="45000"/>
              <a:buFont typeface="Arial"/>
              <a:buChar char="•"/>
            </a:pPr>
            <a:r>
              <a:rPr lang="en-IN" sz="2400">
                <a:solidFill>
                  <a:srgbClr val="000000"/>
                </a:solidFill>
                <a:latin typeface="Calibri"/>
              </a:rPr>
              <a:t>Help educators worldwide</a:t>
            </a:r>
            <a:endParaRPr/>
          </a:p>
          <a:p>
            <a:pPr>
              <a:buSzPct val="45000"/>
              <a:buFont typeface="Arial"/>
              <a:buChar char="•"/>
            </a:pPr>
            <a:r>
              <a:rPr lang="en-IN" sz="2800">
                <a:solidFill>
                  <a:srgbClr val="000000"/>
                </a:solidFill>
                <a:latin typeface="Calibri"/>
              </a:rPr>
              <a:t>How to use the Guide</a:t>
            </a:r>
            <a:endParaRPr/>
          </a:p>
          <a:p>
            <a:pPr lvl="1">
              <a:buSzPct val="45000"/>
              <a:buFont typeface="Arial"/>
              <a:buChar char="•"/>
            </a:pPr>
            <a:r>
              <a:rPr lang="en-IN" sz="2400">
                <a:solidFill>
                  <a:srgbClr val="000000"/>
                </a:solidFill>
                <a:latin typeface="Calibri"/>
              </a:rPr>
              <a:t>Chapter 1 – Personalized Learning &amp; Accessibility</a:t>
            </a:r>
            <a:endParaRPr/>
          </a:p>
          <a:p>
            <a:pPr lvl="1">
              <a:buSzPct val="45000"/>
              <a:buFont typeface="Arial"/>
              <a:buChar char="•"/>
            </a:pPr>
            <a:r>
              <a:rPr lang="en-IN" sz="2400">
                <a:solidFill>
                  <a:srgbClr val="000000"/>
                </a:solidFill>
                <a:latin typeface="Calibri"/>
              </a:rPr>
              <a:t>Chapter 2 – Impairment types &amp; technology solutions</a:t>
            </a:r>
            <a:endParaRPr/>
          </a:p>
          <a:p>
            <a:pPr lvl="1">
              <a:buSzPct val="45000"/>
              <a:buFont typeface="Arial"/>
              <a:buChar char="•"/>
            </a:pPr>
            <a:r>
              <a:rPr lang="en-IN" sz="2400">
                <a:solidFill>
                  <a:srgbClr val="000000"/>
                </a:solidFill>
                <a:latin typeface="Calibri"/>
              </a:rPr>
              <a:t>Chapter 3 – Selecting accessible technology</a:t>
            </a:r>
            <a:endParaRPr/>
          </a:p>
          <a:p>
            <a:endParaRPr/>
          </a:p>
          <a:p>
            <a:pPr algn="ctr"/>
            <a:r>
              <a:rPr lang="en-IN" sz="2000">
                <a:solidFill>
                  <a:srgbClr val="3b6432"/>
                </a:solidFill>
                <a:latin typeface="Calibri"/>
              </a:rPr>
              <a:t>http://www.microsoft.com/enable/education/</a:t>
            </a:r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en-IN" sz="2400">
                <a:solidFill>
                  <a:srgbClr val="3b6432"/>
                </a:solidFill>
                <a:latin typeface="Calibri"/>
              </a:rPr>
              <a:t>Guide for Educators – Chapter 1</a:t>
            </a:r>
            <a:r>
              <a:rPr b="1" lang="en-IN" sz="4400">
                <a:solidFill>
                  <a:srgbClr val="3b6432"/>
                </a:solidFill>
                <a:latin typeface="Cambria"/>
              </a:rPr>
              <a:t>
</a:t>
            </a:r>
            <a:r>
              <a:rPr b="1" lang="en-IN" sz="3200">
                <a:solidFill>
                  <a:srgbClr val="3b6432"/>
                </a:solidFill>
                <a:latin typeface="Calibri"/>
              </a:rPr>
              <a:t>What is accessible technology?</a:t>
            </a:r>
            <a:endParaRPr/>
          </a:p>
        </p:txBody>
      </p:sp>
      <p:sp>
        <p:nvSpPr>
          <p:cNvPr id="88" name="TextShape 2"/>
          <p:cNvSpPr txBox="1"/>
          <p:nvPr/>
        </p:nvSpPr>
        <p:spPr>
          <a:xfrm>
            <a:off x="457200" y="1371600"/>
            <a:ext cx="8229240" cy="670320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400"/>
              <a:t>Accessible technology is computer technology which enables</a:t>
            </a:r>
            <a:endParaRPr/>
          </a:p>
          <a:p>
            <a:r>
              <a:rPr lang="en-IN" sz="2400"/>
              <a:t>individuals to adjust a computer to meet their visual, hearing, </a:t>
            </a:r>
            <a:endParaRPr/>
          </a:p>
          <a:p>
            <a:r>
              <a:rPr lang="en-IN" sz="2400"/>
              <a:t>dexterity, cognitive, and speech needs. </a:t>
            </a:r>
            <a:endParaRPr/>
          </a:p>
          <a:p>
            <a:endParaRPr/>
          </a:p>
          <a:p>
            <a:r>
              <a:rPr lang="en-IN" sz="2400"/>
              <a:t>Accessible technology ecosystem encompasses three elements: </a:t>
            </a:r>
            <a:endParaRPr/>
          </a:p>
          <a:p>
            <a:pPr>
              <a:buSzPct val="45000"/>
              <a:buFont typeface="Arial"/>
              <a:buAutoNum type="arabicPeriod"/>
            </a:pPr>
            <a:r>
              <a:rPr b="1" lang="en-IN" sz="2200" u="sng"/>
              <a:t>Accessibility options built into products </a:t>
            </a:r>
            <a:r>
              <a:rPr lang="en-IN" sz="2200"/>
              <a:t>such as options that change font size and color, magnifiers, etc. </a:t>
            </a:r>
            <a:endParaRPr/>
          </a:p>
          <a:p>
            <a:pPr>
              <a:buSzPct val="45000"/>
              <a:buFont typeface="Arial"/>
              <a:buAutoNum type="arabicPeriod"/>
            </a:pPr>
            <a:r>
              <a:rPr b="1" lang="en-IN" sz="2200" u="sng"/>
              <a:t>Assistive technology products </a:t>
            </a:r>
            <a:r>
              <a:rPr lang="en-IN" sz="2200"/>
              <a:t>which are specialty hardware and software products such as a screen reader or alternate input devices, e.g. sip &amp; puff systems, etc. </a:t>
            </a:r>
            <a:endParaRPr/>
          </a:p>
          <a:p>
            <a:pPr>
              <a:buSzPct val="45000"/>
              <a:buFont typeface="Arial"/>
              <a:buAutoNum type="arabicPeriod"/>
            </a:pPr>
            <a:r>
              <a:rPr b="1" lang="en-IN" sz="2200" u="sng"/>
              <a:t>Interoperability</a:t>
            </a:r>
            <a:r>
              <a:rPr lang="en-IN" sz="2200"/>
              <a:t> between assistive technology products, the operating system, and software programs is critical for the assistive technology product to function properly</a:t>
            </a:r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en-IN" sz="2400">
                <a:solidFill>
                  <a:srgbClr val="3b6432"/>
                </a:solidFill>
                <a:latin typeface="Calibri"/>
              </a:rPr>
              <a:t>Guide for Educators – Chapter 1</a:t>
            </a:r>
            <a:r>
              <a:rPr b="1" lang="en-IN" sz="4400">
                <a:solidFill>
                  <a:srgbClr val="3b6432"/>
                </a:solidFill>
                <a:latin typeface="Cambria"/>
              </a:rPr>
              <a:t>
</a:t>
            </a:r>
            <a:r>
              <a:rPr b="1" lang="en-IN" sz="3200">
                <a:solidFill>
                  <a:srgbClr val="3b6432"/>
                </a:solidFill>
                <a:latin typeface="Calibri"/>
              </a:rPr>
              <a:t>Personalized Learning &amp; Accessibility</a:t>
            </a:r>
            <a:endParaRPr/>
          </a:p>
        </p:txBody>
      </p:sp>
      <p:sp>
        <p:nvSpPr>
          <p:cNvPr id="90" name="TextShape 2"/>
          <p:cNvSpPr txBox="1"/>
          <p:nvPr/>
        </p:nvSpPr>
        <p:spPr>
          <a:xfrm>
            <a:off x="457200" y="1371600"/>
            <a:ext cx="8229240" cy="45255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800"/>
              <a:t>Every child learns in a unique way</a:t>
            </a:r>
            <a:endParaRPr/>
          </a:p>
          <a:p>
            <a:r>
              <a:rPr lang="en-IN" sz="2800"/>
              <a:t>Technology is key</a:t>
            </a:r>
            <a:endParaRPr/>
          </a:p>
          <a:p>
            <a:r>
              <a:rPr lang="en-IN" sz="2800"/>
              <a:t>There is a need for accessible technology in schools</a:t>
            </a:r>
            <a:endParaRPr/>
          </a:p>
          <a:p>
            <a:r>
              <a:rPr lang="en-IN" sz="2800"/>
              <a:t>The Challenge:  Inclusive classrooms with equal access for all students</a:t>
            </a:r>
            <a:endParaRPr/>
          </a:p>
          <a:p>
            <a:r>
              <a:rPr lang="en-IN" sz="2800"/>
              <a:t>Providing accessible technology is a school responsibility</a:t>
            </a:r>
            <a:endParaRPr/>
          </a:p>
          <a:p>
            <a:r>
              <a:rPr lang="en-IN" sz="2400"/>
              <a:t>Enables all students to have the same educational opportunities</a:t>
            </a:r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en-IN" sz="2400">
                <a:solidFill>
                  <a:srgbClr val="3b6432"/>
                </a:solidFill>
                <a:latin typeface="Calibri"/>
              </a:rPr>
              <a:t>Guide for Educators – Chapter 2</a:t>
            </a:r>
            <a:r>
              <a:rPr b="1" lang="en-IN" sz="4400">
                <a:solidFill>
                  <a:srgbClr val="3b6432"/>
                </a:solidFill>
                <a:latin typeface="Cambria"/>
              </a:rPr>
              <a:t>
</a:t>
            </a:r>
            <a:r>
              <a:rPr b="1" lang="en-IN" sz="3200">
                <a:solidFill>
                  <a:srgbClr val="3b6432"/>
                </a:solidFill>
                <a:latin typeface="Calibri"/>
              </a:rPr>
              <a:t>Impairment Types &amp; Technology Solutions</a:t>
            </a:r>
            <a:endParaRPr/>
          </a:p>
        </p:txBody>
      </p:sp>
      <p:sp>
        <p:nvSpPr>
          <p:cNvPr id="92" name="TextShape 2"/>
          <p:cNvSpPr txBox="1"/>
          <p:nvPr/>
        </p:nvSpPr>
        <p:spPr>
          <a:xfrm>
            <a:off x="457200" y="1523880"/>
            <a:ext cx="8229240" cy="45255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800"/>
              <a:t>Defining disability &amp; impairments</a:t>
            </a:r>
            <a:endParaRPr/>
          </a:p>
          <a:p>
            <a:r>
              <a:rPr lang="en-IN" sz="2400"/>
              <a:t>Vision impairments</a:t>
            </a:r>
            <a:endParaRPr/>
          </a:p>
          <a:p>
            <a:r>
              <a:rPr lang="en-IN" sz="2400"/>
              <a:t>Learning impairments</a:t>
            </a:r>
            <a:endParaRPr/>
          </a:p>
          <a:p>
            <a:r>
              <a:rPr lang="en-IN" sz="2400"/>
              <a:t>Mobility &amp; dexterity impairments</a:t>
            </a:r>
            <a:endParaRPr/>
          </a:p>
          <a:p>
            <a:r>
              <a:rPr lang="en-IN" sz="2400"/>
              <a:t>Hearing impairments &amp; deafness</a:t>
            </a:r>
            <a:endParaRPr/>
          </a:p>
          <a:p>
            <a:r>
              <a:rPr lang="en-IN" sz="2400"/>
              <a:t>Language impairments</a:t>
            </a:r>
            <a:endParaRPr/>
          </a:p>
          <a:p>
            <a:r>
              <a:rPr lang="en-IN" sz="2800"/>
              <a:t>Making the computer easier to see, hear &amp; use</a:t>
            </a:r>
            <a:endParaRPr/>
          </a:p>
          <a:p>
            <a:r>
              <a:rPr lang="en-IN" sz="2400"/>
              <a:t>Built-in accessibility features</a:t>
            </a:r>
            <a:endParaRPr/>
          </a:p>
          <a:p>
            <a:r>
              <a:rPr lang="en-IN" sz="2400"/>
              <a:t>Assistive technology products</a:t>
            </a:r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i="1" lang="en-IN" sz="2400">
                <a:solidFill>
                  <a:srgbClr val="3b6432"/>
                </a:solidFill>
                <a:latin typeface="Calibri"/>
              </a:rPr>
              <a:t>Guide for Educators – Chapter 3</a:t>
            </a:r>
            <a:r>
              <a:rPr b="1" lang="en-IN" sz="4400">
                <a:solidFill>
                  <a:srgbClr val="3b6432"/>
                </a:solidFill>
                <a:latin typeface="Cambria"/>
              </a:rPr>
              <a:t>
</a:t>
            </a:r>
            <a:r>
              <a:rPr b="1" lang="en-IN" sz="3200">
                <a:solidFill>
                  <a:srgbClr val="3b6432"/>
                </a:solidFill>
                <a:latin typeface="Calibri"/>
              </a:rPr>
              <a:t>Selecting Accessible Technology</a:t>
            </a:r>
            <a:endParaRPr/>
          </a:p>
        </p:txBody>
      </p:sp>
      <p:sp>
        <p:nvSpPr>
          <p:cNvPr id="94" name="TextShape 2"/>
          <p:cNvSpPr txBox="1"/>
          <p:nvPr/>
        </p:nvSpPr>
        <p:spPr>
          <a:xfrm>
            <a:off x="457200" y="1371600"/>
            <a:ext cx="8229240" cy="45255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en-IN" sz="2800"/>
              <a:t>Identifying the right mix of accessibility solutions</a:t>
            </a:r>
            <a:endParaRPr/>
          </a:p>
          <a:p>
            <a:r>
              <a:rPr lang="en-IN" sz="2400"/>
              <a:t>Needs assessments</a:t>
            </a:r>
            <a:endParaRPr/>
          </a:p>
          <a:p>
            <a:r>
              <a:rPr lang="en-IN" sz="2400"/>
              <a:t>Accessibility consultants - globally</a:t>
            </a:r>
            <a:endParaRPr/>
          </a:p>
          <a:p>
            <a:r>
              <a:rPr lang="en-IN" sz="2400"/>
              <a:t>Online training</a:t>
            </a:r>
            <a:endParaRPr/>
          </a:p>
          <a:p>
            <a:r>
              <a:rPr lang="en-IN" sz="2800"/>
              <a:t>Assistive Technology product starter guide</a:t>
            </a:r>
            <a:endParaRPr/>
          </a:p>
          <a:p>
            <a:r>
              <a:rPr lang="en-IN" sz="2400"/>
              <a:t>Purchasing assistive technology</a:t>
            </a:r>
            <a:endParaRPr/>
          </a:p>
          <a:p>
            <a:r>
              <a:rPr lang="en-IN" sz="2800"/>
              <a:t>Assistive technology decision tree</a:t>
            </a:r>
            <a:endParaRPr/>
          </a:p>
          <a:p>
            <a:r>
              <a:rPr lang="en-IN" sz="2400"/>
              <a:t>By impairment</a:t>
            </a:r>
            <a:endParaRPr/>
          </a:p>
          <a:p>
            <a:endParaRPr/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476280" y="76320"/>
            <a:ext cx="8229240" cy="124884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en-IN" sz="3600">
                <a:solidFill>
                  <a:srgbClr val="3b6432"/>
                </a:solidFill>
                <a:latin typeface="Calibri"/>
              </a:rPr>
              <a:t>For more Information </a:t>
            </a:r>
            <a:endParaRPr/>
          </a:p>
        </p:txBody>
      </p:sp>
      <p:sp>
        <p:nvSpPr>
          <p:cNvPr id="96" name="TextShape 2"/>
          <p:cNvSpPr txBox="1"/>
          <p:nvPr/>
        </p:nvSpPr>
        <p:spPr>
          <a:xfrm>
            <a:off x="457200" y="1295280"/>
            <a:ext cx="8229240" cy="5105160"/>
          </a:xfrm>
          <a:prstGeom prst="rect">
            <a:avLst/>
          </a:prstGeom>
        </p:spPr>
        <p:txBody>
          <a:bodyPr bIns="45000" lIns="90000" rIns="90000" tIns="45000"/>
          <a:p>
            <a:pPr algn="ctr"/>
            <a:r>
              <a:rPr b="1" lang="en-IN" sz="2800"/>
              <a:t>Microsoft Accessibility Online</a:t>
            </a:r>
            <a:endParaRPr/>
          </a:p>
          <a:p>
            <a:pPr algn="ctr"/>
            <a:r>
              <a:rPr lang="en-IN" sz="2400">
                <a:solidFill>
                  <a:srgbClr val="0070c0"/>
                </a:solidFill>
              </a:rPr>
              <a:t>www.microsoft.com/enable/</a:t>
            </a:r>
            <a:r>
              <a:rPr lang="en-IN" sz="2800">
                <a:solidFill>
                  <a:srgbClr val="0070c0"/>
                </a:solidFill>
              </a:rPr>
              <a:t>
</a:t>
            </a:r>
            <a:endParaRPr/>
          </a:p>
          <a:p>
            <a:pPr algn="ctr"/>
            <a:r>
              <a:rPr b="1" lang="en-IN" sz="2800">
                <a:solidFill>
                  <a:srgbClr val="0070c0"/>
                </a:solidFill>
              </a:rPr>
              <a:t>Microsoft Accessibility Update e-Newsletter</a:t>
            </a:r>
            <a:endParaRPr/>
          </a:p>
          <a:p>
            <a:pPr algn="ctr"/>
            <a:r>
              <a:rPr lang="en-IN" sz="2400">
                <a:solidFill>
                  <a:srgbClr val="0070c0"/>
                </a:solidFill>
              </a:rPr>
              <a:t>www.microsoft.com/enable/news/subscribe/</a:t>
            </a:r>
            <a:r>
              <a:rPr lang="en-IN" sz="2800">
                <a:solidFill>
                  <a:srgbClr val="0070c0"/>
                </a:solidFill>
              </a:rPr>
              <a:t>
</a:t>
            </a:r>
            <a:endParaRPr/>
          </a:p>
          <a:p>
            <a:pPr algn="ctr"/>
            <a:r>
              <a:rPr b="1" lang="en-IN" sz="2800">
                <a:solidFill>
                  <a:srgbClr val="0070c0"/>
                </a:solidFill>
              </a:rPr>
              <a:t>Microsoft Corporate Citizenship Online</a:t>
            </a:r>
            <a:endParaRPr/>
          </a:p>
          <a:p>
            <a:pPr algn="ctr"/>
            <a:r>
              <a:rPr lang="en-IN" sz="2400">
                <a:solidFill>
                  <a:srgbClr val="0070c0"/>
                </a:solidFill>
              </a:rPr>
              <a:t>www.microsoft.com/citizenship</a:t>
            </a:r>
            <a:endParaRPr/>
          </a:p>
          <a:p>
            <a:endParaRPr/>
          </a:p>
          <a:p>
            <a:pPr algn="ctr"/>
            <a:r>
              <a:rPr b="1" lang="en-IN" sz="2800">
                <a:solidFill>
                  <a:srgbClr val="000000"/>
                </a:solidFill>
              </a:rPr>
              <a:t>Microsoft Software Developer Network (MSDN) Accessibility</a:t>
            </a:r>
            <a:endParaRPr/>
          </a:p>
          <a:p>
            <a:r>
              <a:rPr lang="en-IN" sz="2400">
                <a:solidFill>
                  <a:srgbClr val="0070c0"/>
                </a:solidFill>
              </a:rPr>
              <a:t>http://msdn.microsoft.com/en-us/windows/bb735024.aspx</a:t>
            </a:r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  <p:pic>
        <p:nvPicPr>
          <p:cNvPr descr="" id="97" name="Picture 2"/>
          <p:cNvPicPr/>
          <p:nvPr/>
        </p:nvPicPr>
        <p:blipFill>
          <a:blip r:embed="rId1"/>
          <a:stretch>
            <a:fillRect/>
          </a:stretch>
        </p:blipFill>
        <p:spPr>
          <a:xfrm>
            <a:off x="7086600" y="380880"/>
            <a:ext cx="1714320" cy="523440"/>
          </a:xfrm>
          <a:prstGeom prst="rect">
            <a:avLst/>
          </a:prstGeom>
        </p:spPr>
      </p:pic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