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61" r:id="rId2"/>
  </p:sldMasterIdLst>
  <p:notesMasterIdLst>
    <p:notesMasterId r:id="rId1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6591529-9DFC-4511-9007-6B4245D37FD0}">
  <a:tblStyle styleId="{C6591529-9DFC-4511-9007-6B4245D37FD0}" styleName="Table_0">
    <a:wholeTbl>
      <a:tcStyle>
        <a:tcBdr>
          <a:left>
            <a:ln w="1270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081933D0-681A-44BB-8511-BBED850A1EBA}" styleName="Table_1">
    <a:wholeTbl>
      <a:tcStyle>
        <a:tcBdr>
          <a:left>
            <a:ln w="9525" cap="flat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96" y="-15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819208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8900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992394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281997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4908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018079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8172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71959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70973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56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37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25" cy="372568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2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ctrTitle"/>
          </p:nvPr>
        </p:nvSpPr>
        <p:spPr>
          <a:xfrm>
            <a:off x="685799" y="1583342"/>
            <a:ext cx="7772400" cy="1159799"/>
          </a:xfrm>
          <a:prstGeom prst="rect">
            <a:avLst/>
          </a:prstGeom>
        </p:spPr>
        <p:txBody>
          <a:bodyPr lIns="83800" tIns="83800" rIns="83800" bIns="83800" anchor="b" anchorCtr="0"/>
          <a:lstStyle>
            <a:lvl1pPr algn="ctr" rtl="0">
              <a:spcBef>
                <a:spcPts val="0"/>
              </a:spcBef>
              <a:buSzPct val="100000"/>
              <a:defRPr sz="4400"/>
            </a:lvl1pPr>
            <a:lvl2pPr algn="ctr" rtl="0">
              <a:spcBef>
                <a:spcPts val="0"/>
              </a:spcBef>
              <a:buSzPct val="100000"/>
              <a:defRPr sz="4400"/>
            </a:lvl2pPr>
            <a:lvl3pPr algn="ctr" rtl="0">
              <a:spcBef>
                <a:spcPts val="0"/>
              </a:spcBef>
              <a:buSzPct val="100000"/>
              <a:defRPr sz="4400"/>
            </a:lvl3pPr>
            <a:lvl4pPr algn="ctr" rtl="0">
              <a:spcBef>
                <a:spcPts val="0"/>
              </a:spcBef>
              <a:buSzPct val="100000"/>
              <a:defRPr sz="4400"/>
            </a:lvl4pPr>
            <a:lvl5pPr algn="ctr" rtl="0">
              <a:spcBef>
                <a:spcPts val="0"/>
              </a:spcBef>
              <a:buSzPct val="100000"/>
              <a:defRPr sz="4400"/>
            </a:lvl5pPr>
            <a:lvl6pPr algn="ctr" rtl="0">
              <a:spcBef>
                <a:spcPts val="0"/>
              </a:spcBef>
              <a:buSzPct val="100000"/>
              <a:defRPr sz="4400"/>
            </a:lvl6pPr>
            <a:lvl7pPr algn="ctr" rtl="0">
              <a:spcBef>
                <a:spcPts val="0"/>
              </a:spcBef>
              <a:buSzPct val="100000"/>
              <a:defRPr sz="4400"/>
            </a:lvl7pPr>
            <a:lvl8pPr algn="ctr" rtl="0">
              <a:spcBef>
                <a:spcPts val="0"/>
              </a:spcBef>
              <a:buSzPct val="100000"/>
              <a:defRPr sz="4400"/>
            </a:lvl8pPr>
            <a:lvl9pPr algn="ctr" rtl="0">
              <a:spcBef>
                <a:spcPts val="0"/>
              </a:spcBef>
              <a:buSzPct val="100000"/>
              <a:defRPr sz="44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ubTitle" idx="1"/>
          </p:nvPr>
        </p:nvSpPr>
        <p:spPr>
          <a:xfrm>
            <a:off x="685799" y="2840053"/>
            <a:ext cx="7772400" cy="784799"/>
          </a:xfrm>
          <a:prstGeom prst="rect">
            <a:avLst/>
          </a:prstGeom>
        </p:spPr>
        <p:txBody>
          <a:bodyPr lIns="83800" tIns="83800" rIns="83800" bIns="83800" anchor="t" anchorCtr="0"/>
          <a:lstStyle>
            <a:lvl1pPr algn="ctr" rtl="0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800">
                <a:solidFill>
                  <a:schemeClr val="dk2"/>
                </a:solidFill>
              </a:defRPr>
            </a:lvl2pPr>
            <a:lvl3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800">
                <a:solidFill>
                  <a:schemeClr val="dk2"/>
                </a:solidFill>
              </a:defRPr>
            </a:lvl3pPr>
            <a:lvl4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800">
                <a:solidFill>
                  <a:schemeClr val="dk2"/>
                </a:solidFill>
              </a:defRPr>
            </a:lvl4pPr>
            <a:lvl5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800">
                <a:solidFill>
                  <a:schemeClr val="dk2"/>
                </a:solidFill>
              </a:defRPr>
            </a:lvl5pPr>
            <a:lvl6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800">
                <a:solidFill>
                  <a:schemeClr val="dk2"/>
                </a:solidFill>
              </a:defRPr>
            </a:lvl6pPr>
            <a:lvl7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800">
                <a:solidFill>
                  <a:schemeClr val="dk2"/>
                </a:solidFill>
              </a:defRPr>
            </a:lvl7pPr>
            <a:lvl8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800">
                <a:solidFill>
                  <a:schemeClr val="dk2"/>
                </a:solidFill>
              </a:defRPr>
            </a:lvl8pPr>
            <a:lvl9pPr algn="ctr" rtl="0">
              <a:spcBef>
                <a:spcPts val="0"/>
              </a:spcBef>
              <a:buClr>
                <a:schemeClr val="dk2"/>
              </a:buClr>
              <a:buSzPct val="1000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83800" tIns="83800" rIns="83800" bIns="83800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83800" tIns="83800" rIns="83800" bIns="83800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83800" tIns="83800" rIns="83800" bIns="83800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83800" tIns="83800" rIns="83800" bIns="83800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83800" tIns="83800" rIns="83800" bIns="83800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83800" tIns="83800" rIns="83800" bIns="83800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lIns="83800" tIns="83800" rIns="83800" bIns="83800" anchor="t" anchorCtr="0"/>
          <a:lstStyle>
            <a:lvl1pPr algn="ctr" rtl="0">
              <a:spcBef>
                <a:spcPts val="300"/>
              </a:spcBef>
              <a:buSzPct val="100000"/>
              <a:buNone/>
              <a:defRPr sz="17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83800" tIns="83800" rIns="83800" bIns="83800" anchor="b" anchorCtr="0"/>
          <a:lstStyle>
            <a:lvl1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300" b="1">
                <a:solidFill>
                  <a:schemeClr val="dk1"/>
                </a:solidFill>
              </a:defRPr>
            </a:lvl1pPr>
            <a:lvl2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300" b="1">
                <a:solidFill>
                  <a:schemeClr val="dk1"/>
                </a:solidFill>
              </a:defRPr>
            </a:lvl2pPr>
            <a:lvl3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300" b="1">
                <a:solidFill>
                  <a:schemeClr val="dk1"/>
                </a:solidFill>
              </a:defRPr>
            </a:lvl3pPr>
            <a:lvl4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300" b="1">
                <a:solidFill>
                  <a:schemeClr val="dk1"/>
                </a:solidFill>
              </a:defRPr>
            </a:lvl4pPr>
            <a:lvl5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300" b="1">
                <a:solidFill>
                  <a:schemeClr val="dk1"/>
                </a:solidFill>
              </a:defRPr>
            </a:lvl5pPr>
            <a:lvl6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300" b="1">
                <a:solidFill>
                  <a:schemeClr val="dk1"/>
                </a:solidFill>
              </a:defRPr>
            </a:lvl6pPr>
            <a:lvl7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300" b="1">
                <a:solidFill>
                  <a:schemeClr val="dk1"/>
                </a:solidFill>
              </a:defRPr>
            </a:lvl7pPr>
            <a:lvl8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300" b="1">
                <a:solidFill>
                  <a:schemeClr val="dk1"/>
                </a:solidFill>
              </a:defRPr>
            </a:lvl8pPr>
            <a:lvl9pPr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33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lIns="83800" tIns="83800" rIns="83800" bIns="83800" anchor="t" anchorCtr="0"/>
          <a:lstStyle>
            <a:lvl1pPr rtl="0">
              <a:spcBef>
                <a:spcPts val="600"/>
              </a:spcBef>
              <a:buClr>
                <a:schemeClr val="dk1"/>
              </a:buClr>
              <a:buSzPct val="100000"/>
              <a:defRPr sz="2800">
                <a:solidFill>
                  <a:schemeClr val="dk1"/>
                </a:solidFill>
              </a:defRPr>
            </a:lvl1pPr>
            <a:lvl2pPr rtl="0">
              <a:spcBef>
                <a:spcPts val="50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2pPr>
            <a:lvl3pPr rtl="0">
              <a:spcBef>
                <a:spcPts val="500"/>
              </a:spcBef>
              <a:buClr>
                <a:schemeClr val="dk1"/>
              </a:buClr>
              <a:buSzPct val="100000"/>
              <a:defRPr sz="2200">
                <a:solidFill>
                  <a:schemeClr val="dk1"/>
                </a:solidFill>
              </a:defRPr>
            </a:lvl3pPr>
            <a:lvl4pPr rtl="0">
              <a:spcBef>
                <a:spcPts val="300"/>
              </a:spcBef>
              <a:buClr>
                <a:schemeClr val="dk1"/>
              </a:buClr>
              <a:buSzPct val="100000"/>
              <a:defRPr sz="1700">
                <a:solidFill>
                  <a:schemeClr val="dk1"/>
                </a:solidFill>
              </a:defRPr>
            </a:lvl4pPr>
            <a:lvl5pPr rtl="0">
              <a:spcBef>
                <a:spcPts val="300"/>
              </a:spcBef>
              <a:buClr>
                <a:schemeClr val="dk1"/>
              </a:buClr>
              <a:buSzPct val="100000"/>
              <a:defRPr sz="1700">
                <a:solidFill>
                  <a:schemeClr val="dk1"/>
                </a:solidFill>
              </a:defRPr>
            </a:lvl5pPr>
            <a:lvl6pPr rtl="0">
              <a:spcBef>
                <a:spcPts val="300"/>
              </a:spcBef>
              <a:buClr>
                <a:schemeClr val="dk1"/>
              </a:buClr>
              <a:buSzPct val="100000"/>
              <a:defRPr sz="1700">
                <a:solidFill>
                  <a:schemeClr val="dk1"/>
                </a:solidFill>
              </a:defRPr>
            </a:lvl6pPr>
            <a:lvl7pPr rtl="0">
              <a:spcBef>
                <a:spcPts val="300"/>
              </a:spcBef>
              <a:buClr>
                <a:schemeClr val="dk1"/>
              </a:buClr>
              <a:buSzPct val="100000"/>
              <a:defRPr sz="1700">
                <a:solidFill>
                  <a:schemeClr val="dk1"/>
                </a:solidFill>
              </a:defRPr>
            </a:lvl7pPr>
            <a:lvl8pPr rtl="0">
              <a:spcBef>
                <a:spcPts val="300"/>
              </a:spcBef>
              <a:buClr>
                <a:schemeClr val="dk1"/>
              </a:buClr>
              <a:buSzPct val="100000"/>
              <a:defRPr sz="1700">
                <a:solidFill>
                  <a:schemeClr val="dk1"/>
                </a:solidFill>
              </a:defRPr>
            </a:lvl8pPr>
            <a:lvl9pPr rtl="0">
              <a:spcBef>
                <a:spcPts val="300"/>
              </a:spcBef>
              <a:buClr>
                <a:schemeClr val="dk1"/>
              </a:buClr>
              <a:buSzPct val="100000"/>
              <a:defRPr sz="1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open-data.europa.eu/" TargetMode="External"/><Relationship Id="rId13" Type="http://schemas.openxmlformats.org/officeDocument/2006/relationships/hyperlink" Target="http://www.dati.gov.it/" TargetMode="External"/><Relationship Id="rId18" Type="http://schemas.openxmlformats.org/officeDocument/2006/relationships/hyperlink" Target="http://southafrica.opendataforafrica.org/" TargetMode="External"/><Relationship Id="rId3" Type="http://schemas.openxmlformats.org/officeDocument/2006/relationships/image" Target="../media/image3.png"/><Relationship Id="rId21" Type="http://schemas.openxmlformats.org/officeDocument/2006/relationships/hyperlink" Target="http://datacatalogs.org/" TargetMode="External"/><Relationship Id="rId7" Type="http://schemas.openxmlformats.org/officeDocument/2006/relationships/hyperlink" Target="http://data.gov.ca" TargetMode="External"/><Relationship Id="rId12" Type="http://schemas.openxmlformats.org/officeDocument/2006/relationships/hyperlink" Target="http://data.go.id/" TargetMode="External"/><Relationship Id="rId17" Type="http://schemas.openxmlformats.org/officeDocument/2006/relationships/hyperlink" Target="http://www.saudi.gov.sa/wps/portal/yesserRoot/aboutKingdom/openGovernmentData/!ut/p/b1/04_Sj9CPykssy0xPLMnMz0vMAfGjzOId3Z2dgj1NjAz8zUMMDTxNzZ2NHU0NDQ28zIEKIvEoMDKkUL8Bcfqd3R09TMx9DAwsfNxNDTwdPUKDLAONjQ0CTQjp9_PIz03VL8gNDY0od1QEAHutfjU!/dl4/d5/L2dJQSEvUUt3QS80SmtFL1o2X0FHQ0JTSTQyME83VDEwSTU3QzNBNTExR0gx/" TargetMode="External"/><Relationship Id="rId2" Type="http://schemas.openxmlformats.org/officeDocument/2006/relationships/notesSlide" Target="../notesSlides/notesSlide6.xml"/><Relationship Id="rId16" Type="http://schemas.openxmlformats.org/officeDocument/2006/relationships/hyperlink" Target="http://opengovdata.ru/" TargetMode="External"/><Relationship Id="rId20" Type="http://schemas.openxmlformats.org/officeDocument/2006/relationships/hyperlink" Target="http://data.gov.uk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ados.gov.br/" TargetMode="External"/><Relationship Id="rId11" Type="http://schemas.openxmlformats.org/officeDocument/2006/relationships/hyperlink" Target="http://www.data.gov.in/" TargetMode="External"/><Relationship Id="rId5" Type="http://schemas.openxmlformats.org/officeDocument/2006/relationships/hyperlink" Target="http://data.gov.au/" TargetMode="External"/><Relationship Id="rId15" Type="http://schemas.openxmlformats.org/officeDocument/2006/relationships/hyperlink" Target="http://datos.gob.mx" TargetMode="External"/><Relationship Id="rId10" Type="http://schemas.openxmlformats.org/officeDocument/2006/relationships/hyperlink" Target="https://www.govdata.de/" TargetMode="External"/><Relationship Id="rId19" Type="http://schemas.openxmlformats.org/officeDocument/2006/relationships/hyperlink" Target="https://www.data.go.kr/#/L21haW4=" TargetMode="External"/><Relationship Id="rId4" Type="http://schemas.openxmlformats.org/officeDocument/2006/relationships/hyperlink" Target="http://datospublicos.gov.ar/" TargetMode="External"/><Relationship Id="rId9" Type="http://schemas.openxmlformats.org/officeDocument/2006/relationships/hyperlink" Target="https://www.data.gouv.fr/fr/" TargetMode="External"/><Relationship Id="rId14" Type="http://schemas.openxmlformats.org/officeDocument/2006/relationships/hyperlink" Target="http://www.data.go.jp/?lang=english" TargetMode="External"/><Relationship Id="rId2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20.org/turkey-2015/2015-event-schedule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://www.unodc.org/unodc/en/treaties/CAC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4747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/>
        </p:nvSpPr>
        <p:spPr>
          <a:xfrm>
            <a:off x="202000" y="2676848"/>
            <a:ext cx="8583899" cy="567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5050"/>
                </a:solidFill>
                <a:latin typeface="Open Sans"/>
                <a:ea typeface="Open Sans"/>
                <a:cs typeface="Open Sans"/>
                <a:sym typeface="Open Sans"/>
              </a:rPr>
              <a:t>G20 Open Data Initiative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February 24, 2015</a:t>
            </a:r>
          </a:p>
          <a:p>
            <a:pPr lvl="0" rtl="0">
              <a:spcBef>
                <a:spcPts val="0"/>
              </a:spcBef>
              <a:buNone/>
            </a:pPr>
            <a:endParaRPr sz="2400" i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2" name="Shape 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74" y="4345907"/>
            <a:ext cx="2206879" cy="351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Shape 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7425" y="188900"/>
            <a:ext cx="1965349" cy="82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Shape 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5725" y="179250"/>
            <a:ext cx="1319524" cy="322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Shape 49"/>
          <p:cNvSpPr txBox="1"/>
          <p:nvPr/>
        </p:nvSpPr>
        <p:spPr>
          <a:xfrm>
            <a:off x="435700" y="371500"/>
            <a:ext cx="6237899" cy="458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rgbClr val="003038"/>
                </a:solidFill>
                <a:latin typeface="Open Sans"/>
                <a:ea typeface="Open Sans"/>
                <a:cs typeface="Open Sans"/>
                <a:sym typeface="Open Sans"/>
              </a:rPr>
              <a:t>ESTRATEGIA IGITAL NACIONAL </a:t>
            </a:r>
            <a:r>
              <a:rPr lang="en" b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| </a:t>
            </a:r>
            <a:r>
              <a:rPr lang="en" b="1">
                <a:solidFill>
                  <a:srgbClr val="003038"/>
                </a:solidFill>
                <a:latin typeface="Open Sans"/>
                <a:ea typeface="Open Sans"/>
                <a:cs typeface="Open Sans"/>
                <a:sym typeface="Open Sans"/>
              </a:rPr>
              <a:t>DATOS ABIERTOS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0" name="Shape 50"/>
          <p:cNvSpPr/>
          <p:nvPr/>
        </p:nvSpPr>
        <p:spPr>
          <a:xfrm>
            <a:off x="-4650" y="457200"/>
            <a:ext cx="9153300" cy="245700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12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G20 Anti Corruption Working Group</a:t>
            </a:r>
          </a:p>
        </p:txBody>
      </p:sp>
      <p:sp>
        <p:nvSpPr>
          <p:cNvPr id="51" name="Shape 51"/>
          <p:cNvSpPr txBox="1"/>
          <p:nvPr/>
        </p:nvSpPr>
        <p:spPr>
          <a:xfrm>
            <a:off x="278575" y="1128050"/>
            <a:ext cx="8187900" cy="2715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b="1">
                <a:latin typeface="Open Sans"/>
                <a:ea typeface="Open Sans"/>
                <a:cs typeface="Open Sans"/>
                <a:sym typeface="Open Sans"/>
              </a:rPr>
              <a:t>2015 - 2016 Anti Corruption Action Plan and Implementation Plan</a:t>
            </a: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i="1">
                <a:latin typeface="Open Sans"/>
                <a:ea typeface="Open Sans"/>
                <a:cs typeface="Open Sans"/>
                <a:sym typeface="Open Sans"/>
              </a:rPr>
              <a:t>Commitments around Open Data: </a:t>
            </a: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Prepare a G20 compendium of good practices and lessons learned on open data and its application in the fight against corruption.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Prepare G20 Open Data Principles, including identifying areas or sectors where their application is particularly useful and taking into account different national legal frameworks.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Complete self‐assessments of their open data frameworks and initiative</a:t>
            </a:r>
          </a:p>
        </p:txBody>
      </p:sp>
      <p:pic>
        <p:nvPicPr>
          <p:cNvPr id="52" name="Shape 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7127" y="-11"/>
            <a:ext cx="1585473" cy="521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Shape 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5725" y="179250"/>
            <a:ext cx="1319524" cy="32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Shape 58"/>
          <p:cNvSpPr txBox="1"/>
          <p:nvPr/>
        </p:nvSpPr>
        <p:spPr>
          <a:xfrm>
            <a:off x="226350" y="1201200"/>
            <a:ext cx="8625299" cy="2715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Decisions in the G20 are taken by consensus while international politics are involved - </a:t>
            </a: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To avoid turning Open Data into a politicized issue: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International Open Data Charter as neutral and independent </a:t>
            </a: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Strengthen technical dimension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The form IS substance:</a:t>
            </a: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Understand the mechanism’s own processes </a:t>
            </a:r>
          </a:p>
          <a:p>
            <a:pPr marL="457200" lvl="0" indent="-317500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Foster ownership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b="1" i="1">
                <a:latin typeface="Open Sans"/>
                <a:ea typeface="Open Sans"/>
                <a:cs typeface="Open Sans"/>
                <a:sym typeface="Open Sans"/>
              </a:rPr>
              <a:t>Turkey has asked Mexico and the USA to lead the discussions around Open Data in the ACWG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9" name="Shape 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5725" y="179250"/>
            <a:ext cx="1319524" cy="322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Shape 60"/>
          <p:cNvSpPr txBox="1"/>
          <p:nvPr/>
        </p:nvSpPr>
        <p:spPr>
          <a:xfrm>
            <a:off x="435700" y="371500"/>
            <a:ext cx="6237899" cy="458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rgbClr val="003038"/>
                </a:solidFill>
                <a:latin typeface="Open Sans"/>
                <a:ea typeface="Open Sans"/>
                <a:cs typeface="Open Sans"/>
                <a:sym typeface="Open Sans"/>
              </a:rPr>
              <a:t>ESTRATEGIA IGITAL NACIONAL </a:t>
            </a:r>
            <a:r>
              <a:rPr lang="en" b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| </a:t>
            </a:r>
            <a:r>
              <a:rPr lang="en" b="1">
                <a:solidFill>
                  <a:srgbClr val="003038"/>
                </a:solidFill>
                <a:latin typeface="Open Sans"/>
                <a:ea typeface="Open Sans"/>
                <a:cs typeface="Open Sans"/>
                <a:sym typeface="Open Sans"/>
              </a:rPr>
              <a:t>DATOS ABIERTOS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1" name="Shape 61"/>
          <p:cNvSpPr/>
          <p:nvPr/>
        </p:nvSpPr>
        <p:spPr>
          <a:xfrm>
            <a:off x="-4650" y="457200"/>
            <a:ext cx="9153300" cy="245700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12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G20 Open Data Strategy</a:t>
            </a:r>
          </a:p>
        </p:txBody>
      </p:sp>
      <p:pic>
        <p:nvPicPr>
          <p:cNvPr id="62" name="Shape 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7127" y="-11"/>
            <a:ext cx="1585473" cy="521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4747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/>
        </p:nvSpPr>
        <p:spPr>
          <a:xfrm>
            <a:off x="202000" y="2676848"/>
            <a:ext cx="8583899" cy="567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5050"/>
                </a:solidFill>
                <a:latin typeface="Open Sans"/>
                <a:ea typeface="Open Sans"/>
                <a:cs typeface="Open Sans"/>
                <a:sym typeface="Open Sans"/>
              </a:rPr>
              <a:t>International Consultation on OD Charter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February 24, 2015</a:t>
            </a:r>
          </a:p>
          <a:p>
            <a:pPr lvl="0" rtl="0">
              <a:spcBef>
                <a:spcPts val="0"/>
              </a:spcBef>
              <a:buNone/>
            </a:pPr>
            <a:endParaRPr sz="2400" i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8" name="Shape 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74" y="4345907"/>
            <a:ext cx="2206879" cy="351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Shape 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7425" y="188900"/>
            <a:ext cx="1965349" cy="82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5725" y="179250"/>
            <a:ext cx="1319524" cy="32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Shape 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5725" y="179250"/>
            <a:ext cx="1319524" cy="32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5725" y="179250"/>
            <a:ext cx="1319524" cy="322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Shape 77"/>
          <p:cNvSpPr/>
          <p:nvPr/>
        </p:nvSpPr>
        <p:spPr>
          <a:xfrm>
            <a:off x="-4650" y="457200"/>
            <a:ext cx="9153300" cy="245700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12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Stakeholder Map</a:t>
            </a:r>
          </a:p>
        </p:txBody>
      </p:sp>
      <p:pic>
        <p:nvPicPr>
          <p:cNvPr id="78" name="Shape 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7127" y="-11"/>
            <a:ext cx="1585473" cy="5217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9" name="Shape 79"/>
          <p:cNvGraphicFramePr/>
          <p:nvPr/>
        </p:nvGraphicFramePr>
        <p:xfrm>
          <a:off x="381000" y="1143000"/>
          <a:ext cx="8245875" cy="3350925"/>
        </p:xfrm>
        <a:graphic>
          <a:graphicData uri="http://schemas.openxmlformats.org/drawingml/2006/table">
            <a:tbl>
              <a:tblPr>
                <a:noFill/>
                <a:tableStyleId>{C6591529-9DFC-4511-9007-6B4245D37FD0}</a:tableStyleId>
              </a:tblPr>
              <a:tblGrid>
                <a:gridCol w="1516875"/>
                <a:gridCol w="6729000"/>
              </a:tblGrid>
              <a:tr h="6680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90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Government</a:t>
                      </a:r>
                    </a:p>
                  </a:txBody>
                  <a:tcPr marL="63500" marR="63500" marT="63500" marB="63500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9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Australia, Argentina, Brazil, Canada, Chile, France, Italy, Indonesia, Kenya, Mexico, Moldova, Philippines, Turkey, South Africa, US, UK</a:t>
                      </a:r>
                    </a:p>
                  </a:txBody>
                  <a:tcPr marL="63500" marR="63500" marT="63500" marB="63500">
                    <a:solidFill>
                      <a:srgbClr val="EFEFEF"/>
                    </a:solidFill>
                  </a:tcPr>
                </a:tc>
              </a:tr>
              <a:tr h="8943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90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Civil Society Organizations</a:t>
                      </a:r>
                    </a:p>
                  </a:txBody>
                  <a:tcPr marL="63500" marR="63500" marT="63500" marB="63500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9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Avina, Center for Data Enterprise, GovLab, GODAN, Hewlett, IDRC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9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ILDA, Ilham Cendekia, [Sinergantara] Indonesia,ODI, Open Contracting Partnership, OKFN, Omidyar Network, Open Spending, Open Institute (Kenya), Sunlight Foundation, World Wide Web Foundation</a:t>
                      </a:r>
                    </a:p>
                  </a:txBody>
                  <a:tcPr marL="63500" marR="63500" marT="63500" marB="63500">
                    <a:solidFill>
                      <a:srgbClr val="EFEFEF"/>
                    </a:solidFill>
                  </a:tcPr>
                </a:tc>
              </a:tr>
              <a:tr h="6680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90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International Organizations </a:t>
                      </a:r>
                    </a:p>
                  </a:txBody>
                  <a:tcPr marL="63500" marR="63500" marT="63500" marB="63500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9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Convention on Anti Corruption (UN), UNDP, Data Revolution (UN), Organization of American States, OECD, OGP, World Bank, BID</a:t>
                      </a:r>
                    </a:p>
                  </a:txBody>
                  <a:tcPr marL="63500" marR="63500" marT="63500" marB="63500">
                    <a:solidFill>
                      <a:srgbClr val="EFEFEF"/>
                    </a:solidFill>
                  </a:tcPr>
                </a:tc>
              </a:tr>
              <a:tr h="112057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90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Private sector</a:t>
                      </a:r>
                    </a:p>
                  </a:txBody>
                  <a:tcPr marL="63500" marR="63500" marT="63500" marB="63500"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9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IT Sector: Amazon, Enigma io, Github, Google, Microsoft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9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Consulting: McKinsey, Boston Consulting Group, Deloitte, 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9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Media: Bloomberg, The Guardian, BBC, NYT, La Nación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9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Others?</a:t>
                      </a:r>
                    </a:p>
                  </a:txBody>
                  <a:tcPr marL="63500" marR="63500" marT="63500" marB="63500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Shape 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5725" y="179250"/>
            <a:ext cx="1319524" cy="3225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5" name="Shape 85"/>
          <p:cNvGraphicFramePr/>
          <p:nvPr/>
        </p:nvGraphicFramePr>
        <p:xfrm>
          <a:off x="257050" y="726637"/>
          <a:ext cx="4480350" cy="4354419"/>
        </p:xfrm>
        <a:graphic>
          <a:graphicData uri="http://schemas.openxmlformats.org/drawingml/2006/table">
            <a:tbl>
              <a:tblPr>
                <a:noFill/>
                <a:tableStyleId>{081933D0-681A-44BB-8511-BBED850A1EBA}</a:tableStyleId>
              </a:tblPr>
              <a:tblGrid>
                <a:gridCol w="1147750"/>
                <a:gridCol w="2142575"/>
                <a:gridCol w="552250"/>
                <a:gridCol w="637775"/>
              </a:tblGrid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G20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Open Data Policies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OGP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G7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66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Argentina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4"/>
                        </a:rPr>
                        <a:t>http://datospublicos.gov.ar/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Australia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5"/>
                        </a:rPr>
                        <a:t>http://data.gov.au/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Brazil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6"/>
                        </a:rPr>
                        <a:t>http://dados.gov.br/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Canada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7"/>
                        </a:rPr>
                        <a:t>data.gov.ca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China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N/A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European Union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8"/>
                        </a:rPr>
                        <a:t>https://open-data.europa.eu/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N/A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N/A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France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9"/>
                        </a:rPr>
                        <a:t>https://www.data.gouv.fr/fr/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Germany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0"/>
                        </a:rPr>
                        <a:t>https://www.govdata.de/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India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1"/>
                        </a:rPr>
                        <a:t>http://www.data.gov.in/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Indonesia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2"/>
                        </a:rPr>
                        <a:t>http://data.go.id/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Italy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3"/>
                        </a:rPr>
                        <a:t>http://www.dati.gov.it/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</a:tr>
              <a:tr h="305425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Japan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4"/>
                        </a:rPr>
                        <a:t>http://www.data.go.jp/?lang=english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Mexico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5"/>
                        </a:rPr>
                        <a:t>datos.gob.mx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Russia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6"/>
                        </a:rPr>
                        <a:t>http://opengovdata.ru/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Saudi Arabia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7"/>
                        </a:rPr>
                        <a:t>http://www.saudi.gov.sa/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05425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South Africa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8"/>
                        </a:rPr>
                        <a:t>http://southafrica.opendataforafrica.org/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05425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South Korea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19"/>
                        </a:rPr>
                        <a:t>https://www.data.go.kr/#/L21haW4=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Turkey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United Kingdom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20"/>
                        </a:rPr>
                        <a:t>data.gov.uk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</a:tr>
              <a:tr h="18650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United States</a:t>
                      </a:r>
                    </a:p>
                  </a:txBody>
                  <a:tcPr marL="25400" marR="25400" marT="25400" marB="25400" anchor="b">
                    <a:lnL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8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20"/>
                        </a:rPr>
                        <a:t>data.gov.uk</a:t>
                      </a: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 sz="8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25400" marR="25400" marT="25400" marB="25400" anchor="b">
                    <a:lnT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FB98"/>
                    </a:solidFill>
                  </a:tcPr>
                </a:tc>
              </a:tr>
            </a:tbl>
          </a:graphicData>
        </a:graphic>
      </p:graphicFrame>
      <p:sp>
        <p:nvSpPr>
          <p:cNvPr id="86" name="Shape 86"/>
          <p:cNvSpPr txBox="1"/>
          <p:nvPr/>
        </p:nvSpPr>
        <p:spPr>
          <a:xfrm>
            <a:off x="4931500" y="1227900"/>
            <a:ext cx="4150499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84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The G20 and the OGP are the main international mechanisms of discussion around Open Data.</a:t>
            </a: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84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18 of the G20 member countries have Open Data initiatives/ policies; 13 of those countries are members of OGP.</a:t>
            </a: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84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80% of the 400 self reported Open Data initiatives around the world (</a:t>
            </a:r>
            <a:r>
              <a:rPr lang="en" sz="1200">
                <a:solidFill>
                  <a:srgbClr val="FE4444"/>
                </a:solidFill>
                <a:hlinkClick r:id="rId21"/>
              </a:rPr>
              <a:t>http://datacatalogs.org</a:t>
            </a:r>
            <a:r>
              <a:rPr lang="en" sz="1200">
                <a:solidFill>
                  <a:srgbClr val="4F4F4F"/>
                </a:solidFill>
              </a:rPr>
              <a:t>) </a:t>
            </a: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are being implemented by member countries of OGP.</a:t>
            </a:r>
          </a:p>
          <a:p>
            <a:pPr rtl="0">
              <a:lnSpc>
                <a:spcPct val="115000"/>
              </a:lnSpc>
              <a:spcBef>
                <a:spcPts val="0"/>
              </a:spcBef>
              <a:buNone/>
            </a:pP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84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Open Sans"/>
              <a:buChar char="●"/>
            </a:pPr>
            <a:r>
              <a:rPr lang="en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Sector specific documents around Open Data linked to member countries </a:t>
            </a:r>
            <a:r>
              <a:rPr lang="en" sz="1100" i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lvl="0" indent="4572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100" i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(G20, OGP, Latin America, Post 2015 agenda, COP).</a:t>
            </a:r>
          </a:p>
        </p:txBody>
      </p:sp>
      <p:pic>
        <p:nvPicPr>
          <p:cNvPr id="87" name="Shape 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5725" y="179250"/>
            <a:ext cx="1319524" cy="32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Shape 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5725" y="179250"/>
            <a:ext cx="1319524" cy="3225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Shape 89"/>
          <p:cNvSpPr/>
          <p:nvPr/>
        </p:nvSpPr>
        <p:spPr>
          <a:xfrm>
            <a:off x="-4650" y="457200"/>
            <a:ext cx="9153300" cy="245700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12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Stakeholder Map</a:t>
            </a:r>
          </a:p>
        </p:txBody>
      </p:sp>
      <p:pic>
        <p:nvPicPr>
          <p:cNvPr id="90" name="Shape 90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7307127" y="-11"/>
            <a:ext cx="1585473" cy="521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Shape 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5725" y="179250"/>
            <a:ext cx="1319524" cy="3225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Shape 96"/>
          <p:cNvSpPr txBox="1"/>
          <p:nvPr/>
        </p:nvSpPr>
        <p:spPr>
          <a:xfrm>
            <a:off x="226350" y="820200"/>
            <a:ext cx="8432099" cy="2715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 b="1">
                <a:latin typeface="Open Sans"/>
                <a:ea typeface="Open Sans"/>
                <a:cs typeface="Open Sans"/>
                <a:sym typeface="Open Sans"/>
              </a:rPr>
              <a:t>Survey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To gather member countries’ priorities around open data and promote ownership</a:t>
            </a:r>
          </a:p>
          <a:p>
            <a:pPr lvl="0" rtl="0">
              <a:spcBef>
                <a:spcPts val="0"/>
              </a:spcBef>
              <a:buNone/>
            </a:pP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200" b="1">
                <a:latin typeface="Open Sans"/>
                <a:ea typeface="Open Sans"/>
                <a:cs typeface="Open Sans"/>
                <a:sym typeface="Open Sans"/>
              </a:rPr>
              <a:t>Narrative - one pager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Develop a strong narrative </a:t>
            </a: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for Open Data in the G20 to gather consensus around charter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eg: 2% + more anti corruption studies; Link Anti Corruption work to each member’s capabilities, objectives and context (using survey results)</a:t>
            </a:r>
          </a:p>
          <a:p>
            <a:pPr lvl="0" rtl="0">
              <a:spcBef>
                <a:spcPts val="0"/>
              </a:spcBef>
              <a:buNone/>
            </a:pP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200" b="1">
                <a:latin typeface="Open Sans"/>
                <a:ea typeface="Open Sans"/>
                <a:cs typeface="Open Sans"/>
                <a:sym typeface="Open Sans"/>
              </a:rPr>
              <a:t>Roadmap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Agree on the best timing to socialize the International Open Data Charter and start its adoption</a:t>
            </a:r>
          </a:p>
          <a:p>
            <a:pPr lvl="0" rtl="0">
              <a:spcBef>
                <a:spcPts val="0"/>
              </a:spcBef>
              <a:buNone/>
            </a:pP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200" b="1">
                <a:latin typeface="Open Sans"/>
                <a:ea typeface="Open Sans"/>
                <a:cs typeface="Open Sans"/>
                <a:sym typeface="Open Sans"/>
              </a:rPr>
              <a:t>Packet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Build an Open Data packet with a single narrative and position for our colleagues at other national agencies and key people involved in G20, Post 2015 agenda, etc.</a:t>
            </a:r>
          </a:p>
          <a:p>
            <a:pPr lvl="0" rtl="0">
              <a:spcBef>
                <a:spcPts val="0"/>
              </a:spcBef>
              <a:buNone/>
            </a:pP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rtl="0">
              <a:spcBef>
                <a:spcPts val="0"/>
              </a:spcBef>
              <a:buNone/>
            </a:pPr>
            <a:r>
              <a:rPr lang="en" sz="1200" b="1">
                <a:latin typeface="Open Sans"/>
                <a:ea typeface="Open Sans"/>
                <a:cs typeface="Open Sans"/>
                <a:sym typeface="Open Sans"/>
              </a:rPr>
              <a:t>Ad Hoc outreach</a:t>
            </a:r>
          </a:p>
          <a:p>
            <a:pPr rtl="0">
              <a:spcBef>
                <a:spcPts val="0"/>
              </a:spcBef>
              <a:buNone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1-to-1 conference calls between the members of the core group and the rest of the priority actors, to explain the Charter, process and next steps</a:t>
            </a:r>
          </a:p>
          <a:p>
            <a:pPr rtl="0">
              <a:spcBef>
                <a:spcPts val="0"/>
              </a:spcBef>
              <a:buNone/>
            </a:pP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rtl="0">
              <a:spcBef>
                <a:spcPts val="0"/>
              </a:spcBef>
              <a:buNone/>
            </a:pPr>
            <a:r>
              <a:rPr lang="en" sz="1200" b="1">
                <a:latin typeface="Open Sans"/>
                <a:ea typeface="Open Sans"/>
                <a:cs typeface="Open Sans"/>
                <a:sym typeface="Open Sans"/>
              </a:rPr>
              <a:t>Technical Annex Workshops (ongoing)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latin typeface="Open Sans"/>
                <a:ea typeface="Open Sans"/>
                <a:cs typeface="Open Sans"/>
                <a:sym typeface="Open Sans"/>
              </a:rPr>
              <a:t>Develop specific annexes to the Charter, to address specific technical issues such as standards, and best practices; as well as sectoral initiatives for the use of Open Data such as anti corruption in the G20, development for the Post 2015 agenda and sustainability in the COP 21</a:t>
            </a:r>
          </a:p>
          <a:p>
            <a:pPr lvl="0" rtl="0">
              <a:spcBef>
                <a:spcPts val="0"/>
              </a:spcBef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7" name="Shape 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5725" y="179250"/>
            <a:ext cx="1319524" cy="322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 txBox="1"/>
          <p:nvPr/>
        </p:nvSpPr>
        <p:spPr>
          <a:xfrm>
            <a:off x="435700" y="371500"/>
            <a:ext cx="6237899" cy="458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rgbClr val="003038"/>
                </a:solidFill>
                <a:latin typeface="Open Sans"/>
                <a:ea typeface="Open Sans"/>
                <a:cs typeface="Open Sans"/>
                <a:sym typeface="Open Sans"/>
              </a:rPr>
              <a:t>ESTRATEGIA IGITAL NACIONAL </a:t>
            </a:r>
            <a:r>
              <a:rPr lang="en" b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| </a:t>
            </a:r>
            <a:r>
              <a:rPr lang="en" b="1">
                <a:solidFill>
                  <a:srgbClr val="003038"/>
                </a:solidFill>
                <a:latin typeface="Open Sans"/>
                <a:ea typeface="Open Sans"/>
                <a:cs typeface="Open Sans"/>
                <a:sym typeface="Open Sans"/>
              </a:rPr>
              <a:t>DATOS ABIERTOS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/>
          <p:nvPr/>
        </p:nvSpPr>
        <p:spPr>
          <a:xfrm>
            <a:off x="-4650" y="457200"/>
            <a:ext cx="9153300" cy="245700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12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Next steps</a:t>
            </a:r>
          </a:p>
        </p:txBody>
      </p:sp>
      <p:pic>
        <p:nvPicPr>
          <p:cNvPr id="100" name="Shape 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7127" y="-11"/>
            <a:ext cx="1585473" cy="521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" name="Shape 105"/>
          <p:cNvCxnSpPr/>
          <p:nvPr/>
        </p:nvCxnSpPr>
        <p:spPr>
          <a:xfrm rot="10800000">
            <a:off x="7340650" y="1838724"/>
            <a:ext cx="0" cy="2021700"/>
          </a:xfrm>
          <a:prstGeom prst="straightConnector1">
            <a:avLst/>
          </a:prstGeom>
          <a:noFill/>
          <a:ln w="19050" cap="flat">
            <a:solidFill>
              <a:srgbClr val="FF565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6" name="Shape 106"/>
          <p:cNvCxnSpPr/>
          <p:nvPr/>
        </p:nvCxnSpPr>
        <p:spPr>
          <a:xfrm rot="10800000">
            <a:off x="2960325" y="1838724"/>
            <a:ext cx="0" cy="2021700"/>
          </a:xfrm>
          <a:prstGeom prst="straightConnector1">
            <a:avLst/>
          </a:prstGeom>
          <a:noFill/>
          <a:ln w="19050" cap="flat">
            <a:solidFill>
              <a:srgbClr val="FF565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7" name="Shape 107"/>
          <p:cNvCxnSpPr>
            <a:stCxn id="108" idx="4"/>
          </p:cNvCxnSpPr>
          <p:nvPr/>
        </p:nvCxnSpPr>
        <p:spPr>
          <a:xfrm rot="10800000">
            <a:off x="6857425" y="1838637"/>
            <a:ext cx="0" cy="587700"/>
          </a:xfrm>
          <a:prstGeom prst="straightConnector1">
            <a:avLst/>
          </a:prstGeom>
          <a:noFill/>
          <a:ln w="19050" cap="flat">
            <a:solidFill>
              <a:srgbClr val="FF565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9" name="Shape 109"/>
          <p:cNvCxnSpPr>
            <a:stCxn id="110" idx="4"/>
          </p:cNvCxnSpPr>
          <p:nvPr/>
        </p:nvCxnSpPr>
        <p:spPr>
          <a:xfrm rot="10800000" flipH="1">
            <a:off x="7821839" y="1863237"/>
            <a:ext cx="6900" cy="563100"/>
          </a:xfrm>
          <a:prstGeom prst="straightConnector1">
            <a:avLst/>
          </a:prstGeom>
          <a:noFill/>
          <a:ln w="19050" cap="flat">
            <a:solidFill>
              <a:srgbClr val="FF565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11" name="Shape 111"/>
          <p:cNvCxnSpPr>
            <a:stCxn id="112" idx="4"/>
          </p:cNvCxnSpPr>
          <p:nvPr/>
        </p:nvCxnSpPr>
        <p:spPr>
          <a:xfrm rot="10800000">
            <a:off x="3704525" y="1838637"/>
            <a:ext cx="0" cy="587700"/>
          </a:xfrm>
          <a:prstGeom prst="straightConnector1">
            <a:avLst/>
          </a:prstGeom>
          <a:noFill/>
          <a:ln w="19050" cap="flat">
            <a:solidFill>
              <a:srgbClr val="FF565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3" name="Shape 113"/>
          <p:cNvSpPr txBox="1"/>
          <p:nvPr/>
        </p:nvSpPr>
        <p:spPr>
          <a:xfrm>
            <a:off x="267475" y="2523810"/>
            <a:ext cx="1439999" cy="929699"/>
          </a:xfrm>
          <a:prstGeom prst="rect">
            <a:avLst/>
          </a:prstGeom>
          <a:noFill/>
          <a:ln w="9525" cap="flat">
            <a:solidFill>
              <a:srgbClr val="FF0000"/>
            </a:solidFill>
            <a:prstDash val="dot"/>
            <a:round/>
            <a:headEnd type="none" w="med" len="med"/>
            <a:tailEnd type="none" w="med" len="med"/>
          </a:ln>
        </p:spPr>
        <p:txBody>
          <a:bodyPr lIns="81650" tIns="40825" rIns="81650" bIns="40825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Mar 4 - 5 - Istambul</a:t>
            </a:r>
          </a:p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First </a:t>
            </a:r>
            <a:r>
              <a:rPr lang="en" sz="8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G20 Anti Corruption Working Group meeting</a:t>
            </a:r>
          </a:p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+</a:t>
            </a:r>
          </a:p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Annual High Level Anti Corruption Conference</a:t>
            </a:r>
          </a:p>
        </p:txBody>
      </p:sp>
      <p:sp>
        <p:nvSpPr>
          <p:cNvPr id="114" name="Shape 114"/>
          <p:cNvSpPr txBox="1"/>
          <p:nvPr/>
        </p:nvSpPr>
        <p:spPr>
          <a:xfrm>
            <a:off x="7447923" y="2516675"/>
            <a:ext cx="1243800" cy="300300"/>
          </a:xfrm>
          <a:prstGeom prst="rect">
            <a:avLst/>
          </a:prstGeom>
          <a:noFill/>
          <a:ln w="9525" cap="flat">
            <a:solidFill>
              <a:srgbClr val="FF0000"/>
            </a:solidFill>
            <a:prstDash val="dot"/>
            <a:round/>
            <a:headEnd type="none" w="med" len="med"/>
            <a:tailEnd type="none" w="med" len="med"/>
          </a:ln>
        </p:spPr>
        <p:txBody>
          <a:bodyPr lIns="81650" tIns="40825" rIns="81650" bIns="40825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Nov 15 - 16 - Antalaya</a:t>
            </a:r>
          </a:p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G20 Leaders’  Summit</a:t>
            </a:r>
          </a:p>
          <a:p>
            <a:pPr marL="0" marR="0" lvl="0" indent="0" rtl="0">
              <a:spcBef>
                <a:spcPts val="0"/>
              </a:spcBef>
              <a:buNone/>
            </a:pPr>
            <a:endParaRPr sz="800" b="0" i="0" u="none" strike="noStrike" cap="none" baseline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" name="Shape 115"/>
          <p:cNvSpPr txBox="1"/>
          <p:nvPr/>
        </p:nvSpPr>
        <p:spPr>
          <a:xfrm>
            <a:off x="8261450" y="733125"/>
            <a:ext cx="1243800" cy="300300"/>
          </a:xfrm>
          <a:prstGeom prst="rect">
            <a:avLst/>
          </a:prstGeom>
          <a:noFill/>
          <a:ln>
            <a:noFill/>
          </a:ln>
        </p:spPr>
        <p:txBody>
          <a:bodyPr lIns="81650" tIns="40825" rIns="81650" bIns="40825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 i="1">
                <a:latin typeface="Open Sans"/>
                <a:ea typeface="Open Sans"/>
                <a:cs typeface="Open Sans"/>
                <a:sym typeface="Open Sans"/>
              </a:rPr>
              <a:t>Dec. - Paris</a:t>
            </a:r>
          </a:p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 i="1">
                <a:latin typeface="Open Sans"/>
                <a:ea typeface="Open Sans"/>
                <a:cs typeface="Open Sans"/>
                <a:sym typeface="Open Sans"/>
              </a:rPr>
              <a:t>COP21</a:t>
            </a:r>
          </a:p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 i="1">
                <a:latin typeface="Open Sans"/>
                <a:ea typeface="Open Sans"/>
                <a:cs typeface="Open Sans"/>
                <a:sym typeface="Open Sans"/>
              </a:rPr>
              <a:t>Sustainable development</a:t>
            </a:r>
          </a:p>
          <a:p>
            <a:pPr marL="0" marR="0" lvl="0" indent="0" rtl="0">
              <a:spcBef>
                <a:spcPts val="0"/>
              </a:spcBef>
              <a:buNone/>
            </a:pPr>
            <a:endParaRPr sz="800" i="1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6" name="Shape 116"/>
          <p:cNvCxnSpPr>
            <a:stCxn id="117" idx="4"/>
          </p:cNvCxnSpPr>
          <p:nvPr/>
        </p:nvCxnSpPr>
        <p:spPr>
          <a:xfrm rot="10800000">
            <a:off x="1066225" y="1838637"/>
            <a:ext cx="0" cy="587700"/>
          </a:xfrm>
          <a:prstGeom prst="straightConnector1">
            <a:avLst/>
          </a:prstGeom>
          <a:noFill/>
          <a:ln w="19050" cap="flat">
            <a:solidFill>
              <a:srgbClr val="FF565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8" name="Shape 118"/>
          <p:cNvSpPr txBox="1"/>
          <p:nvPr/>
        </p:nvSpPr>
        <p:spPr>
          <a:xfrm>
            <a:off x="1657746" y="2012653"/>
            <a:ext cx="772800" cy="189599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ABR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817772" y="2012653"/>
            <a:ext cx="772800" cy="189599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MAR</a:t>
            </a:r>
          </a:p>
        </p:txBody>
      </p:sp>
      <p:sp>
        <p:nvSpPr>
          <p:cNvPr id="120" name="Shape 120"/>
          <p:cNvSpPr txBox="1"/>
          <p:nvPr/>
        </p:nvSpPr>
        <p:spPr>
          <a:xfrm>
            <a:off x="-22201" y="2012653"/>
            <a:ext cx="772800" cy="189599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FEB</a:t>
            </a:r>
          </a:p>
        </p:txBody>
      </p:sp>
      <p:sp>
        <p:nvSpPr>
          <p:cNvPr id="121" name="Shape 121"/>
          <p:cNvSpPr txBox="1"/>
          <p:nvPr/>
        </p:nvSpPr>
        <p:spPr>
          <a:xfrm>
            <a:off x="4177667" y="2012653"/>
            <a:ext cx="772800" cy="189599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JUL</a:t>
            </a:r>
          </a:p>
        </p:txBody>
      </p:sp>
      <p:sp>
        <p:nvSpPr>
          <p:cNvPr id="122" name="Shape 122"/>
          <p:cNvSpPr txBox="1"/>
          <p:nvPr/>
        </p:nvSpPr>
        <p:spPr>
          <a:xfrm>
            <a:off x="8377536" y="2012653"/>
            <a:ext cx="772800" cy="189599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DIC</a:t>
            </a:r>
          </a:p>
        </p:txBody>
      </p:sp>
      <p:sp>
        <p:nvSpPr>
          <p:cNvPr id="123" name="Shape 123"/>
          <p:cNvSpPr txBox="1"/>
          <p:nvPr/>
        </p:nvSpPr>
        <p:spPr>
          <a:xfrm>
            <a:off x="3337693" y="2012653"/>
            <a:ext cx="772800" cy="189599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JUN</a:t>
            </a:r>
          </a:p>
        </p:txBody>
      </p:sp>
      <p:sp>
        <p:nvSpPr>
          <p:cNvPr id="124" name="Shape 124"/>
          <p:cNvSpPr txBox="1"/>
          <p:nvPr/>
        </p:nvSpPr>
        <p:spPr>
          <a:xfrm>
            <a:off x="5017641" y="2012653"/>
            <a:ext cx="772800" cy="189599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AGO</a:t>
            </a:r>
          </a:p>
        </p:txBody>
      </p:sp>
      <p:sp>
        <p:nvSpPr>
          <p:cNvPr id="117" name="Shape 117"/>
          <p:cNvSpPr/>
          <p:nvPr/>
        </p:nvSpPr>
        <p:spPr>
          <a:xfrm rot="10800000" flipH="1">
            <a:off x="1031875" y="2426337"/>
            <a:ext cx="68700" cy="26999"/>
          </a:xfrm>
          <a:prstGeom prst="ellipse">
            <a:avLst/>
          </a:prstGeom>
          <a:solidFill>
            <a:srgbClr val="FF5652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500"/>
          </a:p>
        </p:txBody>
      </p:sp>
      <p:sp>
        <p:nvSpPr>
          <p:cNvPr id="125" name="Shape 125"/>
          <p:cNvSpPr txBox="1"/>
          <p:nvPr/>
        </p:nvSpPr>
        <p:spPr>
          <a:xfrm>
            <a:off x="3073725" y="2508025"/>
            <a:ext cx="1243800" cy="458399"/>
          </a:xfrm>
          <a:prstGeom prst="rect">
            <a:avLst/>
          </a:prstGeom>
          <a:noFill/>
          <a:ln w="9525" cap="flat">
            <a:solidFill>
              <a:srgbClr val="FF0000"/>
            </a:solidFill>
            <a:prstDash val="dot"/>
            <a:round/>
            <a:headEnd type="none" w="med" len="med"/>
            <a:tailEnd type="none" w="med" len="med"/>
          </a:ln>
        </p:spPr>
        <p:txBody>
          <a:bodyPr lIns="81650" tIns="40825" rIns="81650" bIns="40825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Second G20 Anti Corruption Working Group meeting</a:t>
            </a:r>
          </a:p>
        </p:txBody>
      </p:sp>
      <p:sp>
        <p:nvSpPr>
          <p:cNvPr id="112" name="Shape 112"/>
          <p:cNvSpPr/>
          <p:nvPr/>
        </p:nvSpPr>
        <p:spPr>
          <a:xfrm rot="10800000" flipH="1">
            <a:off x="3670175" y="2426337"/>
            <a:ext cx="68700" cy="26999"/>
          </a:xfrm>
          <a:prstGeom prst="ellipse">
            <a:avLst/>
          </a:prstGeom>
          <a:solidFill>
            <a:srgbClr val="FF5652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500"/>
          </a:p>
        </p:txBody>
      </p:sp>
      <p:sp>
        <p:nvSpPr>
          <p:cNvPr id="126" name="Shape 126"/>
          <p:cNvSpPr txBox="1"/>
          <p:nvPr/>
        </p:nvSpPr>
        <p:spPr>
          <a:xfrm>
            <a:off x="5832625" y="2487575"/>
            <a:ext cx="1439999" cy="375900"/>
          </a:xfrm>
          <a:prstGeom prst="rect">
            <a:avLst/>
          </a:prstGeom>
          <a:noFill/>
          <a:ln w="9525" cap="flat">
            <a:solidFill>
              <a:srgbClr val="FF0000"/>
            </a:solidFill>
            <a:prstDash val="dot"/>
            <a:round/>
            <a:headEnd type="none" w="med" len="med"/>
            <a:tailEnd type="none" w="med" len="med"/>
          </a:ln>
        </p:spPr>
        <p:txBody>
          <a:bodyPr lIns="81650" tIns="40825" rIns="81650" bIns="40825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Third G20 Anti Corruption Working Group meeting</a:t>
            </a:r>
          </a:p>
        </p:txBody>
      </p:sp>
      <p:sp>
        <p:nvSpPr>
          <p:cNvPr id="127" name="Shape 127"/>
          <p:cNvSpPr txBox="1"/>
          <p:nvPr/>
        </p:nvSpPr>
        <p:spPr>
          <a:xfrm>
            <a:off x="8799009" y="1776300"/>
            <a:ext cx="1125000" cy="1125000"/>
          </a:xfrm>
          <a:prstGeom prst="rect">
            <a:avLst/>
          </a:prstGeom>
          <a:noFill/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" b="1">
                <a:solidFill>
                  <a:srgbClr val="FF5652"/>
                </a:solidFill>
                <a:latin typeface="Quicksand"/>
                <a:ea typeface="Quicksand"/>
                <a:cs typeface="Quicksand"/>
                <a:sym typeface="Quicksand"/>
              </a:rPr>
              <a:t>2015</a:t>
            </a:r>
          </a:p>
        </p:txBody>
      </p:sp>
      <p:sp>
        <p:nvSpPr>
          <p:cNvPr id="128" name="Shape 128"/>
          <p:cNvSpPr txBox="1"/>
          <p:nvPr/>
        </p:nvSpPr>
        <p:spPr>
          <a:xfrm>
            <a:off x="540625" y="4036825"/>
            <a:ext cx="904800" cy="722999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34275" tIns="34275" rIns="34275" bIns="3427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Survey to identify best practices, and country specific objectives</a:t>
            </a:r>
          </a:p>
        </p:txBody>
      </p:sp>
      <p:sp>
        <p:nvSpPr>
          <p:cNvPr id="129" name="Shape 129"/>
          <p:cNvSpPr txBox="1"/>
          <p:nvPr/>
        </p:nvSpPr>
        <p:spPr>
          <a:xfrm>
            <a:off x="17172525" y="939025"/>
            <a:ext cx="3451500" cy="800999"/>
          </a:xfrm>
          <a:prstGeom prst="rect">
            <a:avLst/>
          </a:prstGeom>
          <a:noFill/>
          <a:ln>
            <a:noFill/>
          </a:ln>
        </p:spPr>
        <p:txBody>
          <a:bodyPr lIns="217700" tIns="108850" rIns="217700" bIns="108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000">
                <a:latin typeface="Open Sans"/>
                <a:ea typeface="Open Sans"/>
                <a:cs typeface="Open Sans"/>
                <a:sym typeface="Open Sans"/>
              </a:rPr>
              <a:t>Convención Anti Corrupción ONU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Evento Paralelo de DA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000">
                <a:latin typeface="Open Sans"/>
                <a:ea typeface="Open Sans"/>
                <a:cs typeface="Open Sans"/>
                <a:sym typeface="Open Sans"/>
              </a:rPr>
              <a:t>San Petersburgo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0" name="Shape 130"/>
          <p:cNvSpPr txBox="1"/>
          <p:nvPr/>
        </p:nvSpPr>
        <p:spPr>
          <a:xfrm>
            <a:off x="17324925" y="1091425"/>
            <a:ext cx="3451500" cy="800999"/>
          </a:xfrm>
          <a:prstGeom prst="rect">
            <a:avLst/>
          </a:prstGeom>
          <a:noFill/>
          <a:ln>
            <a:noFill/>
          </a:ln>
        </p:spPr>
        <p:txBody>
          <a:bodyPr lIns="217700" tIns="108850" rIns="217700" bIns="108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000">
                <a:latin typeface="Open Sans"/>
                <a:ea typeface="Open Sans"/>
                <a:cs typeface="Open Sans"/>
                <a:sym typeface="Open Sans"/>
              </a:rPr>
              <a:t>Convención Anti Corrupción ONU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Evento Paralelo de DA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000">
                <a:latin typeface="Open Sans"/>
                <a:ea typeface="Open Sans"/>
                <a:cs typeface="Open Sans"/>
                <a:sym typeface="Open Sans"/>
              </a:rPr>
              <a:t>San Petersburgo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" name="Shape 131"/>
          <p:cNvSpPr txBox="1"/>
          <p:nvPr/>
        </p:nvSpPr>
        <p:spPr>
          <a:xfrm>
            <a:off x="17477325" y="1243825"/>
            <a:ext cx="3451500" cy="800999"/>
          </a:xfrm>
          <a:prstGeom prst="rect">
            <a:avLst/>
          </a:prstGeom>
          <a:noFill/>
          <a:ln>
            <a:noFill/>
          </a:ln>
        </p:spPr>
        <p:txBody>
          <a:bodyPr lIns="217700" tIns="108850" rIns="217700" bIns="108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000">
                <a:latin typeface="Open Sans"/>
                <a:ea typeface="Open Sans"/>
                <a:cs typeface="Open Sans"/>
                <a:sym typeface="Open Sans"/>
              </a:rPr>
              <a:t>Convención Anti Corrupción ONU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Evento Paralelo de DA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2000">
                <a:latin typeface="Open Sans"/>
                <a:ea typeface="Open Sans"/>
                <a:cs typeface="Open Sans"/>
                <a:sym typeface="Open Sans"/>
              </a:rPr>
              <a:t>San Petersburgo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" name="Shape 132"/>
          <p:cNvSpPr txBox="1"/>
          <p:nvPr/>
        </p:nvSpPr>
        <p:spPr>
          <a:xfrm>
            <a:off x="6773800" y="706425"/>
            <a:ext cx="1319399" cy="534600"/>
          </a:xfrm>
          <a:prstGeom prst="rect">
            <a:avLst/>
          </a:prstGeom>
          <a:noFill/>
          <a:ln>
            <a:noFill/>
          </a:ln>
        </p:spPr>
        <p:txBody>
          <a:bodyPr lIns="81650" tIns="40825" rIns="81650" bIns="40825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 i="1">
                <a:latin typeface="Open Sans"/>
                <a:ea typeface="Open Sans"/>
                <a:cs typeface="Open Sans"/>
                <a:sym typeface="Open Sans"/>
              </a:rPr>
              <a:t>Oct - St. Petersburg</a:t>
            </a:r>
          </a:p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 i="1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UN Convention Against Corruption</a:t>
            </a:r>
          </a:p>
          <a:p>
            <a:pPr marL="0" marR="0" lvl="0" indent="0" rtl="0">
              <a:spcBef>
                <a:spcPts val="0"/>
              </a:spcBef>
              <a:buNone/>
            </a:pPr>
            <a:endParaRPr sz="800" i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" name="Shape 133"/>
          <p:cNvSpPr txBox="1"/>
          <p:nvPr/>
        </p:nvSpPr>
        <p:spPr>
          <a:xfrm>
            <a:off x="5995357" y="743625"/>
            <a:ext cx="1576499" cy="722999"/>
          </a:xfrm>
          <a:prstGeom prst="rect">
            <a:avLst/>
          </a:prstGeom>
          <a:noFill/>
          <a:ln>
            <a:noFill/>
          </a:ln>
        </p:spPr>
        <p:txBody>
          <a:bodyPr lIns="81650" tIns="40825" rIns="81650" bIns="40825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 i="1">
                <a:latin typeface="Open Sans"/>
                <a:ea typeface="Open Sans"/>
                <a:cs typeface="Open Sans"/>
                <a:sym typeface="Open Sans"/>
              </a:rPr>
              <a:t>Sept. 15</a:t>
            </a:r>
          </a:p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 i="1">
                <a:latin typeface="Open Sans"/>
                <a:ea typeface="Open Sans"/>
                <a:cs typeface="Open Sans"/>
                <a:sym typeface="Open Sans"/>
              </a:rPr>
              <a:t>UNGA</a:t>
            </a:r>
          </a:p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 i="1">
                <a:latin typeface="Open Sans"/>
                <a:ea typeface="Open Sans"/>
                <a:cs typeface="Open Sans"/>
                <a:sym typeface="Open Sans"/>
              </a:rPr>
              <a:t>Post 2015 </a:t>
            </a:r>
          </a:p>
          <a:p>
            <a:pPr marL="0" marR="0" lvl="0" indent="0" rtl="0">
              <a:spcBef>
                <a:spcPts val="0"/>
              </a:spcBef>
              <a:buNone/>
            </a:pPr>
            <a:endParaRPr sz="800" i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" name="Shape 134"/>
          <p:cNvSpPr txBox="1"/>
          <p:nvPr/>
        </p:nvSpPr>
        <p:spPr>
          <a:xfrm>
            <a:off x="329548" y="12437025"/>
            <a:ext cx="2536199" cy="505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5652"/>
                </a:solidFill>
                <a:latin typeface="Quicksand"/>
                <a:ea typeface="Quicksand"/>
                <a:cs typeface="Quicksand"/>
                <a:sym typeface="Quicksand"/>
              </a:rPr>
              <a:t>NACIONAL</a:t>
            </a:r>
          </a:p>
        </p:txBody>
      </p:sp>
      <p:sp>
        <p:nvSpPr>
          <p:cNvPr id="135" name="Shape 135"/>
          <p:cNvSpPr/>
          <p:nvPr/>
        </p:nvSpPr>
        <p:spPr>
          <a:xfrm rot="-8113285">
            <a:off x="-277311" y="12501916"/>
            <a:ext cx="439116" cy="439113"/>
          </a:xfrm>
          <a:prstGeom prst="rtTriangle">
            <a:avLst/>
          </a:prstGeom>
          <a:solidFill>
            <a:srgbClr val="FF565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6" name="Shape 136"/>
          <p:cNvSpPr/>
          <p:nvPr/>
        </p:nvSpPr>
        <p:spPr>
          <a:xfrm>
            <a:off x="613650" y="1497676"/>
            <a:ext cx="8479499" cy="456299"/>
          </a:xfrm>
          <a:prstGeom prst="homePlate">
            <a:avLst>
              <a:gd name="adj" fmla="val 50000"/>
            </a:avLst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800" b="1">
                <a:latin typeface="Open Sans"/>
                <a:ea typeface="Open Sans"/>
                <a:cs typeface="Open Sans"/>
                <a:sym typeface="Open Sans"/>
              </a:rPr>
              <a:t>International OD </a:t>
            </a:r>
          </a:p>
          <a:p>
            <a:pPr>
              <a:spcBef>
                <a:spcPts val="0"/>
              </a:spcBef>
              <a:buNone/>
            </a:pPr>
            <a:r>
              <a:rPr lang="en" sz="800" b="1">
                <a:latin typeface="Open Sans"/>
                <a:ea typeface="Open Sans"/>
                <a:cs typeface="Open Sans"/>
                <a:sym typeface="Open Sans"/>
              </a:rPr>
              <a:t>Charter</a:t>
            </a:r>
          </a:p>
        </p:txBody>
      </p:sp>
      <p:sp>
        <p:nvSpPr>
          <p:cNvPr id="137" name="Shape 137"/>
          <p:cNvSpPr txBox="1"/>
          <p:nvPr/>
        </p:nvSpPr>
        <p:spPr>
          <a:xfrm>
            <a:off x="481948" y="12589425"/>
            <a:ext cx="2536199" cy="505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FF5652"/>
                </a:solidFill>
                <a:latin typeface="Quicksand"/>
                <a:ea typeface="Quicksand"/>
                <a:cs typeface="Quicksand"/>
                <a:sym typeface="Quicksand"/>
              </a:rPr>
              <a:t>NACIONAL</a:t>
            </a:r>
          </a:p>
        </p:txBody>
      </p:sp>
      <p:sp>
        <p:nvSpPr>
          <p:cNvPr id="138" name="Shape 138"/>
          <p:cNvSpPr/>
          <p:nvPr/>
        </p:nvSpPr>
        <p:spPr>
          <a:xfrm rot="-8113285">
            <a:off x="-124911" y="12654316"/>
            <a:ext cx="439116" cy="439113"/>
          </a:xfrm>
          <a:prstGeom prst="rtTriangle">
            <a:avLst/>
          </a:prstGeom>
          <a:solidFill>
            <a:srgbClr val="FF565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9" name="Shape 139"/>
          <p:cNvSpPr txBox="1"/>
          <p:nvPr/>
        </p:nvSpPr>
        <p:spPr>
          <a:xfrm>
            <a:off x="188409" y="1852500"/>
            <a:ext cx="1125000" cy="1125000"/>
          </a:xfrm>
          <a:prstGeom prst="rect">
            <a:avLst/>
          </a:prstGeom>
          <a:noFill/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" b="1">
                <a:solidFill>
                  <a:srgbClr val="FF5652"/>
                </a:solidFill>
                <a:latin typeface="Quicksand"/>
                <a:ea typeface="Quicksand"/>
                <a:cs typeface="Quicksand"/>
                <a:sym typeface="Quicksand"/>
              </a:rPr>
              <a:t>G20</a:t>
            </a:r>
          </a:p>
        </p:txBody>
      </p:sp>
      <p:sp>
        <p:nvSpPr>
          <p:cNvPr id="140" name="Shape 140"/>
          <p:cNvSpPr txBox="1"/>
          <p:nvPr/>
        </p:nvSpPr>
        <p:spPr>
          <a:xfrm>
            <a:off x="188409" y="861900"/>
            <a:ext cx="1125000" cy="1125000"/>
          </a:xfrm>
          <a:prstGeom prst="rect">
            <a:avLst/>
          </a:prstGeom>
          <a:noFill/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900" b="1">
                <a:solidFill>
                  <a:srgbClr val="FF5652"/>
                </a:solidFill>
                <a:latin typeface="Quicksand"/>
                <a:ea typeface="Quicksand"/>
                <a:cs typeface="Quicksand"/>
                <a:sym typeface="Quicksand"/>
              </a:rPr>
              <a:t>Open Data/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900" b="1">
                <a:solidFill>
                  <a:srgbClr val="FF5652"/>
                </a:solidFill>
                <a:latin typeface="Quicksand"/>
                <a:ea typeface="Quicksand"/>
                <a:cs typeface="Quicksand"/>
                <a:sym typeface="Quicksand"/>
              </a:rPr>
              <a:t>OGP</a:t>
            </a:r>
          </a:p>
        </p:txBody>
      </p:sp>
      <p:sp>
        <p:nvSpPr>
          <p:cNvPr id="141" name="Shape 141"/>
          <p:cNvSpPr txBox="1"/>
          <p:nvPr/>
        </p:nvSpPr>
        <p:spPr>
          <a:xfrm>
            <a:off x="188409" y="328500"/>
            <a:ext cx="1125000" cy="1125000"/>
          </a:xfrm>
          <a:prstGeom prst="rect">
            <a:avLst/>
          </a:prstGeom>
          <a:noFill/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" b="1">
                <a:solidFill>
                  <a:srgbClr val="FF5652"/>
                </a:solidFill>
                <a:latin typeface="Quicksand"/>
                <a:ea typeface="Quicksand"/>
                <a:cs typeface="Quicksand"/>
                <a:sym typeface="Quicksand"/>
              </a:rPr>
              <a:t>Int’l agenda</a:t>
            </a:r>
          </a:p>
        </p:txBody>
      </p:sp>
      <p:sp>
        <p:nvSpPr>
          <p:cNvPr id="142" name="Shape 142"/>
          <p:cNvSpPr txBox="1"/>
          <p:nvPr/>
        </p:nvSpPr>
        <p:spPr>
          <a:xfrm>
            <a:off x="188400" y="3519300"/>
            <a:ext cx="904800" cy="505799"/>
          </a:xfrm>
          <a:prstGeom prst="rect">
            <a:avLst/>
          </a:prstGeom>
          <a:noFill/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" b="1">
                <a:solidFill>
                  <a:srgbClr val="FF5652"/>
                </a:solidFill>
                <a:latin typeface="Quicksand"/>
                <a:ea typeface="Quicksand"/>
                <a:cs typeface="Quicksand"/>
                <a:sym typeface="Quicksand"/>
              </a:rPr>
              <a:t>Consultation Work stream</a:t>
            </a:r>
          </a:p>
        </p:txBody>
      </p:sp>
      <p:sp>
        <p:nvSpPr>
          <p:cNvPr id="143" name="Shape 143"/>
          <p:cNvSpPr/>
          <p:nvPr/>
        </p:nvSpPr>
        <p:spPr>
          <a:xfrm rot="5400000">
            <a:off x="-107225" y="3700700"/>
            <a:ext cx="318950" cy="149250"/>
          </a:xfrm>
          <a:prstGeom prst="flowChartExtract">
            <a:avLst/>
          </a:prstGeom>
          <a:solidFill>
            <a:srgbClr val="FF565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4" name="Shape 144"/>
          <p:cNvSpPr/>
          <p:nvPr/>
        </p:nvSpPr>
        <p:spPr>
          <a:xfrm rot="5400000">
            <a:off x="-107225" y="2405300"/>
            <a:ext cx="318950" cy="149250"/>
          </a:xfrm>
          <a:prstGeom prst="flowChartExtract">
            <a:avLst/>
          </a:prstGeom>
          <a:solidFill>
            <a:srgbClr val="FF565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/>
          <p:nvPr/>
        </p:nvSpPr>
        <p:spPr>
          <a:xfrm rot="5400000">
            <a:off x="-107225" y="1643300"/>
            <a:ext cx="318950" cy="149250"/>
          </a:xfrm>
          <a:prstGeom prst="flowChartExtract">
            <a:avLst/>
          </a:prstGeom>
          <a:solidFill>
            <a:srgbClr val="FF565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6" name="Shape 146"/>
          <p:cNvSpPr/>
          <p:nvPr/>
        </p:nvSpPr>
        <p:spPr>
          <a:xfrm rot="5400000">
            <a:off x="-107225" y="881300"/>
            <a:ext cx="318950" cy="149250"/>
          </a:xfrm>
          <a:prstGeom prst="flowChartExtract">
            <a:avLst/>
          </a:prstGeom>
          <a:solidFill>
            <a:srgbClr val="FF565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7" name="Shape 147"/>
          <p:cNvSpPr txBox="1"/>
          <p:nvPr/>
        </p:nvSpPr>
        <p:spPr>
          <a:xfrm>
            <a:off x="1633825" y="4036825"/>
            <a:ext cx="1439999" cy="991799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34275" tIns="34275" rIns="34275" bIns="3427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Workshop on Open Data Technical Annex and best practices  (i.e. </a:t>
            </a:r>
            <a:r>
              <a:rPr lang="en" sz="800" i="1">
                <a:latin typeface="Open Sans"/>
                <a:ea typeface="Open Sans"/>
                <a:cs typeface="Open Sans"/>
                <a:sym typeface="Open Sans"/>
              </a:rPr>
              <a:t>anti-corruption, development, sustainability, standards, measurement, capacity</a:t>
            </a: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)</a:t>
            </a:r>
          </a:p>
        </p:txBody>
      </p:sp>
      <p:sp>
        <p:nvSpPr>
          <p:cNvPr id="148" name="Shape 148"/>
          <p:cNvSpPr txBox="1"/>
          <p:nvPr/>
        </p:nvSpPr>
        <p:spPr>
          <a:xfrm>
            <a:off x="3282025" y="4017625"/>
            <a:ext cx="833399" cy="458399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34275" tIns="34275" rIns="34275" bIns="3427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Present draft for feedback</a:t>
            </a:r>
          </a:p>
        </p:txBody>
      </p:sp>
      <p:sp>
        <p:nvSpPr>
          <p:cNvPr id="149" name="Shape 149"/>
          <p:cNvSpPr txBox="1"/>
          <p:nvPr/>
        </p:nvSpPr>
        <p:spPr>
          <a:xfrm>
            <a:off x="6330025" y="4017625"/>
            <a:ext cx="744599" cy="458399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Approval technical annex</a:t>
            </a:r>
          </a:p>
        </p:txBody>
      </p:sp>
      <p:sp>
        <p:nvSpPr>
          <p:cNvPr id="150" name="Shape 150"/>
          <p:cNvSpPr txBox="1"/>
          <p:nvPr/>
        </p:nvSpPr>
        <p:spPr>
          <a:xfrm>
            <a:off x="7930225" y="4017625"/>
            <a:ext cx="622199" cy="458399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Adoption technical annex</a:t>
            </a:r>
          </a:p>
        </p:txBody>
      </p:sp>
      <p:sp>
        <p:nvSpPr>
          <p:cNvPr id="151" name="Shape 151"/>
          <p:cNvSpPr txBox="1"/>
          <p:nvPr/>
        </p:nvSpPr>
        <p:spPr>
          <a:xfrm>
            <a:off x="6330025" y="4551025"/>
            <a:ext cx="744599" cy="458399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Charter &amp; Governance approval</a:t>
            </a:r>
          </a:p>
        </p:txBody>
      </p:sp>
      <p:sp>
        <p:nvSpPr>
          <p:cNvPr id="152" name="Shape 152"/>
          <p:cNvSpPr txBox="1"/>
          <p:nvPr/>
        </p:nvSpPr>
        <p:spPr>
          <a:xfrm>
            <a:off x="7930225" y="4551025"/>
            <a:ext cx="622199" cy="458399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Charter adoption</a:t>
            </a:r>
          </a:p>
        </p:txBody>
      </p:sp>
      <p:cxnSp>
        <p:nvCxnSpPr>
          <p:cNvPr id="153" name="Shape 153"/>
          <p:cNvCxnSpPr/>
          <p:nvPr/>
        </p:nvCxnSpPr>
        <p:spPr>
          <a:xfrm rot="10800000">
            <a:off x="1044625" y="3462125"/>
            <a:ext cx="0" cy="606899"/>
          </a:xfrm>
          <a:prstGeom prst="straightConnector1">
            <a:avLst/>
          </a:prstGeom>
          <a:noFill/>
          <a:ln w="19050" cap="flat">
            <a:solidFill>
              <a:srgbClr val="FF5652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154" name="Shape 1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35725" y="179250"/>
            <a:ext cx="1319524" cy="32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Shape 1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35725" y="179250"/>
            <a:ext cx="1319524" cy="32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Shape 156"/>
          <p:cNvSpPr txBox="1"/>
          <p:nvPr/>
        </p:nvSpPr>
        <p:spPr>
          <a:xfrm>
            <a:off x="435700" y="371500"/>
            <a:ext cx="6237899" cy="458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>
                <a:solidFill>
                  <a:srgbClr val="003038"/>
                </a:solidFill>
                <a:latin typeface="Open Sans"/>
                <a:ea typeface="Open Sans"/>
                <a:cs typeface="Open Sans"/>
                <a:sym typeface="Open Sans"/>
              </a:rPr>
              <a:t>ESTRATEGIA IGITAL NACIONAL </a:t>
            </a:r>
            <a:r>
              <a:rPr lang="en" b="1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| </a:t>
            </a:r>
            <a:r>
              <a:rPr lang="en" b="1">
                <a:solidFill>
                  <a:srgbClr val="003038"/>
                </a:solidFill>
                <a:latin typeface="Open Sans"/>
                <a:ea typeface="Open Sans"/>
                <a:cs typeface="Open Sans"/>
                <a:sym typeface="Open Sans"/>
              </a:rPr>
              <a:t>DATOS ABIERTOS</a:t>
            </a:r>
          </a:p>
          <a:p>
            <a:pPr lvl="0" algn="ctr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-4650" y="457200"/>
            <a:ext cx="9153300" cy="245700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12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Consultation Roadmap</a:t>
            </a:r>
          </a:p>
        </p:txBody>
      </p:sp>
      <p:pic>
        <p:nvPicPr>
          <p:cNvPr id="158" name="Shape 1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07127" y="-11"/>
            <a:ext cx="1585473" cy="52178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Shape 159"/>
          <p:cNvSpPr txBox="1"/>
          <p:nvPr/>
        </p:nvSpPr>
        <p:spPr>
          <a:xfrm>
            <a:off x="2382575" y="1495676"/>
            <a:ext cx="1243800" cy="456299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lIns="81650" tIns="40825" rIns="81650" bIns="40825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May 27 - 29 - Ottawa</a:t>
            </a:r>
          </a:p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International Open Data Conference</a:t>
            </a:r>
          </a:p>
          <a:p>
            <a:pPr marL="0" marR="0" lvl="0" indent="0" rtl="0">
              <a:spcBef>
                <a:spcPts val="0"/>
              </a:spcBef>
              <a:buNone/>
            </a:pPr>
            <a:endParaRPr sz="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" name="Shape 110"/>
          <p:cNvSpPr/>
          <p:nvPr/>
        </p:nvSpPr>
        <p:spPr>
          <a:xfrm rot="10800000" flipH="1">
            <a:off x="7787489" y="2426337"/>
            <a:ext cx="68700" cy="26999"/>
          </a:xfrm>
          <a:prstGeom prst="ellipse">
            <a:avLst/>
          </a:prstGeom>
          <a:solidFill>
            <a:srgbClr val="FF5652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500"/>
          </a:p>
        </p:txBody>
      </p:sp>
      <p:sp>
        <p:nvSpPr>
          <p:cNvPr id="160" name="Shape 160"/>
          <p:cNvSpPr txBox="1"/>
          <p:nvPr/>
        </p:nvSpPr>
        <p:spPr>
          <a:xfrm>
            <a:off x="7537563" y="2012653"/>
            <a:ext cx="772800" cy="189599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NOV</a:t>
            </a:r>
          </a:p>
        </p:txBody>
      </p:sp>
      <p:sp>
        <p:nvSpPr>
          <p:cNvPr id="161" name="Shape 161"/>
          <p:cNvSpPr txBox="1"/>
          <p:nvPr/>
        </p:nvSpPr>
        <p:spPr>
          <a:xfrm>
            <a:off x="7086900" y="1502402"/>
            <a:ext cx="1031099" cy="4389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lIns="81650" tIns="40825" rIns="81650" bIns="40825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Oct 27-28 - MX</a:t>
            </a:r>
          </a:p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OGP Global Summit </a:t>
            </a:r>
            <a:r>
              <a:rPr lang="en" sz="800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TBD</a:t>
            </a:r>
          </a:p>
          <a:p>
            <a:pPr marL="0" marR="0" lvl="0" indent="0" rtl="0">
              <a:spcBef>
                <a:spcPts val="0"/>
              </a:spcBef>
              <a:buNone/>
            </a:pP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rtl="0">
              <a:spcBef>
                <a:spcPts val="0"/>
              </a:spcBef>
              <a:buNone/>
            </a:pP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rtl="0">
              <a:spcBef>
                <a:spcPts val="0"/>
              </a:spcBef>
              <a:buNone/>
            </a:pPr>
            <a:endParaRPr sz="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2" name="Shape 162"/>
          <p:cNvSpPr txBox="1"/>
          <p:nvPr/>
        </p:nvSpPr>
        <p:spPr>
          <a:xfrm>
            <a:off x="5217925" y="4017625"/>
            <a:ext cx="1031099" cy="458399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Workshop on development technical annex</a:t>
            </a:r>
          </a:p>
        </p:txBody>
      </p:sp>
      <p:cxnSp>
        <p:nvCxnSpPr>
          <p:cNvPr id="163" name="Shape 163"/>
          <p:cNvCxnSpPr/>
          <p:nvPr/>
        </p:nvCxnSpPr>
        <p:spPr>
          <a:xfrm rot="10800000">
            <a:off x="3724100" y="3016325"/>
            <a:ext cx="0" cy="900299"/>
          </a:xfrm>
          <a:prstGeom prst="straightConnector1">
            <a:avLst/>
          </a:prstGeom>
          <a:noFill/>
          <a:ln w="19050" cap="flat">
            <a:solidFill>
              <a:srgbClr val="FF565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64" name="Shape 164"/>
          <p:cNvCxnSpPr/>
          <p:nvPr/>
        </p:nvCxnSpPr>
        <p:spPr>
          <a:xfrm rot="10800000">
            <a:off x="6889975" y="2990400"/>
            <a:ext cx="0" cy="900299"/>
          </a:xfrm>
          <a:prstGeom prst="straightConnector1">
            <a:avLst/>
          </a:prstGeom>
          <a:noFill/>
          <a:ln w="19050" cap="flat">
            <a:solidFill>
              <a:srgbClr val="FF565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8" name="Shape 108"/>
          <p:cNvSpPr/>
          <p:nvPr/>
        </p:nvSpPr>
        <p:spPr>
          <a:xfrm rot="10800000" flipH="1">
            <a:off x="6823075" y="2426337"/>
            <a:ext cx="68700" cy="26999"/>
          </a:xfrm>
          <a:prstGeom prst="ellipse">
            <a:avLst/>
          </a:prstGeom>
          <a:solidFill>
            <a:srgbClr val="FF5652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500"/>
          </a:p>
        </p:txBody>
      </p:sp>
      <p:sp>
        <p:nvSpPr>
          <p:cNvPr id="165" name="Shape 165"/>
          <p:cNvSpPr txBox="1"/>
          <p:nvPr/>
        </p:nvSpPr>
        <p:spPr>
          <a:xfrm>
            <a:off x="6697589" y="2012653"/>
            <a:ext cx="772800" cy="189599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OCT</a:t>
            </a:r>
          </a:p>
        </p:txBody>
      </p:sp>
      <p:cxnSp>
        <p:nvCxnSpPr>
          <p:cNvPr id="166" name="Shape 166"/>
          <p:cNvCxnSpPr>
            <a:stCxn id="167" idx="4"/>
          </p:cNvCxnSpPr>
          <p:nvPr/>
        </p:nvCxnSpPr>
        <p:spPr>
          <a:xfrm rot="10800000">
            <a:off x="6130000" y="1838637"/>
            <a:ext cx="0" cy="587700"/>
          </a:xfrm>
          <a:prstGeom prst="straightConnector1">
            <a:avLst/>
          </a:prstGeom>
          <a:noFill/>
          <a:ln w="19050" cap="flat">
            <a:solidFill>
              <a:srgbClr val="FF565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67" name="Shape 167"/>
          <p:cNvSpPr/>
          <p:nvPr/>
        </p:nvSpPr>
        <p:spPr>
          <a:xfrm rot="10800000" flipH="1">
            <a:off x="6095650" y="2426337"/>
            <a:ext cx="68700" cy="26999"/>
          </a:xfrm>
          <a:prstGeom prst="ellipse">
            <a:avLst/>
          </a:prstGeom>
          <a:solidFill>
            <a:srgbClr val="FF5652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500"/>
          </a:p>
        </p:txBody>
      </p:sp>
      <p:cxnSp>
        <p:nvCxnSpPr>
          <p:cNvPr id="168" name="Shape 168"/>
          <p:cNvCxnSpPr/>
          <p:nvPr/>
        </p:nvCxnSpPr>
        <p:spPr>
          <a:xfrm rot="10800000">
            <a:off x="6149575" y="3016325"/>
            <a:ext cx="0" cy="900299"/>
          </a:xfrm>
          <a:prstGeom prst="straightConnector1">
            <a:avLst/>
          </a:prstGeom>
          <a:noFill/>
          <a:ln w="19050" cap="flat">
            <a:solidFill>
              <a:srgbClr val="FF5652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69" name="Shape 169"/>
          <p:cNvSpPr txBox="1"/>
          <p:nvPr/>
        </p:nvSpPr>
        <p:spPr>
          <a:xfrm>
            <a:off x="5857615" y="2012653"/>
            <a:ext cx="772800" cy="189599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SEPT</a:t>
            </a:r>
          </a:p>
        </p:txBody>
      </p:sp>
      <p:sp>
        <p:nvSpPr>
          <p:cNvPr id="170" name="Shape 170"/>
          <p:cNvSpPr txBox="1"/>
          <p:nvPr/>
        </p:nvSpPr>
        <p:spPr>
          <a:xfrm>
            <a:off x="3282025" y="4568350"/>
            <a:ext cx="2867700" cy="458399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Outreach calls </a:t>
            </a:r>
          </a:p>
        </p:txBody>
      </p:sp>
      <p:sp>
        <p:nvSpPr>
          <p:cNvPr id="171" name="Shape 171"/>
          <p:cNvSpPr txBox="1"/>
          <p:nvPr/>
        </p:nvSpPr>
        <p:spPr>
          <a:xfrm>
            <a:off x="7121912" y="4017625"/>
            <a:ext cx="744599" cy="991799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34275" tIns="34275" rIns="34275" bIns="3427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International Open Data Charter launch with initial tier of countries</a:t>
            </a:r>
          </a:p>
        </p:txBody>
      </p:sp>
      <p:sp>
        <p:nvSpPr>
          <p:cNvPr id="172" name="Shape 172"/>
          <p:cNvSpPr txBox="1"/>
          <p:nvPr/>
        </p:nvSpPr>
        <p:spPr>
          <a:xfrm>
            <a:off x="8616125" y="4017625"/>
            <a:ext cx="527999" cy="991799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800">
                <a:latin typeface="Open Sans"/>
                <a:ea typeface="Open Sans"/>
                <a:cs typeface="Open Sans"/>
                <a:sym typeface="Open Sans"/>
              </a:rPr>
              <a:t>Work on sustainability technical annex</a:t>
            </a:r>
          </a:p>
        </p:txBody>
      </p:sp>
      <p:sp>
        <p:nvSpPr>
          <p:cNvPr id="173" name="Shape 173"/>
          <p:cNvSpPr txBox="1"/>
          <p:nvPr/>
        </p:nvSpPr>
        <p:spPr>
          <a:xfrm>
            <a:off x="2497720" y="2012653"/>
            <a:ext cx="772800" cy="189599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lIns="34275" tIns="34275" rIns="34275" bIns="3427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9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MAY</a:t>
            </a:r>
          </a:p>
        </p:txBody>
      </p:sp>
      <p:sp>
        <p:nvSpPr>
          <p:cNvPr id="174" name="Shape 174"/>
          <p:cNvSpPr txBox="1"/>
          <p:nvPr/>
        </p:nvSpPr>
        <p:spPr>
          <a:xfrm>
            <a:off x="5924800" y="1502402"/>
            <a:ext cx="772800" cy="438900"/>
          </a:xfrm>
          <a:prstGeom prst="rect">
            <a:avLst/>
          </a:prstGeom>
          <a:solidFill>
            <a:srgbClr val="B7B7B7"/>
          </a:solidFill>
          <a:ln w="9525" cap="flat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81650" tIns="40825" rIns="81650" bIns="40825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9-10 Sept - Chile</a:t>
            </a:r>
          </a:p>
          <a:p>
            <a:pPr marL="0" marR="0" lvl="0" indent="0" rtl="0">
              <a:spcBef>
                <a:spcPts val="0"/>
              </a:spcBef>
              <a:buSzPct val="25000"/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ConDatos </a:t>
            </a:r>
          </a:p>
          <a:p>
            <a:pPr marL="0" marR="0" lvl="0" indent="0" rtl="0">
              <a:spcBef>
                <a:spcPts val="0"/>
              </a:spcBef>
              <a:buNone/>
            </a:pP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rtl="0">
              <a:spcBef>
                <a:spcPts val="0"/>
              </a:spcBef>
              <a:buNone/>
            </a:pP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rtl="0">
              <a:spcBef>
                <a:spcPts val="0"/>
              </a:spcBef>
              <a:buNone/>
            </a:pPr>
            <a:endParaRPr sz="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5" name="Shape 175"/>
          <p:cNvSpPr txBox="1"/>
          <p:nvPr/>
        </p:nvSpPr>
        <p:spPr>
          <a:xfrm>
            <a:off x="8149137" y="2286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Open Data 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Partnership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951</Words>
  <Application>Microsoft Office PowerPoint</Application>
  <PresentationFormat>On-screen Show (16:9)</PresentationFormat>
  <Paragraphs>212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Open Sans</vt:lpstr>
      <vt:lpstr>Quicksand</vt:lpstr>
      <vt:lpstr>simple-light</vt:lpstr>
      <vt:lpstr>simple-light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O'Beirne, Allison</dc:creator>
  <cp:lastModifiedBy>prasad</cp:lastModifiedBy>
  <cp:revision>1</cp:revision>
  <dcterms:modified xsi:type="dcterms:W3CDTF">2015-03-09T02:07:14Z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ed9a885d-aa09-41eb-ae00-a6018732315a</vt:lpwstr>
  </property>
  <property fmtid="{D5CDD505-2E9C-101B-9397-08002B2CF9AE}" pid="3" name="TBSSCTCLASSIFICATION">
    <vt:lpwstr>No Classification Selected</vt:lpwstr>
  </property>
  <property fmtid="{D5CDD505-2E9C-101B-9397-08002B2CF9AE}" pid="4" name="SECCLASS">
    <vt:lpwstr>CLASSN</vt:lpwstr>
  </property>
</Properties>
</file>