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4" r:id="rId2"/>
  </p:sldMasterIdLst>
  <p:notesMasterIdLst>
    <p:notesMasterId r:id="rId32"/>
  </p:notesMasterIdLst>
  <p:sldIdLst>
    <p:sldId id="256" r:id="rId3"/>
    <p:sldId id="257" r:id="rId4"/>
    <p:sldId id="270" r:id="rId5"/>
    <p:sldId id="275" r:id="rId6"/>
    <p:sldId id="271" r:id="rId7"/>
    <p:sldId id="272" r:id="rId8"/>
    <p:sldId id="273" r:id="rId9"/>
    <p:sldId id="274" r:id="rId10"/>
    <p:sldId id="276" r:id="rId11"/>
    <p:sldId id="277" r:id="rId12"/>
    <p:sldId id="278" r:id="rId13"/>
    <p:sldId id="279" r:id="rId14"/>
    <p:sldId id="280" r:id="rId15"/>
    <p:sldId id="281" r:id="rId16"/>
    <p:sldId id="284" r:id="rId17"/>
    <p:sldId id="285" r:id="rId18"/>
    <p:sldId id="286" r:id="rId19"/>
    <p:sldId id="287" r:id="rId20"/>
    <p:sldId id="288" r:id="rId21"/>
    <p:sldId id="289" r:id="rId22"/>
    <p:sldId id="282" r:id="rId23"/>
    <p:sldId id="290" r:id="rId24"/>
    <p:sldId id="283" r:id="rId25"/>
    <p:sldId id="291" r:id="rId26"/>
    <p:sldId id="292" r:id="rId27"/>
    <p:sldId id="294" r:id="rId28"/>
    <p:sldId id="293" r:id="rId29"/>
    <p:sldId id="268" r:id="rId30"/>
    <p:sldId id="269"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705" autoAdjust="0"/>
  </p:normalViewPr>
  <p:slideViewPr>
    <p:cSldViewPr>
      <p:cViewPr varScale="1">
        <p:scale>
          <a:sx n="69" d="100"/>
          <a:sy n="69" d="100"/>
        </p:scale>
        <p:origin x="141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21B51A-3FA7-4F10-90FE-9D56F16744DB}" type="doc">
      <dgm:prSet loTypeId="urn:microsoft.com/office/officeart/2005/8/layout/radial6" loCatId="cycle" qsTypeId="urn:microsoft.com/office/officeart/2005/8/quickstyle/simple5" qsCatId="simple" csTypeId="urn:microsoft.com/office/officeart/2005/8/colors/colorful2" csCatId="colorful" phldr="1"/>
      <dgm:spPr/>
      <dgm:t>
        <a:bodyPr/>
        <a:lstStyle/>
        <a:p>
          <a:endParaRPr lang="en-US"/>
        </a:p>
      </dgm:t>
    </dgm:pt>
    <dgm:pt modelId="{C111FABC-C490-425E-9580-0115889B2448}">
      <dgm:prSet phldrT="[Text]"/>
      <dgm:spPr/>
      <dgm:t>
        <a:bodyPr/>
        <a:lstStyle/>
        <a:p>
          <a:r>
            <a:rPr lang="en-US" dirty="0" smtClean="0">
              <a:solidFill>
                <a:schemeClr val="tx1"/>
              </a:solidFill>
            </a:rPr>
            <a:t>LMS</a:t>
          </a:r>
          <a:endParaRPr lang="en-US" dirty="0">
            <a:solidFill>
              <a:schemeClr val="tx1"/>
            </a:solidFill>
          </a:endParaRPr>
        </a:p>
      </dgm:t>
    </dgm:pt>
    <dgm:pt modelId="{A1F7C51E-6F52-402B-A26B-13B6253BCF9E}" type="parTrans" cxnId="{A0AC7E30-224F-453A-943F-8290FCC1137D}">
      <dgm:prSet/>
      <dgm:spPr/>
      <dgm:t>
        <a:bodyPr/>
        <a:lstStyle/>
        <a:p>
          <a:endParaRPr lang="en-US"/>
        </a:p>
      </dgm:t>
    </dgm:pt>
    <dgm:pt modelId="{E43FFE79-1E69-4A96-90C6-642636745511}" type="sibTrans" cxnId="{A0AC7E30-224F-453A-943F-8290FCC1137D}">
      <dgm:prSet/>
      <dgm:spPr/>
      <dgm:t>
        <a:bodyPr/>
        <a:lstStyle/>
        <a:p>
          <a:endParaRPr lang="en-US"/>
        </a:p>
      </dgm:t>
    </dgm:pt>
    <dgm:pt modelId="{6DE94186-383B-4871-BFFC-B4DE4BC63CDE}">
      <dgm:prSet phldrT="[Text]"/>
      <dgm:spPr/>
      <dgm:t>
        <a:bodyPr/>
        <a:lstStyle/>
        <a:p>
          <a:r>
            <a:rPr lang="en-US" dirty="0" smtClean="0">
              <a:solidFill>
                <a:schemeClr val="tx1"/>
              </a:solidFill>
            </a:rPr>
            <a:t>Experience</a:t>
          </a:r>
          <a:endParaRPr lang="en-US" dirty="0">
            <a:solidFill>
              <a:schemeClr val="tx1"/>
            </a:solidFill>
          </a:endParaRPr>
        </a:p>
      </dgm:t>
    </dgm:pt>
    <dgm:pt modelId="{BFC7291A-65AD-4A09-A47B-87A0FAA48B92}" type="parTrans" cxnId="{7889B715-C583-4A88-96A2-C6ED53D664E0}">
      <dgm:prSet/>
      <dgm:spPr/>
      <dgm:t>
        <a:bodyPr/>
        <a:lstStyle/>
        <a:p>
          <a:endParaRPr lang="en-US"/>
        </a:p>
      </dgm:t>
    </dgm:pt>
    <dgm:pt modelId="{83B1E9F9-68DD-4FDF-BAA4-558FCEB31DEA}" type="sibTrans" cxnId="{7889B715-C583-4A88-96A2-C6ED53D664E0}">
      <dgm:prSet/>
      <dgm:spPr/>
      <dgm:t>
        <a:bodyPr/>
        <a:lstStyle/>
        <a:p>
          <a:endParaRPr lang="en-US"/>
        </a:p>
      </dgm:t>
    </dgm:pt>
    <dgm:pt modelId="{D5B1AC36-156C-4BEC-A8B3-6D54BF29D36F}">
      <dgm:prSet phldrT="[Text]"/>
      <dgm:spPr/>
      <dgm:t>
        <a:bodyPr/>
        <a:lstStyle/>
        <a:p>
          <a:r>
            <a:rPr lang="en-US" dirty="0" smtClean="0">
              <a:solidFill>
                <a:schemeClr val="tx1"/>
              </a:solidFill>
            </a:rPr>
            <a:t>Extend</a:t>
          </a:r>
          <a:endParaRPr lang="en-US" dirty="0">
            <a:solidFill>
              <a:schemeClr val="tx1"/>
            </a:solidFill>
          </a:endParaRPr>
        </a:p>
      </dgm:t>
    </dgm:pt>
    <dgm:pt modelId="{D92AD5DE-7983-4590-99E0-81833EBB2425}" type="parTrans" cxnId="{03A52D6D-3DFC-42C7-8300-1A816C645DF8}">
      <dgm:prSet/>
      <dgm:spPr/>
      <dgm:t>
        <a:bodyPr/>
        <a:lstStyle/>
        <a:p>
          <a:endParaRPr lang="en-US"/>
        </a:p>
      </dgm:t>
    </dgm:pt>
    <dgm:pt modelId="{DCCBDF46-84EE-42F7-BF1F-2066D2D49A9D}" type="sibTrans" cxnId="{03A52D6D-3DFC-42C7-8300-1A816C645DF8}">
      <dgm:prSet/>
      <dgm:spPr/>
      <dgm:t>
        <a:bodyPr/>
        <a:lstStyle/>
        <a:p>
          <a:endParaRPr lang="en-US"/>
        </a:p>
      </dgm:t>
    </dgm:pt>
    <dgm:pt modelId="{E368FB98-C051-4531-9F82-3940A9908408}">
      <dgm:prSet phldrT="[Text]"/>
      <dgm:spPr/>
      <dgm:t>
        <a:bodyPr/>
        <a:lstStyle/>
        <a:p>
          <a:r>
            <a:rPr lang="en-US" dirty="0" smtClean="0">
              <a:solidFill>
                <a:schemeClr val="tx1"/>
              </a:solidFill>
            </a:rPr>
            <a:t>Evaluate</a:t>
          </a:r>
          <a:endParaRPr lang="en-US" dirty="0">
            <a:solidFill>
              <a:schemeClr val="tx1"/>
            </a:solidFill>
          </a:endParaRPr>
        </a:p>
      </dgm:t>
    </dgm:pt>
    <dgm:pt modelId="{5B3DA564-D2D2-4283-BEF7-8544E45779FA}" type="parTrans" cxnId="{0341F1FB-4C7C-4FD1-860E-5815BCE9FB48}">
      <dgm:prSet/>
      <dgm:spPr/>
      <dgm:t>
        <a:bodyPr/>
        <a:lstStyle/>
        <a:p>
          <a:endParaRPr lang="en-US"/>
        </a:p>
      </dgm:t>
    </dgm:pt>
    <dgm:pt modelId="{0FE750AA-A9C2-4834-AA34-11CB050B46C2}" type="sibTrans" cxnId="{0341F1FB-4C7C-4FD1-860E-5815BCE9FB48}">
      <dgm:prSet/>
      <dgm:spPr/>
      <dgm:t>
        <a:bodyPr/>
        <a:lstStyle/>
        <a:p>
          <a:endParaRPr lang="en-US"/>
        </a:p>
      </dgm:t>
    </dgm:pt>
    <dgm:pt modelId="{BD0BFA2A-DA94-4F16-9E28-0DB11F821AFC}">
      <dgm:prSet phldrT="[Text]"/>
      <dgm:spPr/>
      <dgm:t>
        <a:bodyPr/>
        <a:lstStyle/>
        <a:p>
          <a:r>
            <a:rPr lang="en-US" dirty="0" smtClean="0">
              <a:solidFill>
                <a:schemeClr val="tx1"/>
              </a:solidFill>
            </a:rPr>
            <a:t>Engage</a:t>
          </a:r>
          <a:endParaRPr lang="en-US" dirty="0">
            <a:solidFill>
              <a:schemeClr val="tx1"/>
            </a:solidFill>
          </a:endParaRPr>
        </a:p>
      </dgm:t>
    </dgm:pt>
    <dgm:pt modelId="{8548C0AE-BC09-4250-95A3-12B1EDCFCFEB}" type="sibTrans" cxnId="{603346FE-9862-48B1-BF75-28846546D247}">
      <dgm:prSet/>
      <dgm:spPr/>
      <dgm:t>
        <a:bodyPr/>
        <a:lstStyle/>
        <a:p>
          <a:endParaRPr lang="en-US"/>
        </a:p>
      </dgm:t>
    </dgm:pt>
    <dgm:pt modelId="{16762054-7F66-4E33-9FA6-4C1A450FB492}" type="parTrans" cxnId="{603346FE-9862-48B1-BF75-28846546D247}">
      <dgm:prSet/>
      <dgm:spPr/>
      <dgm:t>
        <a:bodyPr/>
        <a:lstStyle/>
        <a:p>
          <a:endParaRPr lang="en-US"/>
        </a:p>
      </dgm:t>
    </dgm:pt>
    <dgm:pt modelId="{CE08FFDC-8BCA-43F3-BB75-5E3B521DFFCB}" type="pres">
      <dgm:prSet presAssocID="{4521B51A-3FA7-4F10-90FE-9D56F16744DB}" presName="Name0" presStyleCnt="0">
        <dgm:presLayoutVars>
          <dgm:chMax val="1"/>
          <dgm:dir/>
          <dgm:animLvl val="ctr"/>
          <dgm:resizeHandles val="exact"/>
        </dgm:presLayoutVars>
      </dgm:prSet>
      <dgm:spPr/>
      <dgm:t>
        <a:bodyPr/>
        <a:lstStyle/>
        <a:p>
          <a:endParaRPr lang="en-US"/>
        </a:p>
      </dgm:t>
    </dgm:pt>
    <dgm:pt modelId="{C7D62CA2-4ACA-4ED8-9114-C02069C1F420}" type="pres">
      <dgm:prSet presAssocID="{C111FABC-C490-425E-9580-0115889B2448}" presName="centerShape" presStyleLbl="node0" presStyleIdx="0" presStyleCnt="1"/>
      <dgm:spPr/>
      <dgm:t>
        <a:bodyPr/>
        <a:lstStyle/>
        <a:p>
          <a:endParaRPr lang="en-US"/>
        </a:p>
      </dgm:t>
    </dgm:pt>
    <dgm:pt modelId="{546AF845-0630-410E-A33E-DCD151275953}" type="pres">
      <dgm:prSet presAssocID="{BD0BFA2A-DA94-4F16-9E28-0DB11F821AFC}" presName="node" presStyleLbl="node1" presStyleIdx="0" presStyleCnt="4">
        <dgm:presLayoutVars>
          <dgm:bulletEnabled val="1"/>
        </dgm:presLayoutVars>
      </dgm:prSet>
      <dgm:spPr/>
      <dgm:t>
        <a:bodyPr/>
        <a:lstStyle/>
        <a:p>
          <a:endParaRPr lang="en-US"/>
        </a:p>
      </dgm:t>
    </dgm:pt>
    <dgm:pt modelId="{B2A13217-4958-48CF-87FF-57789DD6ED10}" type="pres">
      <dgm:prSet presAssocID="{BD0BFA2A-DA94-4F16-9E28-0DB11F821AFC}" presName="dummy" presStyleCnt="0"/>
      <dgm:spPr/>
    </dgm:pt>
    <dgm:pt modelId="{4A1346A4-D142-4F82-A223-3381351C8A68}" type="pres">
      <dgm:prSet presAssocID="{8548C0AE-BC09-4250-95A3-12B1EDCFCFEB}" presName="sibTrans" presStyleLbl="sibTrans2D1" presStyleIdx="0" presStyleCnt="4"/>
      <dgm:spPr/>
      <dgm:t>
        <a:bodyPr/>
        <a:lstStyle/>
        <a:p>
          <a:endParaRPr lang="en-US"/>
        </a:p>
      </dgm:t>
    </dgm:pt>
    <dgm:pt modelId="{E3E97E40-605A-4972-909C-D887A683B4F6}" type="pres">
      <dgm:prSet presAssocID="{6DE94186-383B-4871-BFFC-B4DE4BC63CDE}" presName="node" presStyleLbl="node1" presStyleIdx="1" presStyleCnt="4">
        <dgm:presLayoutVars>
          <dgm:bulletEnabled val="1"/>
        </dgm:presLayoutVars>
      </dgm:prSet>
      <dgm:spPr/>
      <dgm:t>
        <a:bodyPr/>
        <a:lstStyle/>
        <a:p>
          <a:endParaRPr lang="en-US"/>
        </a:p>
      </dgm:t>
    </dgm:pt>
    <dgm:pt modelId="{019C078F-51DC-4967-863A-482D9FB4EA8D}" type="pres">
      <dgm:prSet presAssocID="{6DE94186-383B-4871-BFFC-B4DE4BC63CDE}" presName="dummy" presStyleCnt="0"/>
      <dgm:spPr/>
    </dgm:pt>
    <dgm:pt modelId="{6D657B98-C5ED-4957-8946-CC8CA16670A9}" type="pres">
      <dgm:prSet presAssocID="{83B1E9F9-68DD-4FDF-BAA4-558FCEB31DEA}" presName="sibTrans" presStyleLbl="sibTrans2D1" presStyleIdx="1" presStyleCnt="4"/>
      <dgm:spPr/>
      <dgm:t>
        <a:bodyPr/>
        <a:lstStyle/>
        <a:p>
          <a:endParaRPr lang="en-US"/>
        </a:p>
      </dgm:t>
    </dgm:pt>
    <dgm:pt modelId="{C03D1CC3-9333-4ED1-9537-2E457F32FFAD}" type="pres">
      <dgm:prSet presAssocID="{D5B1AC36-156C-4BEC-A8B3-6D54BF29D36F}" presName="node" presStyleLbl="node1" presStyleIdx="2" presStyleCnt="4">
        <dgm:presLayoutVars>
          <dgm:bulletEnabled val="1"/>
        </dgm:presLayoutVars>
      </dgm:prSet>
      <dgm:spPr/>
      <dgm:t>
        <a:bodyPr/>
        <a:lstStyle/>
        <a:p>
          <a:endParaRPr lang="en-US"/>
        </a:p>
      </dgm:t>
    </dgm:pt>
    <dgm:pt modelId="{3781837F-756C-41E6-B187-CA3BDC5DBDB6}" type="pres">
      <dgm:prSet presAssocID="{D5B1AC36-156C-4BEC-A8B3-6D54BF29D36F}" presName="dummy" presStyleCnt="0"/>
      <dgm:spPr/>
    </dgm:pt>
    <dgm:pt modelId="{770183FB-485C-4EFC-8E7D-4ED29CAC74F8}" type="pres">
      <dgm:prSet presAssocID="{DCCBDF46-84EE-42F7-BF1F-2066D2D49A9D}" presName="sibTrans" presStyleLbl="sibTrans2D1" presStyleIdx="2" presStyleCnt="4"/>
      <dgm:spPr/>
      <dgm:t>
        <a:bodyPr/>
        <a:lstStyle/>
        <a:p>
          <a:endParaRPr lang="en-US"/>
        </a:p>
      </dgm:t>
    </dgm:pt>
    <dgm:pt modelId="{C0A387D3-B54D-4A47-AAF9-580010E16A07}" type="pres">
      <dgm:prSet presAssocID="{E368FB98-C051-4531-9F82-3940A9908408}" presName="node" presStyleLbl="node1" presStyleIdx="3" presStyleCnt="4">
        <dgm:presLayoutVars>
          <dgm:bulletEnabled val="1"/>
        </dgm:presLayoutVars>
      </dgm:prSet>
      <dgm:spPr/>
      <dgm:t>
        <a:bodyPr/>
        <a:lstStyle/>
        <a:p>
          <a:endParaRPr lang="en-US"/>
        </a:p>
      </dgm:t>
    </dgm:pt>
    <dgm:pt modelId="{45E8AD5E-68B3-4E3F-B65B-68EBCAD89A9D}" type="pres">
      <dgm:prSet presAssocID="{E368FB98-C051-4531-9F82-3940A9908408}" presName="dummy" presStyleCnt="0"/>
      <dgm:spPr/>
    </dgm:pt>
    <dgm:pt modelId="{AE3E4899-B602-459D-B5DF-ECA5B9AF23DE}" type="pres">
      <dgm:prSet presAssocID="{0FE750AA-A9C2-4834-AA34-11CB050B46C2}" presName="sibTrans" presStyleLbl="sibTrans2D1" presStyleIdx="3" presStyleCnt="4"/>
      <dgm:spPr/>
      <dgm:t>
        <a:bodyPr/>
        <a:lstStyle/>
        <a:p>
          <a:endParaRPr lang="en-US"/>
        </a:p>
      </dgm:t>
    </dgm:pt>
  </dgm:ptLst>
  <dgm:cxnLst>
    <dgm:cxn modelId="{D9418DA8-A4B7-4599-BCC8-659F4E3DEBF2}" type="presOf" srcId="{4521B51A-3FA7-4F10-90FE-9D56F16744DB}" destId="{CE08FFDC-8BCA-43F3-BB75-5E3B521DFFCB}" srcOrd="0" destOrd="0" presId="urn:microsoft.com/office/officeart/2005/8/layout/radial6"/>
    <dgm:cxn modelId="{0341F1FB-4C7C-4FD1-860E-5815BCE9FB48}" srcId="{C111FABC-C490-425E-9580-0115889B2448}" destId="{E368FB98-C051-4531-9F82-3940A9908408}" srcOrd="3" destOrd="0" parTransId="{5B3DA564-D2D2-4283-BEF7-8544E45779FA}" sibTransId="{0FE750AA-A9C2-4834-AA34-11CB050B46C2}"/>
    <dgm:cxn modelId="{47B00C43-CEEE-4741-900C-55D5E089210D}" type="presOf" srcId="{E368FB98-C051-4531-9F82-3940A9908408}" destId="{C0A387D3-B54D-4A47-AAF9-580010E16A07}" srcOrd="0" destOrd="0" presId="urn:microsoft.com/office/officeart/2005/8/layout/radial6"/>
    <dgm:cxn modelId="{03A52D6D-3DFC-42C7-8300-1A816C645DF8}" srcId="{C111FABC-C490-425E-9580-0115889B2448}" destId="{D5B1AC36-156C-4BEC-A8B3-6D54BF29D36F}" srcOrd="2" destOrd="0" parTransId="{D92AD5DE-7983-4590-99E0-81833EBB2425}" sibTransId="{DCCBDF46-84EE-42F7-BF1F-2066D2D49A9D}"/>
    <dgm:cxn modelId="{057FFD5E-7363-44EF-B5B6-0375BF2147AE}" type="presOf" srcId="{0FE750AA-A9C2-4834-AA34-11CB050B46C2}" destId="{AE3E4899-B602-459D-B5DF-ECA5B9AF23DE}" srcOrd="0" destOrd="0" presId="urn:microsoft.com/office/officeart/2005/8/layout/radial6"/>
    <dgm:cxn modelId="{13C8A4D4-7CBC-497A-A390-DB9A414CC9B1}" type="presOf" srcId="{DCCBDF46-84EE-42F7-BF1F-2066D2D49A9D}" destId="{770183FB-485C-4EFC-8E7D-4ED29CAC74F8}" srcOrd="0" destOrd="0" presId="urn:microsoft.com/office/officeart/2005/8/layout/radial6"/>
    <dgm:cxn modelId="{7889B715-C583-4A88-96A2-C6ED53D664E0}" srcId="{C111FABC-C490-425E-9580-0115889B2448}" destId="{6DE94186-383B-4871-BFFC-B4DE4BC63CDE}" srcOrd="1" destOrd="0" parTransId="{BFC7291A-65AD-4A09-A47B-87A0FAA48B92}" sibTransId="{83B1E9F9-68DD-4FDF-BAA4-558FCEB31DEA}"/>
    <dgm:cxn modelId="{BCC78400-A50B-4ACD-912C-23DACD50099F}" type="presOf" srcId="{D5B1AC36-156C-4BEC-A8B3-6D54BF29D36F}" destId="{C03D1CC3-9333-4ED1-9537-2E457F32FFAD}" srcOrd="0" destOrd="0" presId="urn:microsoft.com/office/officeart/2005/8/layout/radial6"/>
    <dgm:cxn modelId="{917C29F8-D8E1-471C-AD06-A4AE6BD78720}" type="presOf" srcId="{83B1E9F9-68DD-4FDF-BAA4-558FCEB31DEA}" destId="{6D657B98-C5ED-4957-8946-CC8CA16670A9}" srcOrd="0" destOrd="0" presId="urn:microsoft.com/office/officeart/2005/8/layout/radial6"/>
    <dgm:cxn modelId="{94760F75-C02D-471C-BCF8-4BEA0B7A4B36}" type="presOf" srcId="{BD0BFA2A-DA94-4F16-9E28-0DB11F821AFC}" destId="{546AF845-0630-410E-A33E-DCD151275953}" srcOrd="0" destOrd="0" presId="urn:microsoft.com/office/officeart/2005/8/layout/radial6"/>
    <dgm:cxn modelId="{A0AC7E30-224F-453A-943F-8290FCC1137D}" srcId="{4521B51A-3FA7-4F10-90FE-9D56F16744DB}" destId="{C111FABC-C490-425E-9580-0115889B2448}" srcOrd="0" destOrd="0" parTransId="{A1F7C51E-6F52-402B-A26B-13B6253BCF9E}" sibTransId="{E43FFE79-1E69-4A96-90C6-642636745511}"/>
    <dgm:cxn modelId="{603346FE-9862-48B1-BF75-28846546D247}" srcId="{C111FABC-C490-425E-9580-0115889B2448}" destId="{BD0BFA2A-DA94-4F16-9E28-0DB11F821AFC}" srcOrd="0" destOrd="0" parTransId="{16762054-7F66-4E33-9FA6-4C1A450FB492}" sibTransId="{8548C0AE-BC09-4250-95A3-12B1EDCFCFEB}"/>
    <dgm:cxn modelId="{E6B42085-CEAF-4AD0-8D98-835C21A7C92C}" type="presOf" srcId="{C111FABC-C490-425E-9580-0115889B2448}" destId="{C7D62CA2-4ACA-4ED8-9114-C02069C1F420}" srcOrd="0" destOrd="0" presId="urn:microsoft.com/office/officeart/2005/8/layout/radial6"/>
    <dgm:cxn modelId="{7382022E-EF62-4FBB-AE3D-F1640D0524A3}" type="presOf" srcId="{8548C0AE-BC09-4250-95A3-12B1EDCFCFEB}" destId="{4A1346A4-D142-4F82-A223-3381351C8A68}" srcOrd="0" destOrd="0" presId="urn:microsoft.com/office/officeart/2005/8/layout/radial6"/>
    <dgm:cxn modelId="{CD5FBE5B-0987-488F-AB8D-E889641C58AE}" type="presOf" srcId="{6DE94186-383B-4871-BFFC-B4DE4BC63CDE}" destId="{E3E97E40-605A-4972-909C-D887A683B4F6}" srcOrd="0" destOrd="0" presId="urn:microsoft.com/office/officeart/2005/8/layout/radial6"/>
    <dgm:cxn modelId="{D7772737-B0C1-4DA1-B44F-9B5192FDAB54}" type="presParOf" srcId="{CE08FFDC-8BCA-43F3-BB75-5E3B521DFFCB}" destId="{C7D62CA2-4ACA-4ED8-9114-C02069C1F420}" srcOrd="0" destOrd="0" presId="urn:microsoft.com/office/officeart/2005/8/layout/radial6"/>
    <dgm:cxn modelId="{37FE4CEE-3A36-41B4-9B96-4EC26DD62EBA}" type="presParOf" srcId="{CE08FFDC-8BCA-43F3-BB75-5E3B521DFFCB}" destId="{546AF845-0630-410E-A33E-DCD151275953}" srcOrd="1" destOrd="0" presId="urn:microsoft.com/office/officeart/2005/8/layout/radial6"/>
    <dgm:cxn modelId="{0BD896E2-80AE-43BD-96BE-4A7F6CC7A1A3}" type="presParOf" srcId="{CE08FFDC-8BCA-43F3-BB75-5E3B521DFFCB}" destId="{B2A13217-4958-48CF-87FF-57789DD6ED10}" srcOrd="2" destOrd="0" presId="urn:microsoft.com/office/officeart/2005/8/layout/radial6"/>
    <dgm:cxn modelId="{BE315071-5B1A-4A19-AC39-DA89B42E3EA9}" type="presParOf" srcId="{CE08FFDC-8BCA-43F3-BB75-5E3B521DFFCB}" destId="{4A1346A4-D142-4F82-A223-3381351C8A68}" srcOrd="3" destOrd="0" presId="urn:microsoft.com/office/officeart/2005/8/layout/radial6"/>
    <dgm:cxn modelId="{4A42F711-63DB-46FC-BC7B-64FB98A4A8A2}" type="presParOf" srcId="{CE08FFDC-8BCA-43F3-BB75-5E3B521DFFCB}" destId="{E3E97E40-605A-4972-909C-D887A683B4F6}" srcOrd="4" destOrd="0" presId="urn:microsoft.com/office/officeart/2005/8/layout/radial6"/>
    <dgm:cxn modelId="{8649371C-2005-43DE-8893-856AF931351B}" type="presParOf" srcId="{CE08FFDC-8BCA-43F3-BB75-5E3B521DFFCB}" destId="{019C078F-51DC-4967-863A-482D9FB4EA8D}" srcOrd="5" destOrd="0" presId="urn:microsoft.com/office/officeart/2005/8/layout/radial6"/>
    <dgm:cxn modelId="{CA2C2A3F-600D-4586-9CA2-138EE9504AE0}" type="presParOf" srcId="{CE08FFDC-8BCA-43F3-BB75-5E3B521DFFCB}" destId="{6D657B98-C5ED-4957-8946-CC8CA16670A9}" srcOrd="6" destOrd="0" presId="urn:microsoft.com/office/officeart/2005/8/layout/radial6"/>
    <dgm:cxn modelId="{1102EF4E-77FE-44C1-847D-AB24D9B8652B}" type="presParOf" srcId="{CE08FFDC-8BCA-43F3-BB75-5E3B521DFFCB}" destId="{C03D1CC3-9333-4ED1-9537-2E457F32FFAD}" srcOrd="7" destOrd="0" presId="urn:microsoft.com/office/officeart/2005/8/layout/radial6"/>
    <dgm:cxn modelId="{578075EF-C5A4-4A86-99AA-D9C4502DEDF3}" type="presParOf" srcId="{CE08FFDC-8BCA-43F3-BB75-5E3B521DFFCB}" destId="{3781837F-756C-41E6-B187-CA3BDC5DBDB6}" srcOrd="8" destOrd="0" presId="urn:microsoft.com/office/officeart/2005/8/layout/radial6"/>
    <dgm:cxn modelId="{36BFF27F-E358-40BD-8FB2-7E2AFCFE1A1B}" type="presParOf" srcId="{CE08FFDC-8BCA-43F3-BB75-5E3B521DFFCB}" destId="{770183FB-485C-4EFC-8E7D-4ED29CAC74F8}" srcOrd="9" destOrd="0" presId="urn:microsoft.com/office/officeart/2005/8/layout/radial6"/>
    <dgm:cxn modelId="{402FE488-FA36-4522-BF9A-BD4994787F58}" type="presParOf" srcId="{CE08FFDC-8BCA-43F3-BB75-5E3B521DFFCB}" destId="{C0A387D3-B54D-4A47-AAF9-580010E16A07}" srcOrd="10" destOrd="0" presId="urn:microsoft.com/office/officeart/2005/8/layout/radial6"/>
    <dgm:cxn modelId="{D965E14B-68B7-4DBC-A404-B551533967FE}" type="presParOf" srcId="{CE08FFDC-8BCA-43F3-BB75-5E3B521DFFCB}" destId="{45E8AD5E-68B3-4E3F-B65B-68EBCAD89A9D}" srcOrd="11" destOrd="0" presId="urn:microsoft.com/office/officeart/2005/8/layout/radial6"/>
    <dgm:cxn modelId="{094FF7D1-EF66-4613-9468-A3AD110BF080}" type="presParOf" srcId="{CE08FFDC-8BCA-43F3-BB75-5E3B521DFFCB}" destId="{AE3E4899-B602-459D-B5DF-ECA5B9AF23DE}"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A7A704-9F1C-4FD3-85D1-57AF2D7FD0E8}" type="datetimeFigureOut">
              <a:rPr lang="en-US" smtClean="0"/>
              <a:pPr/>
              <a:t>12/28/2014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EBFB8C-BBFF-4397-A51C-1E92596422A9}" type="slidenum">
              <a:rPr lang="en-US" smtClean="0"/>
              <a:pPr/>
              <a:t>‹#›</a:t>
            </a:fld>
            <a:endParaRPr lang="en-US" dirty="0"/>
          </a:p>
        </p:txBody>
      </p:sp>
    </p:spTree>
    <p:extLst>
      <p:ext uri="{BB962C8B-B14F-4D97-AF65-F5344CB8AC3E}">
        <p14:creationId xmlns:p14="http://schemas.microsoft.com/office/powerpoint/2010/main" val="2437659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en.wikipedia.org/wiki/Information_and_communication_technologies_for_development#cite_note-41"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en.wikipedia.org/wiki/Information_and_communication_technologies_for_development#cite_note-44" TargetMode="External"/><Relationship Id="rId5" Type="http://schemas.openxmlformats.org/officeDocument/2006/relationships/hyperlink" Target="https://en.wikipedia.org/wiki/Information_and_communication_technologies_for_development#cite_note-43" TargetMode="External"/><Relationship Id="rId4" Type="http://schemas.openxmlformats.org/officeDocument/2006/relationships/hyperlink" Target="https://en.wikipedia.org/wiki/Information_and_communication_technologies_for_development#cite_note-42"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BFB8C-BBFF-4397-A51C-1E92596422A9}" type="slidenum">
              <a:rPr lang="en-US" smtClean="0"/>
              <a:pPr/>
              <a:t>1</a:t>
            </a:fld>
            <a:endParaRPr lang="en-US"/>
          </a:p>
        </p:txBody>
      </p:sp>
    </p:spTree>
    <p:extLst>
      <p:ext uri="{BB962C8B-B14F-4D97-AF65-F5344CB8AC3E}">
        <p14:creationId xmlns:p14="http://schemas.microsoft.com/office/powerpoint/2010/main" val="4212738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Tip: Add your own speaker notes here.</a:t>
            </a:r>
          </a:p>
        </p:txBody>
      </p:sp>
      <p:sp>
        <p:nvSpPr>
          <p:cNvPr id="4" name="Slide Number Placeholder 3"/>
          <p:cNvSpPr>
            <a:spLocks noGrp="1"/>
          </p:cNvSpPr>
          <p:nvPr>
            <p:ph type="sldNum" sz="quarter" idx="10"/>
          </p:nvPr>
        </p:nvSpPr>
        <p:spPr/>
        <p:txBody>
          <a:bodyPr/>
          <a:lstStyle/>
          <a:p>
            <a:fld id="{F7EBFB8C-BBFF-4397-A51C-1E92596422A9}" type="slidenum">
              <a:rPr lang="en-US" smtClean="0"/>
              <a:pPr/>
              <a:t>2</a:t>
            </a:fld>
            <a:endParaRPr lang="en-US" dirty="0"/>
          </a:p>
        </p:txBody>
      </p:sp>
    </p:spTree>
    <p:extLst>
      <p:ext uri="{BB962C8B-B14F-4D97-AF65-F5344CB8AC3E}">
        <p14:creationId xmlns:p14="http://schemas.microsoft.com/office/powerpoint/2010/main" val="1306598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F7EBFB8C-BBFF-4397-A51C-1E92596422A9}" type="slidenum">
              <a:rPr lang="en-US" smtClean="0"/>
              <a:pPr/>
              <a:t>8</a:t>
            </a:fld>
            <a:endParaRPr lang="en-US" dirty="0"/>
          </a:p>
        </p:txBody>
      </p:sp>
    </p:spTree>
    <p:extLst>
      <p:ext uri="{BB962C8B-B14F-4D97-AF65-F5344CB8AC3E}">
        <p14:creationId xmlns:p14="http://schemas.microsoft.com/office/powerpoint/2010/main" val="828829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IN" dirty="0" smtClean="0"/>
              <a:t>The following ICT4D innovation have been found in Taiwan:</a:t>
            </a:r>
            <a:r>
              <a:rPr lang="en-IN" baseline="30000" dirty="0" smtClean="0">
                <a:hlinkClick r:id="rId3"/>
              </a:rPr>
              <a:t>[41]</a:t>
            </a:r>
            <a:endParaRPr lang="en-IN" dirty="0" smtClean="0"/>
          </a:p>
          <a:p>
            <a:pPr lvl="1"/>
            <a:r>
              <a:rPr lang="en-IN" dirty="0" smtClean="0"/>
              <a:t>A rice germination electronic cooker</a:t>
            </a:r>
            <a:r>
              <a:rPr lang="en-IN" baseline="30000" dirty="0" smtClean="0">
                <a:hlinkClick r:id="rId4"/>
              </a:rPr>
              <a:t>[42]</a:t>
            </a:r>
            <a:endParaRPr lang="en-IN" dirty="0" smtClean="0"/>
          </a:p>
          <a:p>
            <a:pPr lvl="1"/>
            <a:r>
              <a:rPr lang="en-IN" dirty="0" smtClean="0"/>
              <a:t>A robotic tubing-grafting system for fruit-bearing vegetable seedlings</a:t>
            </a:r>
            <a:r>
              <a:rPr lang="en-IN" baseline="30000" dirty="0" smtClean="0">
                <a:hlinkClick r:id="rId5"/>
              </a:rPr>
              <a:t>[43]</a:t>
            </a:r>
            <a:endParaRPr lang="en-IN" dirty="0" smtClean="0"/>
          </a:p>
          <a:p>
            <a:pPr lvl="1"/>
            <a:r>
              <a:rPr lang="en-IN" dirty="0" smtClean="0"/>
              <a:t>An air bubble machine and multi-functional, ultrasonic machine for fruit cleaning</a:t>
            </a:r>
            <a:r>
              <a:rPr lang="en-IN" baseline="30000" dirty="0" smtClean="0">
                <a:hlinkClick r:id="rId6"/>
              </a:rPr>
              <a:t>[44]</a:t>
            </a:r>
            <a:endParaRPr lang="en-IN" dirty="0" smtClean="0"/>
          </a:p>
          <a:p>
            <a:endParaRPr lang="en-IN" dirty="0" smtClean="0"/>
          </a:p>
          <a:p>
            <a:r>
              <a:rPr lang="en-IN" dirty="0" smtClean="0"/>
              <a:t>India</a:t>
            </a:r>
          </a:p>
          <a:p>
            <a:r>
              <a:rPr lang="en-IN" dirty="0" smtClean="0"/>
              <a:t>       ASTRA </a:t>
            </a:r>
            <a:r>
              <a:rPr lang="en-IN" i="1" dirty="0" err="1" smtClean="0"/>
              <a:t>choola</a:t>
            </a:r>
            <a:r>
              <a:rPr lang="en-IN" dirty="0" smtClean="0"/>
              <a:t>	</a:t>
            </a:r>
          </a:p>
          <a:p>
            <a:r>
              <a:rPr lang="en-IN" dirty="0" smtClean="0"/>
              <a:t>       Seeding machine</a:t>
            </a:r>
          </a:p>
          <a:p>
            <a:r>
              <a:rPr lang="en-IN" dirty="0" smtClean="0"/>
              <a:t>       Remote starting of water pumps</a:t>
            </a:r>
          </a:p>
          <a:p>
            <a:endParaRPr lang="en-IN" dirty="0" smtClean="0"/>
          </a:p>
          <a:p>
            <a:r>
              <a:rPr lang="en-IN" dirty="0" smtClean="0"/>
              <a:t>Agricultural</a:t>
            </a:r>
            <a:r>
              <a:rPr lang="en-IN" baseline="0" dirty="0" smtClean="0"/>
              <a:t> value chain</a:t>
            </a:r>
          </a:p>
          <a:p>
            <a:pPr lvl="1"/>
            <a:r>
              <a:rPr lang="en-IN" sz="1200" b="1" i="0" u="none" strike="noStrike" kern="1200" baseline="0" dirty="0" smtClean="0">
                <a:solidFill>
                  <a:schemeClr val="tx1"/>
                </a:solidFill>
                <a:latin typeface="+mn-lt"/>
                <a:ea typeface="+mn-ea"/>
                <a:cs typeface="+mn-cs"/>
              </a:rPr>
              <a:t>Deciding: </a:t>
            </a:r>
            <a:r>
              <a:rPr lang="en-IN" sz="1200" b="0" i="0" u="none" strike="noStrike" kern="1200" baseline="0" dirty="0" smtClean="0">
                <a:solidFill>
                  <a:schemeClr val="tx1"/>
                </a:solidFill>
                <a:latin typeface="+mn-lt"/>
                <a:ea typeface="+mn-ea"/>
                <a:cs typeface="+mn-cs"/>
              </a:rPr>
              <a:t>At this stage, farmers decide what crop to grow, how much land to allocate for</a:t>
            </a:r>
          </a:p>
          <a:p>
            <a:pPr lvl="1"/>
            <a:r>
              <a:rPr lang="en-IN" sz="1200" b="0" i="0" u="none" strike="noStrike" kern="1200" baseline="0" dirty="0" smtClean="0">
                <a:solidFill>
                  <a:schemeClr val="tx1"/>
                </a:solidFill>
                <a:latin typeface="+mn-lt"/>
                <a:ea typeface="+mn-ea"/>
                <a:cs typeface="+mn-cs"/>
              </a:rPr>
              <a:t>each crop, and also arrange for financing.</a:t>
            </a:r>
          </a:p>
          <a:p>
            <a:pPr lvl="1"/>
            <a:r>
              <a:rPr lang="en-IN" sz="1200" b="0" i="0" u="none" strike="noStrike" kern="1200" baseline="0" dirty="0" smtClean="0">
                <a:solidFill>
                  <a:schemeClr val="tx1"/>
                </a:solidFill>
                <a:latin typeface="+mn-lt"/>
                <a:ea typeface="+mn-ea"/>
                <a:cs typeface="+mn-cs"/>
              </a:rPr>
              <a:t>2. </a:t>
            </a:r>
            <a:r>
              <a:rPr lang="en-IN" sz="1200" b="1" i="0" u="none" strike="noStrike" kern="1200" baseline="0" dirty="0" smtClean="0">
                <a:solidFill>
                  <a:schemeClr val="tx1"/>
                </a:solidFill>
                <a:latin typeface="+mn-lt"/>
                <a:ea typeface="+mn-ea"/>
                <a:cs typeface="+mn-cs"/>
              </a:rPr>
              <a:t>Seeding: </a:t>
            </a:r>
            <a:r>
              <a:rPr lang="en-IN" sz="1200" b="0" i="0" u="none" strike="noStrike" kern="1200" baseline="0" dirty="0" smtClean="0">
                <a:solidFill>
                  <a:schemeClr val="tx1"/>
                </a:solidFill>
                <a:latin typeface="+mn-lt"/>
                <a:ea typeface="+mn-ea"/>
                <a:cs typeface="+mn-cs"/>
              </a:rPr>
              <a:t>During this stage, farmers either purchase seeds or prepare their own seeds and</a:t>
            </a:r>
          </a:p>
          <a:p>
            <a:pPr lvl="1"/>
            <a:r>
              <a:rPr lang="en-IN" sz="1200" b="0" i="0" u="none" strike="noStrike" kern="1200" baseline="0" dirty="0" smtClean="0">
                <a:solidFill>
                  <a:schemeClr val="tx1"/>
                </a:solidFill>
                <a:latin typeface="+mn-lt"/>
                <a:ea typeface="+mn-ea"/>
                <a:cs typeface="+mn-cs"/>
              </a:rPr>
              <a:t>possibly prepare a seed bed.</a:t>
            </a:r>
          </a:p>
          <a:p>
            <a:pPr lvl="1"/>
            <a:r>
              <a:rPr lang="en-IN" sz="1200" b="0" i="0" u="none" strike="noStrike" kern="1200" baseline="0" dirty="0" smtClean="0">
                <a:solidFill>
                  <a:schemeClr val="tx1"/>
                </a:solidFill>
                <a:latin typeface="+mn-lt"/>
                <a:ea typeface="+mn-ea"/>
                <a:cs typeface="+mn-cs"/>
              </a:rPr>
              <a:t>3. </a:t>
            </a:r>
            <a:r>
              <a:rPr lang="en-IN" sz="1200" b="1" i="0" u="none" strike="noStrike" kern="1200" baseline="0" dirty="0" smtClean="0">
                <a:solidFill>
                  <a:schemeClr val="tx1"/>
                </a:solidFill>
                <a:latin typeface="+mn-lt"/>
                <a:ea typeface="+mn-ea"/>
                <a:cs typeface="+mn-cs"/>
              </a:rPr>
              <a:t>Preparing and planting: </a:t>
            </a:r>
            <a:r>
              <a:rPr lang="en-IN" sz="1200" b="0" i="0" u="none" strike="noStrike" kern="1200" baseline="0" dirty="0" smtClean="0">
                <a:solidFill>
                  <a:schemeClr val="tx1"/>
                </a:solidFill>
                <a:latin typeface="+mn-lt"/>
                <a:ea typeface="+mn-ea"/>
                <a:cs typeface="+mn-cs"/>
              </a:rPr>
              <a:t>During this stage, there is land preparation using labour or</a:t>
            </a:r>
          </a:p>
          <a:p>
            <a:pPr lvl="1"/>
            <a:r>
              <a:rPr lang="en-IN" sz="1200" b="0" i="0" u="none" strike="noStrike" kern="1200" baseline="0" dirty="0" smtClean="0">
                <a:solidFill>
                  <a:schemeClr val="tx1"/>
                </a:solidFill>
                <a:latin typeface="+mn-lt"/>
                <a:ea typeface="+mn-ea"/>
                <a:cs typeface="+mn-cs"/>
              </a:rPr>
              <a:t>machines and actual planting happens.</a:t>
            </a:r>
          </a:p>
          <a:p>
            <a:pPr lvl="1"/>
            <a:r>
              <a:rPr lang="en-IN" sz="1200" b="0" i="0" u="none" strike="noStrike" kern="1200" baseline="0" dirty="0" smtClean="0">
                <a:solidFill>
                  <a:schemeClr val="tx1"/>
                </a:solidFill>
                <a:latin typeface="+mn-lt"/>
                <a:ea typeface="+mn-ea"/>
                <a:cs typeface="+mn-cs"/>
              </a:rPr>
              <a:t>4. </a:t>
            </a:r>
            <a:r>
              <a:rPr lang="en-IN" sz="1200" b="1" i="0" u="none" strike="noStrike" kern="1200" baseline="0" dirty="0" smtClean="0">
                <a:solidFill>
                  <a:schemeClr val="tx1"/>
                </a:solidFill>
                <a:latin typeface="+mn-lt"/>
                <a:ea typeface="+mn-ea"/>
                <a:cs typeface="+mn-cs"/>
              </a:rPr>
              <a:t>Growing: </a:t>
            </a:r>
            <a:r>
              <a:rPr lang="en-IN" sz="1200" b="0" i="0" u="none" strike="noStrike" kern="1200" baseline="0" dirty="0" smtClean="0">
                <a:solidFill>
                  <a:schemeClr val="tx1"/>
                </a:solidFill>
                <a:latin typeface="+mn-lt"/>
                <a:ea typeface="+mn-ea"/>
                <a:cs typeface="+mn-cs"/>
              </a:rPr>
              <a:t>At this stage, applying fertilizer, pesticides and water takes place.</a:t>
            </a:r>
          </a:p>
          <a:p>
            <a:pPr lvl="1"/>
            <a:r>
              <a:rPr lang="en-IN" sz="1200" b="0" i="0" u="none" strike="noStrike" kern="1200" baseline="0" dirty="0" smtClean="0">
                <a:solidFill>
                  <a:schemeClr val="tx1"/>
                </a:solidFill>
                <a:latin typeface="+mn-lt"/>
                <a:ea typeface="+mn-ea"/>
                <a:cs typeface="+mn-cs"/>
              </a:rPr>
              <a:t>5. </a:t>
            </a:r>
            <a:r>
              <a:rPr lang="en-IN" sz="1200" b="1" i="0" u="none" strike="noStrike" kern="1200" baseline="0" dirty="0" smtClean="0">
                <a:solidFill>
                  <a:schemeClr val="tx1"/>
                </a:solidFill>
                <a:latin typeface="+mn-lt"/>
                <a:ea typeface="+mn-ea"/>
                <a:cs typeface="+mn-cs"/>
              </a:rPr>
              <a:t>Harvesting, packing and storing: </a:t>
            </a:r>
            <a:r>
              <a:rPr lang="en-IN" sz="1200" b="0" i="0" u="none" strike="noStrike" kern="1200" baseline="0" dirty="0" smtClean="0">
                <a:solidFill>
                  <a:schemeClr val="tx1"/>
                </a:solidFill>
                <a:latin typeface="+mn-lt"/>
                <a:ea typeface="+mn-ea"/>
                <a:cs typeface="+mn-cs"/>
              </a:rPr>
              <a:t>During this stage, finding labour for harvesting,</a:t>
            </a:r>
          </a:p>
          <a:p>
            <a:pPr lvl="1"/>
            <a:r>
              <a:rPr lang="en-IN" sz="1200" b="0" i="0" u="none" strike="noStrike" kern="1200" baseline="0" dirty="0" smtClean="0">
                <a:solidFill>
                  <a:schemeClr val="tx1"/>
                </a:solidFill>
                <a:latin typeface="+mn-lt"/>
                <a:ea typeface="+mn-ea"/>
                <a:cs typeface="+mn-cs"/>
              </a:rPr>
              <a:t>finding storage and packing are the main activities.</a:t>
            </a:r>
          </a:p>
          <a:p>
            <a:pPr lvl="1"/>
            <a:r>
              <a:rPr lang="en-IN" sz="1200" b="0" i="0" u="none" strike="noStrike" kern="1200" baseline="0" dirty="0" smtClean="0">
                <a:solidFill>
                  <a:schemeClr val="tx1"/>
                </a:solidFill>
                <a:latin typeface="+mn-lt"/>
                <a:ea typeface="+mn-ea"/>
                <a:cs typeface="+mn-cs"/>
              </a:rPr>
              <a:t>6. </a:t>
            </a:r>
            <a:r>
              <a:rPr lang="en-IN" sz="1200" b="1" i="0" u="none" strike="noStrike" kern="1200" baseline="0" dirty="0" smtClean="0">
                <a:solidFill>
                  <a:schemeClr val="tx1"/>
                </a:solidFill>
                <a:latin typeface="+mn-lt"/>
                <a:ea typeface="+mn-ea"/>
                <a:cs typeface="+mn-cs"/>
              </a:rPr>
              <a:t>Selling: </a:t>
            </a:r>
            <a:r>
              <a:rPr lang="en-IN" sz="1200" b="0" i="0" u="none" strike="noStrike" kern="1200" baseline="0" dirty="0" smtClean="0">
                <a:solidFill>
                  <a:schemeClr val="tx1"/>
                </a:solidFill>
                <a:latin typeface="+mn-lt"/>
                <a:ea typeface="+mn-ea"/>
                <a:cs typeface="+mn-cs"/>
              </a:rPr>
              <a:t>In the final stage, (some) farmers check prices at the market, find a transportation</a:t>
            </a:r>
          </a:p>
          <a:p>
            <a:pPr lvl="1"/>
            <a:r>
              <a:rPr lang="en-IN" sz="1200" b="0" i="0" u="none" strike="noStrike" kern="1200" baseline="0" dirty="0" smtClean="0">
                <a:solidFill>
                  <a:schemeClr val="tx1"/>
                </a:solidFill>
                <a:latin typeface="+mn-lt"/>
                <a:ea typeface="+mn-ea"/>
                <a:cs typeface="+mn-cs"/>
              </a:rPr>
              <a:t>method, and transport the packed produce to the market and sell it.</a:t>
            </a:r>
          </a:p>
          <a:p>
            <a:pPr lvl="1"/>
            <a:endParaRPr lang="en-IN" sz="1200" b="0" i="0" u="none" strike="noStrike" kern="1200" baseline="0" dirty="0" smtClean="0">
              <a:solidFill>
                <a:schemeClr val="tx1"/>
              </a:solidFill>
              <a:latin typeface="+mn-lt"/>
              <a:ea typeface="+mn-ea"/>
              <a:cs typeface="+mn-cs"/>
            </a:endParaRPr>
          </a:p>
          <a:p>
            <a:r>
              <a:rPr lang="en-IN" sz="1200" b="0" i="0" u="none" strike="noStrike" kern="1200" baseline="0" dirty="0" smtClean="0">
                <a:solidFill>
                  <a:schemeClr val="tx1"/>
                </a:solidFill>
                <a:latin typeface="+mn-lt"/>
                <a:ea typeface="+mn-ea"/>
                <a:cs typeface="+mn-cs"/>
              </a:rPr>
              <a:t>A system of advisory services in India delivered by mobile phones whereby farmers were able to access information related to</a:t>
            </a:r>
          </a:p>
          <a:p>
            <a:r>
              <a:rPr lang="en-IN" sz="1200" b="0" i="0" u="none" strike="noStrike" kern="1200" baseline="0" dirty="0" smtClean="0">
                <a:solidFill>
                  <a:schemeClr val="tx1"/>
                </a:solidFill>
                <a:latin typeface="+mn-lt"/>
                <a:ea typeface="+mn-ea"/>
                <a:cs typeface="+mn-cs"/>
              </a:rPr>
              <a:t>crop and nutrient practices to improve their yields. This information, tailored to the needs of 450 farmers in the villages of </a:t>
            </a:r>
            <a:r>
              <a:rPr lang="en-IN" sz="1200" b="0" i="0" u="none" strike="noStrike" kern="1200" baseline="0" dirty="0" err="1" smtClean="0">
                <a:solidFill>
                  <a:schemeClr val="tx1"/>
                </a:solidFill>
                <a:latin typeface="+mn-lt"/>
                <a:ea typeface="+mn-ea"/>
                <a:cs typeface="+mn-cs"/>
              </a:rPr>
              <a:t>Sirkali</a:t>
            </a:r>
            <a:r>
              <a:rPr lang="en-IN" sz="1200" b="0" i="0" u="none" strike="noStrike" kern="1200" baseline="0" dirty="0" smtClean="0">
                <a:solidFill>
                  <a:schemeClr val="tx1"/>
                </a:solidFill>
                <a:latin typeface="+mn-lt"/>
                <a:ea typeface="+mn-ea"/>
                <a:cs typeface="+mn-cs"/>
              </a:rPr>
              <a:t> Taluk, </a:t>
            </a:r>
            <a:r>
              <a:rPr lang="en-IN" sz="1200" b="0" i="0" u="none" strike="noStrike" kern="1200" baseline="0" dirty="0" err="1" smtClean="0">
                <a:solidFill>
                  <a:schemeClr val="tx1"/>
                </a:solidFill>
                <a:latin typeface="+mn-lt"/>
                <a:ea typeface="+mn-ea"/>
                <a:cs typeface="+mn-cs"/>
              </a:rPr>
              <a:t>Nagapattinam</a:t>
            </a:r>
            <a:r>
              <a:rPr lang="en-IN" sz="1200" b="0" i="0" u="none" strike="noStrike" kern="1200" baseline="0" dirty="0" smtClean="0">
                <a:solidFill>
                  <a:schemeClr val="tx1"/>
                </a:solidFill>
                <a:latin typeface="+mn-lt"/>
                <a:ea typeface="+mn-ea"/>
                <a:cs typeface="+mn-cs"/>
              </a:rPr>
              <a:t> District, India, helped them increase their income by 15 percent</a:t>
            </a:r>
          </a:p>
          <a:p>
            <a:endParaRPr lang="en-IN" sz="1200" b="0" i="0" u="none" strike="noStrike" kern="1200" baseline="0" dirty="0" smtClean="0">
              <a:solidFill>
                <a:schemeClr val="tx1"/>
              </a:solidFill>
              <a:latin typeface="+mn-lt"/>
              <a:ea typeface="+mn-ea"/>
              <a:cs typeface="+mn-cs"/>
            </a:endParaRPr>
          </a:p>
          <a:p>
            <a:endParaRPr lang="en-IN" sz="18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7EBFB8C-BBFF-4397-A51C-1E92596422A9}" type="slidenum">
              <a:rPr lang="en-US" smtClean="0"/>
              <a:pPr/>
              <a:t>9</a:t>
            </a:fld>
            <a:endParaRPr lang="en-US" dirty="0"/>
          </a:p>
        </p:txBody>
      </p:sp>
    </p:spTree>
    <p:extLst>
      <p:ext uri="{BB962C8B-B14F-4D97-AF65-F5344CB8AC3E}">
        <p14:creationId xmlns:p14="http://schemas.microsoft.com/office/powerpoint/2010/main" val="2564008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BFB8C-BBFF-4397-A51C-1E92596422A9}" type="slidenum">
              <a:rPr lang="en-US" smtClean="0"/>
              <a:pPr/>
              <a:t>28</a:t>
            </a:fld>
            <a:endParaRPr lang="en-US"/>
          </a:p>
        </p:txBody>
      </p:sp>
    </p:spTree>
    <p:extLst>
      <p:ext uri="{BB962C8B-B14F-4D97-AF65-F5344CB8AC3E}">
        <p14:creationId xmlns:p14="http://schemas.microsoft.com/office/powerpoint/2010/main" val="2823793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7EBFB8C-BBFF-4397-A51C-1E92596422A9}" type="slidenum">
              <a:rPr lang="en-US" smtClean="0"/>
              <a:pPr/>
              <a:t>29</a:t>
            </a:fld>
            <a:endParaRPr lang="en-US"/>
          </a:p>
        </p:txBody>
      </p:sp>
    </p:spTree>
    <p:extLst>
      <p:ext uri="{BB962C8B-B14F-4D97-AF65-F5344CB8AC3E}">
        <p14:creationId xmlns:p14="http://schemas.microsoft.com/office/powerpoint/2010/main" val="497064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5608" y="435936"/>
            <a:ext cx="7406640" cy="1472184"/>
          </a:xfrm>
        </p:spPr>
        <p:txBody>
          <a:bodyPr anchor="b"/>
          <a:lstStyle>
            <a:lvl1pPr algn="l">
              <a:defRPr/>
            </a:lvl1pPr>
            <a:extLst/>
          </a:lstStyle>
          <a:p>
            <a:r>
              <a:rPr lang="en-US" noProof="1" smtClean="0"/>
              <a:t>Click to edit Master title style</a:t>
            </a:r>
            <a:endParaRPr lang="en-US" dirty="0"/>
          </a:p>
        </p:txBody>
      </p:sp>
      <p:sp>
        <p:nvSpPr>
          <p:cNvPr id="22" name="Subtitle 21"/>
          <p:cNvSpPr>
            <a:spLocks noGrp="1"/>
          </p:cNvSpPr>
          <p:nvPr>
            <p:ph type="subTitle" idx="1"/>
          </p:nvPr>
        </p:nvSpPr>
        <p:spPr>
          <a:xfrm>
            <a:off x="1432560" y="1850064"/>
            <a:ext cx="7406640" cy="1752600"/>
          </a:xfrm>
        </p:spPr>
        <p:txBody>
          <a:bodyPr/>
          <a:lstStyle>
            <a:lvl1pPr marL="7315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noProof="1" smtClean="0"/>
              <a:t>Click to edit Master subtitle style</a:t>
            </a:r>
            <a:endParaRPr lang="en-US" dirty="0"/>
          </a:p>
        </p:txBody>
      </p:sp>
      <p:sp>
        <p:nvSpPr>
          <p:cNvPr id="7" name="Date Placeholder 6"/>
          <p:cNvSpPr>
            <a:spLocks noGrp="1"/>
          </p:cNvSpPr>
          <p:nvPr>
            <p:ph type="dt" sz="half" idx="10"/>
          </p:nvPr>
        </p:nvSpPr>
        <p:spPr/>
        <p:txBody>
          <a:bodyPr/>
          <a:lstStyle>
            <a:extLst/>
          </a:lstStyle>
          <a:p>
            <a:fld id="{D80A4771-C6EF-4B99-81F4-D30BE4E017A0}" type="datetimeFigureOut">
              <a:rPr lang="en-US" smtClean="0"/>
              <a:pPr/>
              <a:t>12/28/2014</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990B41CA-569D-40E7-8E58-026C0338B2C8}"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D80A4771-C6EF-4B99-81F4-D30BE4E017A0}" type="datetimeFigureOut">
              <a:rPr lang="en-US" smtClean="0"/>
              <a:pPr/>
              <a:t>12/28/2014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dirty="0"/>
          </a:p>
        </p:txBody>
      </p:sp>
      <p:sp>
        <p:nvSpPr>
          <p:cNvPr id="3" name="Text Placeholder 2"/>
          <p:cNvSpPr>
            <a:spLocks noGrp="1"/>
          </p:cNvSpPr>
          <p:nvPr>
            <p:ph type="body" idx="1"/>
          </p:nvPr>
        </p:nvSpPr>
        <p:spPr>
          <a:xfrm>
            <a:off x="2578392" y="1100138"/>
            <a:ext cx="6400800" cy="1509712"/>
          </a:xfrm>
        </p:spPr>
        <p:txBody>
          <a:bodyPr anchor="b"/>
          <a:lstStyle>
            <a:lvl1pPr marL="27432"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4" name="Date Placeholder 3"/>
          <p:cNvSpPr>
            <a:spLocks noGrp="1"/>
          </p:cNvSpPr>
          <p:nvPr>
            <p:ph type="dt" sz="half" idx="10"/>
          </p:nvPr>
        </p:nvSpPr>
        <p:spPr/>
        <p:txBody>
          <a:bodyPr/>
          <a:lstStyle>
            <a:extLst/>
          </a:lstStyle>
          <a:p>
            <a:fld id="{D80A4771-C6EF-4B99-81F4-D30BE4E017A0}" type="datetimeFigureOut">
              <a:rPr lang="en-US" smtClean="0"/>
              <a:pPr/>
              <a:t>12/28/2014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50000" t="50000" r="100000" b="1250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9" name="Pie 8"/>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0" name="Oval 9"/>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2" name="Rectangle 11"/>
          <p:cNvSpPr/>
          <p:nvPr/>
        </p:nvSpPr>
        <p:spPr>
          <a:xfrm>
            <a:off x="1033974" y="-54"/>
            <a:ext cx="8131127"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dirty="0"/>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D80A4771-C6EF-4B99-81F4-D30BE4E017A0}" type="datetimeFigureOut">
              <a:rPr lang="en-US" smtClean="0"/>
              <a:pPr/>
              <a:t>12/28/2014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lang="en-US" smtClean="0"/>
              <a:t>Click to edit Master title style</a:t>
            </a:r>
            <a:endParaRPr lang="en-US" dirty="0"/>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283464"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extLst/>
          </a:lstStyle>
          <a:p>
            <a:fld id="{D80A4771-C6EF-4B99-81F4-D30BE4E017A0}" type="datetimeFigureOut">
              <a:rPr lang="en-US" smtClean="0"/>
              <a:pPr/>
              <a:t>12/28/2014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90B41CA-569D-40E7-8E58-026C0338B2C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extLst/>
          </a:lstStyle>
          <a:p>
            <a:fld id="{D80A4771-C6EF-4B99-81F4-D30BE4E017A0}" type="datetimeFigureOut">
              <a:rPr lang="en-US" smtClean="0"/>
              <a:pPr/>
              <a:t>12/28/2014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90B41CA-569D-40E7-8E58-026C0338B2C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 name="Date Placeholder 1"/>
          <p:cNvSpPr>
            <a:spLocks noGrp="1"/>
          </p:cNvSpPr>
          <p:nvPr>
            <p:ph type="dt" sz="half" idx="10"/>
          </p:nvPr>
        </p:nvSpPr>
        <p:spPr/>
        <p:txBody>
          <a:bodyPr/>
          <a:lstStyle>
            <a:extLst/>
          </a:lstStyle>
          <a:p>
            <a:fld id="{D80A4771-C6EF-4B99-81F4-D30BE4E017A0}" type="datetimeFigureOut">
              <a:rPr lang="en-US" smtClean="0"/>
              <a:pPr/>
              <a:t>12/28/2014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90B41CA-569D-40E7-8E58-026C0338B2C8}"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dirty="0"/>
          </a:p>
        </p:txBody>
      </p:sp>
      <p:sp>
        <p:nvSpPr>
          <p:cNvPr id="3" name="Text Placeholder 2"/>
          <p:cNvSpPr>
            <a:spLocks noGrp="1"/>
          </p:cNvSpPr>
          <p:nvPr>
            <p:ph type="body" idx="2"/>
          </p:nvPr>
        </p:nvSpPr>
        <p:spPr>
          <a:xfrm>
            <a:off x="457200" y="1435100"/>
            <a:ext cx="3810000" cy="698500"/>
          </a:xfrm>
        </p:spPr>
        <p:txBody>
          <a:bodyPr/>
          <a:lstStyle>
            <a:lvl1pPr marL="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extLst/>
          </a:lstStyle>
          <a:p>
            <a:fld id="{D80A4771-C6EF-4B99-81F4-D30BE4E017A0}" type="datetimeFigureOut">
              <a:rPr lang="en-US" smtClean="0"/>
              <a:pPr/>
              <a:t>12/28/2014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extLst/>
          </a:lstStyle>
          <a:p>
            <a:fld id="{D80A4771-C6EF-4B99-81F4-D30BE4E017A0}" type="datetimeFigureOut">
              <a:rPr lang="en-US" smtClean="0"/>
              <a:pPr/>
              <a:t>12/28/2014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90B41CA-569D-40E7-8E58-026C0338B2C8}"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0">
            <a:bevelT w="25400" h="19050"/>
            <a:contourClr>
              <a:srgbClr val="969696"/>
            </a:contourClr>
          </a:sp3d>
        </p:spPr>
        <p:txBody>
          <a:bodyPr lIns="91440" tIns="274320" rtlCol="0" anchor="t">
            <a:normAutofit/>
          </a:bodyPr>
          <a:lstStyle>
            <a:extLst/>
          </a:lstStyle>
          <a:p>
            <a:pPr marL="0" indent="-283464" algn="l" rtl="0" latinLnBrk="0">
              <a:lnSpc>
                <a:spcPts val="3000"/>
              </a:lnSpc>
              <a:spcBef>
                <a:spcPts val="600"/>
              </a:spcBef>
              <a:buClr>
                <a:schemeClr val="accent1"/>
              </a:buClr>
              <a:buSzPct val="80000"/>
              <a:buFont typeface="Wingdings 2"/>
              <a:buNone/>
            </a:pPr>
            <a:endParaRPr lang="en-US" sz="3200" kern="1200">
              <a:solidFill>
                <a:schemeClr val="tx1"/>
              </a:solidFill>
              <a:latin typeface="+mn-lt"/>
              <a:ea typeface="+mn-ea"/>
              <a:cs typeface="+mn-cs"/>
            </a:endParaRPr>
          </a:p>
        </p:txBody>
      </p:sp>
      <p:sp>
        <p:nvSpPr>
          <p:cNvPr id="3" name="Shape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a:r>
              <a:rPr lang="en-US" smtClean="0"/>
              <a:t>Click icon to add picture</a:t>
            </a:r>
            <a:endParaRPr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4" name="Text Placeholder 3"/>
          <p:cNvSpPr>
            <a:spLocks noGrp="1"/>
          </p:cNvSpPr>
          <p:nvPr>
            <p:ph type="body" sz="half" idx="2"/>
          </p:nvPr>
        </p:nvSpPr>
        <p:spPr>
          <a:xfrm>
            <a:off x="838200" y="4800600"/>
            <a:ext cx="4419600" cy="762000"/>
          </a:xfrm>
        </p:spPr>
        <p:txBody>
          <a:bodyP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extLst/>
          </a:lstStyle>
          <a:p>
            <a:fld id="{D80A4771-C6EF-4B99-81F4-D30BE4E017A0}" type="datetimeFigureOut">
              <a:rPr lang="en-US" smtClean="0"/>
              <a:pPr/>
              <a:t>12/28/2014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extLst/>
          </a:lstStyle>
          <a:p>
            <a:fld id="{D80A4771-C6EF-4B99-81F4-D30BE4E017A0}" type="datetimeFigureOut">
              <a:rPr lang="en-US" smtClean="0"/>
              <a:pPr/>
              <a:t>12/28/2014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90B41CA-569D-40E7-8E58-026C0338B2C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85000" t="100000" r="1000000" b="30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lang="en-US" noProof="1" smtClean="0"/>
              <a:t>Click to edit Master title style</a:t>
            </a:r>
            <a:endParaRPr lang="en-US" dirty="0"/>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US" dirty="0"/>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a:defRPr sz="1200">
                <a:solidFill>
                  <a:schemeClr val="bg2">
                    <a:shade val="50000"/>
                    <a:satMod val="200000"/>
                  </a:schemeClr>
                </a:solidFill>
              </a:defRPr>
            </a:lvl1pPr>
            <a:extLst/>
          </a:lstStyle>
          <a:p>
            <a:pPr algn="r"/>
            <a:fld id="{D80A4771-C6EF-4B99-81F4-D30BE4E017A0}" type="datetimeFigureOut">
              <a:rPr lang="en-US" smtClean="0"/>
              <a:pPr algn="r"/>
              <a:t>12/28/2014</a:t>
            </a:fld>
            <a:endParaRPr lang="en-US" sz="1200">
              <a:solidFill>
                <a:schemeClr val="bg2">
                  <a:shade val="50000"/>
                </a:schemeClr>
              </a:solidFill>
            </a:endParaRPr>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a:defRPr sz="1200">
                <a:solidFill>
                  <a:schemeClr val="bg2">
                    <a:shade val="50000"/>
                    <a:satMod val="200000"/>
                  </a:schemeClr>
                </a:solidFill>
                <a:effectLst/>
              </a:defRPr>
            </a:lvl1pPr>
            <a:extLst/>
          </a:lstStyle>
          <a:p>
            <a:endParaRPr lang="en-US" sz="1200">
              <a:solidFill>
                <a:schemeClr val="bg2">
                  <a:shade val="50000"/>
                </a:schemeClr>
              </a:solidFill>
              <a:effectLst/>
            </a:endParaRPr>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a:defRPr sz="1200">
                <a:solidFill>
                  <a:schemeClr val="bg2">
                    <a:shade val="50000"/>
                    <a:satMod val="200000"/>
                  </a:schemeClr>
                </a:solidFill>
                <a:effectLst/>
              </a:defRPr>
            </a:lvl1pPr>
            <a:extLst/>
          </a:lstStyle>
          <a:p>
            <a:pPr algn="ctr"/>
            <a:fld id="{990B41CA-569D-40E7-8E58-026C0338B2C8}" type="slidenum">
              <a:rPr lang="en-US" smtClean="0"/>
              <a:pPr algn="ctr"/>
              <a:t>‹#›</a:t>
            </a:fld>
            <a:endParaRPr lang="en-US" sz="1200">
              <a:solidFill>
                <a:schemeClr val="bg2">
                  <a:shade val="50000"/>
                </a:schemeClr>
              </a:solidFill>
              <a:effectLst/>
            </a:endParaRPr>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sz="44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ts val="3000"/>
        </a:lnSpc>
        <a:spcBef>
          <a:spcPts val="600"/>
        </a:spcBef>
        <a:buClr>
          <a:schemeClr val="accent1"/>
        </a:buClr>
        <a:buSzPct val="80000"/>
        <a:buFont typeface="Wingdings 2"/>
        <a:buChar char=""/>
        <a:defRPr sz="3200" kern="1200">
          <a:solidFill>
            <a:schemeClr val="tx1"/>
          </a:solidFill>
          <a:latin typeface="+mn-lt"/>
          <a:ea typeface="+mn-ea"/>
          <a:cs typeface="+mn-cs"/>
        </a:defRPr>
      </a:lvl1pPr>
      <a:lvl2pPr marL="640080" indent="-237744" algn="l" rtl="0" eaLnBrk="1" latinLnBrk="0" hangingPunct="1">
        <a:lnSpc>
          <a:spcPts val="3000"/>
        </a:lnSpc>
        <a:spcBef>
          <a:spcPts val="550"/>
        </a:spcBef>
        <a:buClr>
          <a:schemeClr val="accent1"/>
        </a:buClr>
        <a:buFont typeface="Verdana"/>
        <a:buChar char="◦"/>
        <a:defRPr sz="2800" kern="1200">
          <a:solidFill>
            <a:schemeClr val="tx1"/>
          </a:solidFill>
          <a:latin typeface="+mn-lt"/>
          <a:ea typeface="+mn-ea"/>
          <a:cs typeface="+mn-cs"/>
        </a:defRPr>
      </a:lvl2pPr>
      <a:lvl3pPr marL="886968" indent="-228600" algn="l" rtl="0" eaLnBrk="1" latinLnBrk="0" hangingPunct="1">
        <a:lnSpc>
          <a:spcPts val="2800"/>
        </a:lnSpc>
        <a:spcBef>
          <a:spcPct val="20000"/>
        </a:spcBef>
        <a:buClr>
          <a:schemeClr val="accent2"/>
        </a:buClr>
        <a:buFont typeface="Wingdings 2"/>
        <a:buChar char=""/>
        <a:defRPr sz="2400" kern="1200">
          <a:solidFill>
            <a:schemeClr val="tx1"/>
          </a:solidFill>
          <a:latin typeface="+mn-lt"/>
          <a:ea typeface="+mn-ea"/>
          <a:cs typeface="+mn-cs"/>
        </a:defRPr>
      </a:lvl3pPr>
      <a:lvl4pPr marL="1097280" indent="-173736"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4pPr>
      <a:lvl5pPr marL="1298448" indent="-182880" algn="l" rtl="0" eaLnBrk="1" latinLnBrk="0" hangingPunct="1">
        <a:spcBef>
          <a:spcPct val="20000"/>
        </a:spcBef>
        <a:buClr>
          <a:schemeClr val="accent4"/>
        </a:buClr>
        <a:buFont typeface="Wingdings 2"/>
        <a:buChar char=""/>
        <a:defRPr sz="2000" kern="1200">
          <a:solidFill>
            <a:schemeClr val="tx1"/>
          </a:solidFill>
          <a:latin typeface="+mn-lt"/>
          <a:ea typeface="+mn-ea"/>
          <a:cs typeface="+mn-cs"/>
        </a:defRPr>
      </a:lvl5pPr>
      <a:lvl6pPr marL="1508760" indent="-18288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6pPr>
      <a:lvl7pPr marL="171907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7pPr>
      <a:lvl8pPr marL="1920240"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8pPr>
      <a:lvl9pPr marL="213055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tmp"/><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3648" y="548680"/>
            <a:ext cx="7406640" cy="999400"/>
          </a:xfrm>
        </p:spPr>
        <p:txBody>
          <a:bodyPr/>
          <a:lstStyle/>
          <a:p>
            <a:r>
              <a:rPr lang="en-US" dirty="0" smtClean="0"/>
              <a:t>ICT for Development</a:t>
            </a:r>
            <a:endParaRPr lang="en-US" dirty="0"/>
          </a:p>
        </p:txBody>
      </p:sp>
      <p:sp>
        <p:nvSpPr>
          <p:cNvPr id="3" name="Subtitle 2"/>
          <p:cNvSpPr>
            <a:spLocks noGrp="1"/>
          </p:cNvSpPr>
          <p:nvPr>
            <p:ph type="subTitle" idx="1"/>
          </p:nvPr>
        </p:nvSpPr>
        <p:spPr>
          <a:xfrm>
            <a:off x="1426128" y="2564904"/>
            <a:ext cx="7406640" cy="2592288"/>
          </a:xfrm>
        </p:spPr>
        <p:txBody>
          <a:bodyPr>
            <a:normAutofit/>
          </a:bodyPr>
          <a:lstStyle/>
          <a:p>
            <a:r>
              <a:rPr lang="en-US" b="1" dirty="0" smtClean="0"/>
              <a:t>Dr. U.B. Pavanaja</a:t>
            </a:r>
          </a:p>
          <a:p>
            <a:r>
              <a:rPr lang="en-US" dirty="0" err="1" smtClean="0"/>
              <a:t>Programme</a:t>
            </a:r>
            <a:r>
              <a:rPr lang="en-US" dirty="0" smtClean="0"/>
              <a:t> Officer –Indian Languages</a:t>
            </a:r>
          </a:p>
          <a:p>
            <a:r>
              <a:rPr lang="en-US" dirty="0" smtClean="0"/>
              <a:t>Access to Knowledge Program</a:t>
            </a:r>
          </a:p>
          <a:p>
            <a:r>
              <a:rPr lang="en-US" dirty="0" smtClean="0"/>
              <a:t>The Centre for Internet and Society, Bangalore</a:t>
            </a:r>
          </a:p>
          <a:p>
            <a:r>
              <a:rPr lang="en-US" dirty="0" smtClean="0"/>
              <a:t>pavanaja@cis-india.org</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34710" y="5301208"/>
            <a:ext cx="2798058" cy="10710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ICT4D</a:t>
            </a:r>
            <a:endParaRPr lang="en-US" dirty="0"/>
          </a:p>
        </p:txBody>
      </p:sp>
      <p:sp>
        <p:nvSpPr>
          <p:cNvPr id="3" name="Content Placeholder 2"/>
          <p:cNvSpPr>
            <a:spLocks noGrp="1"/>
          </p:cNvSpPr>
          <p:nvPr>
            <p:ph idx="1"/>
          </p:nvPr>
        </p:nvSpPr>
        <p:spPr/>
        <p:txBody>
          <a:bodyPr>
            <a:normAutofit fontScale="92500"/>
          </a:bodyPr>
          <a:lstStyle/>
          <a:p>
            <a:r>
              <a:rPr lang="en-IN" dirty="0" smtClean="0"/>
              <a:t>Information and Communication Technologies for Development </a:t>
            </a:r>
          </a:p>
          <a:p>
            <a:r>
              <a:rPr lang="en-IN" dirty="0" smtClean="0"/>
              <a:t>Use </a:t>
            </a:r>
            <a:r>
              <a:rPr lang="en-IN" dirty="0"/>
              <a:t>of Information and Communication Technologies (ICTs) </a:t>
            </a:r>
            <a:r>
              <a:rPr lang="en-IN" dirty="0" smtClean="0"/>
              <a:t>for-</a:t>
            </a:r>
          </a:p>
          <a:p>
            <a:pPr lvl="1"/>
            <a:r>
              <a:rPr lang="en-IN" dirty="0" smtClean="0"/>
              <a:t>Socioeconomic development </a:t>
            </a:r>
          </a:p>
          <a:p>
            <a:pPr lvl="1"/>
            <a:r>
              <a:rPr lang="en-IN" dirty="0" smtClean="0"/>
              <a:t>International </a:t>
            </a:r>
            <a:r>
              <a:rPr lang="en-IN" dirty="0"/>
              <a:t>development </a:t>
            </a:r>
            <a:endParaRPr lang="en-IN" dirty="0" smtClean="0"/>
          </a:p>
          <a:p>
            <a:pPr lvl="1"/>
            <a:r>
              <a:rPr lang="en-IN" dirty="0" smtClean="0"/>
              <a:t>Human </a:t>
            </a:r>
            <a:r>
              <a:rPr lang="en-IN" dirty="0"/>
              <a:t>rights. </a:t>
            </a:r>
            <a:endParaRPr lang="en-IN" dirty="0" smtClean="0"/>
          </a:p>
          <a:p>
            <a:r>
              <a:rPr lang="en-IN" dirty="0" smtClean="0"/>
              <a:t>More </a:t>
            </a:r>
            <a:r>
              <a:rPr lang="en-IN" dirty="0"/>
              <a:t>and better information and communication furthers the development of a society</a:t>
            </a:r>
            <a:r>
              <a:rPr lang="en-IN" dirty="0" smtClean="0"/>
              <a:t>. </a:t>
            </a:r>
          </a:p>
          <a:p>
            <a:pPr marL="82296" indent="0" algn="r">
              <a:buNone/>
            </a:pPr>
            <a:r>
              <a:rPr lang="en-IN" sz="2000" i="1" dirty="0" smtClean="0"/>
              <a:t>(from Wikipedia)</a:t>
            </a:r>
            <a:endParaRPr lang="en-US" sz="2000" i="1" dirty="0"/>
          </a:p>
        </p:txBody>
      </p:sp>
    </p:spTree>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116632"/>
            <a:ext cx="7498080" cy="1008112"/>
          </a:xfrm>
        </p:spPr>
        <p:txBody>
          <a:bodyPr>
            <a:normAutofit/>
          </a:bodyPr>
          <a:lstStyle/>
          <a:p>
            <a:r>
              <a:rPr lang="en-IN" dirty="0" smtClean="0"/>
              <a:t>ICT</a:t>
            </a:r>
            <a:endParaRPr lang="en-IN" dirty="0"/>
          </a:p>
        </p:txBody>
      </p:sp>
      <p:sp>
        <p:nvSpPr>
          <p:cNvPr id="3" name="Content Placeholder 2"/>
          <p:cNvSpPr>
            <a:spLocks noGrp="1"/>
          </p:cNvSpPr>
          <p:nvPr>
            <p:ph idx="1"/>
          </p:nvPr>
        </p:nvSpPr>
        <p:spPr>
          <a:xfrm>
            <a:off x="1435608" y="980728"/>
            <a:ext cx="7498080" cy="5328592"/>
          </a:xfrm>
        </p:spPr>
        <p:txBody>
          <a:bodyPr>
            <a:normAutofit fontScale="85000" lnSpcReduction="10000"/>
          </a:bodyPr>
          <a:lstStyle/>
          <a:p>
            <a:r>
              <a:rPr lang="en-IN" dirty="0" smtClean="0"/>
              <a:t>Computers, Laptops, Tablets, Smartphones</a:t>
            </a:r>
          </a:p>
          <a:p>
            <a:r>
              <a:rPr lang="en-IN" dirty="0" smtClean="0"/>
              <a:t>Internet </a:t>
            </a:r>
          </a:p>
          <a:p>
            <a:pPr lvl="1"/>
            <a:r>
              <a:rPr lang="en-IN" dirty="0" smtClean="0"/>
              <a:t>Email</a:t>
            </a:r>
          </a:p>
          <a:p>
            <a:pPr lvl="1"/>
            <a:r>
              <a:rPr lang="en-IN" dirty="0" smtClean="0"/>
              <a:t>World Wide Web</a:t>
            </a:r>
          </a:p>
          <a:p>
            <a:pPr lvl="1"/>
            <a:r>
              <a:rPr lang="en-IN" dirty="0" smtClean="0"/>
              <a:t>FTP,  Telnet</a:t>
            </a:r>
          </a:p>
          <a:p>
            <a:pPr lvl="1"/>
            <a:r>
              <a:rPr lang="en-IN" dirty="0" smtClean="0"/>
              <a:t>IRC</a:t>
            </a:r>
          </a:p>
          <a:p>
            <a:pPr lvl="1"/>
            <a:r>
              <a:rPr lang="en-IN" dirty="0" smtClean="0"/>
              <a:t>Discussion groups/Forums</a:t>
            </a:r>
          </a:p>
          <a:p>
            <a:pPr lvl="1"/>
            <a:r>
              <a:rPr lang="en-IN" dirty="0" smtClean="0"/>
              <a:t>Chat &amp; VoIP</a:t>
            </a:r>
          </a:p>
          <a:p>
            <a:pPr lvl="1"/>
            <a:r>
              <a:rPr lang="en-IN" dirty="0" smtClean="0"/>
              <a:t>Peer-to-Peer (P2P)</a:t>
            </a:r>
          </a:p>
          <a:p>
            <a:pPr lvl="1"/>
            <a:r>
              <a:rPr lang="en-IN" dirty="0" smtClean="0"/>
              <a:t>Social Media</a:t>
            </a:r>
          </a:p>
          <a:p>
            <a:r>
              <a:rPr lang="en-IN" dirty="0" smtClean="0"/>
              <a:t>Mobile - SMS</a:t>
            </a:r>
            <a:endParaRPr lang="en-IN" dirty="0"/>
          </a:p>
        </p:txBody>
      </p:sp>
    </p:spTree>
    <p:extLst>
      <p:ext uri="{BB962C8B-B14F-4D97-AF65-F5344CB8AC3E}">
        <p14:creationId xmlns:p14="http://schemas.microsoft.com/office/powerpoint/2010/main" val="319030284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Mobile phones and SMS</a:t>
            </a:r>
            <a:endParaRPr lang="en-IN" dirty="0"/>
          </a:p>
        </p:txBody>
      </p:sp>
      <p:sp>
        <p:nvSpPr>
          <p:cNvPr id="3" name="Content Placeholder 2"/>
          <p:cNvSpPr>
            <a:spLocks noGrp="1"/>
          </p:cNvSpPr>
          <p:nvPr>
            <p:ph idx="1"/>
          </p:nvPr>
        </p:nvSpPr>
        <p:spPr/>
        <p:txBody>
          <a:bodyPr/>
          <a:lstStyle/>
          <a:p>
            <a:r>
              <a:rPr lang="en-IN" dirty="0" smtClean="0"/>
              <a:t>Mass SMS service</a:t>
            </a:r>
          </a:p>
          <a:p>
            <a:r>
              <a:rPr lang="en-IN" dirty="0" smtClean="0"/>
              <a:t>Information dissemination</a:t>
            </a:r>
          </a:p>
          <a:p>
            <a:r>
              <a:rPr lang="en-IN" dirty="0" smtClean="0"/>
              <a:t>Timely availability of information </a:t>
            </a:r>
          </a:p>
          <a:p>
            <a:pPr lvl="1"/>
            <a:r>
              <a:rPr lang="en-IN" dirty="0" smtClean="0"/>
              <a:t>Fishing, rural farmers</a:t>
            </a:r>
          </a:p>
          <a:p>
            <a:r>
              <a:rPr lang="en-IN" dirty="0" smtClean="0"/>
              <a:t>Matrimonial, horoscope, sales, traffic updates…</a:t>
            </a:r>
          </a:p>
          <a:p>
            <a:r>
              <a:rPr lang="en-IN" dirty="0" smtClean="0"/>
              <a:t>Medical &amp; agricultural consultancies </a:t>
            </a:r>
          </a:p>
          <a:p>
            <a:endParaRPr lang="en-IN" dirty="0"/>
          </a:p>
        </p:txBody>
      </p:sp>
    </p:spTree>
    <p:extLst>
      <p:ext uri="{BB962C8B-B14F-4D97-AF65-F5344CB8AC3E}">
        <p14:creationId xmlns:p14="http://schemas.microsoft.com/office/powerpoint/2010/main" val="980280070"/>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188640"/>
            <a:ext cx="7498080" cy="1143000"/>
          </a:xfrm>
        </p:spPr>
        <p:txBody>
          <a:bodyPr/>
          <a:lstStyle/>
          <a:p>
            <a:r>
              <a:rPr lang="en-IN" dirty="0" smtClean="0"/>
              <a:t>Email</a:t>
            </a:r>
            <a:endParaRPr lang="en-IN" dirty="0"/>
          </a:p>
        </p:txBody>
      </p:sp>
      <p:sp>
        <p:nvSpPr>
          <p:cNvPr id="3" name="Content Placeholder 2"/>
          <p:cNvSpPr>
            <a:spLocks noGrp="1"/>
          </p:cNvSpPr>
          <p:nvPr>
            <p:ph idx="1"/>
          </p:nvPr>
        </p:nvSpPr>
        <p:spPr/>
        <p:txBody>
          <a:bodyPr/>
          <a:lstStyle/>
          <a:p>
            <a:r>
              <a:rPr lang="en-IN" dirty="0" smtClean="0"/>
              <a:t>Effective communication</a:t>
            </a:r>
          </a:p>
          <a:p>
            <a:r>
              <a:rPr lang="en-IN" dirty="0" smtClean="0"/>
              <a:t>Mailing lists </a:t>
            </a:r>
          </a:p>
          <a:p>
            <a:pPr lvl="1"/>
            <a:r>
              <a:rPr lang="en-IN" dirty="0" smtClean="0"/>
              <a:t>Topic specific</a:t>
            </a:r>
          </a:p>
          <a:p>
            <a:pPr lvl="1"/>
            <a:r>
              <a:rPr lang="en-IN" dirty="0" smtClean="0"/>
              <a:t>Associations, NGOs, </a:t>
            </a:r>
          </a:p>
          <a:p>
            <a:r>
              <a:rPr lang="en-IN" dirty="0" err="1" smtClean="0"/>
              <a:t>Mailmerge</a:t>
            </a:r>
            <a:r>
              <a:rPr lang="en-IN" dirty="0" smtClean="0"/>
              <a:t> (mass mailing)</a:t>
            </a:r>
          </a:p>
          <a:p>
            <a:r>
              <a:rPr lang="en-IN" dirty="0" err="1" smtClean="0"/>
              <a:t>eNewsletters</a:t>
            </a:r>
            <a:endParaRPr lang="en-IN" dirty="0"/>
          </a:p>
        </p:txBody>
      </p:sp>
    </p:spTree>
    <p:extLst>
      <p:ext uri="{BB962C8B-B14F-4D97-AF65-F5344CB8AC3E}">
        <p14:creationId xmlns:p14="http://schemas.microsoft.com/office/powerpoint/2010/main" val="31307735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World Wide Web</a:t>
            </a:r>
            <a:endParaRPr lang="en-IN" dirty="0"/>
          </a:p>
        </p:txBody>
      </p:sp>
      <p:sp>
        <p:nvSpPr>
          <p:cNvPr id="3" name="Content Placeholder 2"/>
          <p:cNvSpPr>
            <a:spLocks noGrp="1"/>
          </p:cNvSpPr>
          <p:nvPr>
            <p:ph idx="1"/>
          </p:nvPr>
        </p:nvSpPr>
        <p:spPr>
          <a:xfrm>
            <a:off x="1435608" y="1447800"/>
            <a:ext cx="7498080" cy="4141440"/>
          </a:xfrm>
        </p:spPr>
        <p:txBody>
          <a:bodyPr/>
          <a:lstStyle/>
          <a:p>
            <a:r>
              <a:rPr lang="en-IN" dirty="0" smtClean="0"/>
              <a:t>Collection of websites</a:t>
            </a:r>
          </a:p>
          <a:p>
            <a:r>
              <a:rPr lang="en-IN" dirty="0" smtClean="0"/>
              <a:t>Also has these</a:t>
            </a:r>
          </a:p>
          <a:p>
            <a:pPr lvl="1"/>
            <a:r>
              <a:rPr lang="en-IN" dirty="0" smtClean="0"/>
              <a:t>Discussions forums</a:t>
            </a:r>
          </a:p>
          <a:p>
            <a:pPr lvl="1"/>
            <a:r>
              <a:rPr lang="en-IN" dirty="0" smtClean="0"/>
              <a:t>Social networks</a:t>
            </a:r>
          </a:p>
          <a:p>
            <a:pPr lvl="1"/>
            <a:r>
              <a:rPr lang="en-IN" dirty="0" smtClean="0"/>
              <a:t>Blogs</a:t>
            </a:r>
          </a:p>
          <a:p>
            <a:pPr lvl="1"/>
            <a:r>
              <a:rPr lang="en-IN" dirty="0" smtClean="0"/>
              <a:t>Microblog</a:t>
            </a:r>
          </a:p>
          <a:p>
            <a:pPr lvl="1"/>
            <a:r>
              <a:rPr lang="en-IN" dirty="0" smtClean="0"/>
              <a:t>Chat</a:t>
            </a:r>
          </a:p>
          <a:p>
            <a:r>
              <a:rPr lang="en-IN" dirty="0" smtClean="0"/>
              <a:t>Source of information</a:t>
            </a:r>
          </a:p>
          <a:p>
            <a:endParaRPr lang="en-IN" dirty="0" smtClean="0"/>
          </a:p>
          <a:p>
            <a:endParaRPr lang="en-IN" dirty="0"/>
          </a:p>
        </p:txBody>
      </p:sp>
    </p:spTree>
    <p:extLst>
      <p:ext uri="{BB962C8B-B14F-4D97-AF65-F5344CB8AC3E}">
        <p14:creationId xmlns:p14="http://schemas.microsoft.com/office/powerpoint/2010/main" val="322996855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ICT for Development areas</a:t>
            </a:r>
            <a:endParaRPr lang="en-IN" dirty="0"/>
          </a:p>
        </p:txBody>
      </p:sp>
      <p:sp>
        <p:nvSpPr>
          <p:cNvPr id="3" name="Content Placeholder 2"/>
          <p:cNvSpPr>
            <a:spLocks noGrp="1"/>
          </p:cNvSpPr>
          <p:nvPr>
            <p:ph idx="1"/>
          </p:nvPr>
        </p:nvSpPr>
        <p:spPr/>
        <p:txBody>
          <a:bodyPr/>
          <a:lstStyle/>
          <a:p>
            <a:r>
              <a:rPr lang="en-IN" dirty="0" smtClean="0"/>
              <a:t>Livelihood</a:t>
            </a:r>
          </a:p>
          <a:p>
            <a:r>
              <a:rPr lang="en-IN" dirty="0" smtClean="0"/>
              <a:t>Education</a:t>
            </a:r>
          </a:p>
          <a:p>
            <a:r>
              <a:rPr lang="en-IN" dirty="0"/>
              <a:t>Health</a:t>
            </a:r>
          </a:p>
          <a:p>
            <a:r>
              <a:rPr lang="en-IN" dirty="0" smtClean="0"/>
              <a:t>Weather </a:t>
            </a:r>
            <a:r>
              <a:rPr lang="en-IN" dirty="0"/>
              <a:t>&amp; </a:t>
            </a:r>
            <a:r>
              <a:rPr lang="en-IN" dirty="0" smtClean="0"/>
              <a:t>Climate</a:t>
            </a:r>
          </a:p>
          <a:p>
            <a:r>
              <a:rPr lang="en-IN" dirty="0" smtClean="0"/>
              <a:t>Agriculture</a:t>
            </a:r>
          </a:p>
          <a:p>
            <a:r>
              <a:rPr lang="en-IN" dirty="0" err="1" smtClean="0"/>
              <a:t>eGovernance</a:t>
            </a:r>
            <a:endParaRPr lang="en-IN" dirty="0"/>
          </a:p>
        </p:txBody>
      </p:sp>
    </p:spTree>
    <p:extLst>
      <p:ext uri="{BB962C8B-B14F-4D97-AF65-F5344CB8AC3E}">
        <p14:creationId xmlns:p14="http://schemas.microsoft.com/office/powerpoint/2010/main" val="220237973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Livelihood</a:t>
            </a:r>
            <a:endParaRPr lang="en-IN" dirty="0"/>
          </a:p>
        </p:txBody>
      </p:sp>
      <p:sp>
        <p:nvSpPr>
          <p:cNvPr id="3" name="Content Placeholder 2"/>
          <p:cNvSpPr>
            <a:spLocks noGrp="1"/>
          </p:cNvSpPr>
          <p:nvPr>
            <p:ph idx="1"/>
          </p:nvPr>
        </p:nvSpPr>
        <p:spPr/>
        <p:txBody>
          <a:bodyPr/>
          <a:lstStyle/>
          <a:p>
            <a:r>
              <a:rPr lang="en-IN" dirty="0" smtClean="0"/>
              <a:t>Timely dissemination of vital information</a:t>
            </a:r>
          </a:p>
          <a:p>
            <a:pPr lvl="1"/>
            <a:r>
              <a:rPr lang="en-IN" dirty="0" smtClean="0"/>
              <a:t>Latest prices, where to send the produce, </a:t>
            </a:r>
            <a:r>
              <a:rPr lang="en-IN" dirty="0" err="1" smtClean="0"/>
              <a:t>govt</a:t>
            </a:r>
            <a:r>
              <a:rPr lang="en-IN" dirty="0" smtClean="0"/>
              <a:t> schemes,  change in policies, …</a:t>
            </a:r>
          </a:p>
          <a:p>
            <a:r>
              <a:rPr lang="en-IN" dirty="0" smtClean="0"/>
              <a:t>Rural &amp; small enterprises </a:t>
            </a:r>
          </a:p>
          <a:p>
            <a:r>
              <a:rPr lang="en-IN" dirty="0" smtClean="0"/>
              <a:t>Small farmers</a:t>
            </a:r>
          </a:p>
          <a:p>
            <a:r>
              <a:rPr lang="en-IN" dirty="0" smtClean="0"/>
              <a:t>Microfinance</a:t>
            </a:r>
          </a:p>
          <a:p>
            <a:r>
              <a:rPr lang="en-IN" dirty="0"/>
              <a:t>Poverty Reduction through Informal </a:t>
            </a:r>
            <a:r>
              <a:rPr lang="en-IN" dirty="0" smtClean="0"/>
              <a:t>Employment</a:t>
            </a:r>
          </a:p>
          <a:p>
            <a:pPr lvl="1"/>
            <a:r>
              <a:rPr lang="en-IN" dirty="0" smtClean="0"/>
              <a:t>Rural </a:t>
            </a:r>
            <a:r>
              <a:rPr lang="en-IN" dirty="0" err="1" smtClean="0"/>
              <a:t>telecenters</a:t>
            </a:r>
            <a:r>
              <a:rPr lang="en-IN" dirty="0" smtClean="0"/>
              <a:t>, </a:t>
            </a:r>
            <a:r>
              <a:rPr lang="en-IN" dirty="0" err="1" smtClean="0"/>
              <a:t>Nemmadi</a:t>
            </a:r>
            <a:endParaRPr lang="en-IN" dirty="0" smtClean="0"/>
          </a:p>
          <a:p>
            <a:endParaRPr lang="en-IN" dirty="0"/>
          </a:p>
        </p:txBody>
      </p:sp>
    </p:spTree>
    <p:extLst>
      <p:ext uri="{BB962C8B-B14F-4D97-AF65-F5344CB8AC3E}">
        <p14:creationId xmlns:p14="http://schemas.microsoft.com/office/powerpoint/2010/main" val="68264671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Agriculture</a:t>
            </a:r>
            <a:endParaRPr lang="en-IN" dirty="0"/>
          </a:p>
        </p:txBody>
      </p:sp>
      <p:sp>
        <p:nvSpPr>
          <p:cNvPr id="3" name="Content Placeholder 2"/>
          <p:cNvSpPr>
            <a:spLocks noGrp="1"/>
          </p:cNvSpPr>
          <p:nvPr>
            <p:ph idx="1"/>
          </p:nvPr>
        </p:nvSpPr>
        <p:spPr>
          <a:xfrm>
            <a:off x="1435608" y="1447800"/>
            <a:ext cx="7498080" cy="5153046"/>
          </a:xfrm>
        </p:spPr>
        <p:txBody>
          <a:bodyPr/>
          <a:lstStyle/>
          <a:p>
            <a:r>
              <a:rPr lang="en-IN" dirty="0"/>
              <a:t>Timely dissemination of vital information</a:t>
            </a:r>
          </a:p>
          <a:p>
            <a:pPr lvl="1"/>
            <a:r>
              <a:rPr lang="en-IN" dirty="0"/>
              <a:t>Latest prices, where to send the produce, </a:t>
            </a:r>
            <a:r>
              <a:rPr lang="en-IN" dirty="0" err="1"/>
              <a:t>govt</a:t>
            </a:r>
            <a:r>
              <a:rPr lang="en-IN" dirty="0"/>
              <a:t> schemes,  change in policies, …</a:t>
            </a:r>
          </a:p>
          <a:p>
            <a:r>
              <a:rPr lang="en-IN" dirty="0" smtClean="0"/>
              <a:t>Innovations</a:t>
            </a:r>
          </a:p>
          <a:p>
            <a:pPr lvl="1"/>
            <a:r>
              <a:rPr lang="en-IN" dirty="0" smtClean="0"/>
              <a:t>Ex. -remote starting of water pumps </a:t>
            </a:r>
          </a:p>
          <a:p>
            <a:r>
              <a:rPr lang="en-IN" dirty="0" smtClean="0"/>
              <a:t>Expert advice </a:t>
            </a:r>
          </a:p>
          <a:p>
            <a:pPr lvl="1"/>
            <a:r>
              <a:rPr lang="en-IN" dirty="0" smtClean="0"/>
              <a:t>Crop disease identification &amp; solution</a:t>
            </a:r>
          </a:p>
          <a:p>
            <a:r>
              <a:rPr lang="en-IN" dirty="0" smtClean="0"/>
              <a:t>Agricultural value chain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9770" y="5157192"/>
            <a:ext cx="7752862" cy="1224136"/>
          </a:xfrm>
          <a:prstGeom prst="rect">
            <a:avLst/>
          </a:prstGeom>
        </p:spPr>
      </p:pic>
    </p:spTree>
    <p:extLst>
      <p:ext uri="{BB962C8B-B14F-4D97-AF65-F5344CB8AC3E}">
        <p14:creationId xmlns:p14="http://schemas.microsoft.com/office/powerpoint/2010/main" val="110866952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Health</a:t>
            </a:r>
            <a:endParaRPr lang="en-IN" dirty="0"/>
          </a:p>
        </p:txBody>
      </p:sp>
      <p:sp>
        <p:nvSpPr>
          <p:cNvPr id="3" name="Content Placeholder 2"/>
          <p:cNvSpPr>
            <a:spLocks noGrp="1"/>
          </p:cNvSpPr>
          <p:nvPr>
            <p:ph idx="1"/>
          </p:nvPr>
        </p:nvSpPr>
        <p:spPr/>
        <p:txBody>
          <a:bodyPr/>
          <a:lstStyle/>
          <a:p>
            <a:r>
              <a:rPr lang="en-IN" dirty="0" smtClean="0"/>
              <a:t>Medical (symptoms, disease &amp; medicine) database</a:t>
            </a:r>
          </a:p>
          <a:p>
            <a:r>
              <a:rPr lang="en-IN" dirty="0" smtClean="0"/>
              <a:t>Drug database (effects, side effects, alternates)</a:t>
            </a:r>
          </a:p>
          <a:p>
            <a:r>
              <a:rPr lang="en-IN" dirty="0" smtClean="0"/>
              <a:t>Medical &amp; health related apps </a:t>
            </a:r>
          </a:p>
          <a:p>
            <a:r>
              <a:rPr lang="en-IN" dirty="0"/>
              <a:t>Telemedicine</a:t>
            </a:r>
          </a:p>
          <a:p>
            <a:r>
              <a:rPr lang="en-IN" dirty="0"/>
              <a:t>Remote assistance in </a:t>
            </a:r>
            <a:r>
              <a:rPr lang="en-IN" dirty="0" smtClean="0"/>
              <a:t>operations</a:t>
            </a:r>
          </a:p>
          <a:p>
            <a:r>
              <a:rPr lang="en-IN" dirty="0" smtClean="0"/>
              <a:t>Medical &amp; health related gadgets</a:t>
            </a:r>
            <a:endParaRPr lang="en-IN" dirty="0"/>
          </a:p>
          <a:p>
            <a:endParaRPr lang="en-IN" dirty="0"/>
          </a:p>
        </p:txBody>
      </p:sp>
    </p:spTree>
    <p:extLst>
      <p:ext uri="{BB962C8B-B14F-4D97-AF65-F5344CB8AC3E}">
        <p14:creationId xmlns:p14="http://schemas.microsoft.com/office/powerpoint/2010/main" val="95326917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eHealth</a:t>
            </a:r>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9631" y="1268760"/>
            <a:ext cx="7806549" cy="5040560"/>
          </a:xfrm>
          <a:prstGeom prst="rect">
            <a:avLst/>
          </a:prstGeom>
        </p:spPr>
      </p:pic>
    </p:spTree>
    <p:extLst>
      <p:ext uri="{BB962C8B-B14F-4D97-AF65-F5344CB8AC3E}">
        <p14:creationId xmlns:p14="http://schemas.microsoft.com/office/powerpoint/2010/main" val="351535183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Weather &amp; Climate</a:t>
            </a:r>
          </a:p>
        </p:txBody>
      </p:sp>
      <p:sp>
        <p:nvSpPr>
          <p:cNvPr id="3" name="Content Placeholder 2"/>
          <p:cNvSpPr>
            <a:spLocks noGrp="1"/>
          </p:cNvSpPr>
          <p:nvPr>
            <p:ph idx="1"/>
          </p:nvPr>
        </p:nvSpPr>
        <p:spPr/>
        <p:txBody>
          <a:bodyPr/>
          <a:lstStyle/>
          <a:p>
            <a:r>
              <a:rPr lang="en-IN" dirty="0" smtClean="0"/>
              <a:t>Weather information &amp; forecast</a:t>
            </a:r>
          </a:p>
          <a:p>
            <a:pPr lvl="1"/>
            <a:r>
              <a:rPr lang="en-IN" dirty="0" smtClean="0"/>
              <a:t>Helps fishing, farming,..</a:t>
            </a:r>
          </a:p>
          <a:p>
            <a:r>
              <a:rPr lang="en-IN" dirty="0" smtClean="0"/>
              <a:t>Weather forecasting, cyclone warning</a:t>
            </a:r>
          </a:p>
          <a:p>
            <a:pPr lvl="1"/>
            <a:r>
              <a:rPr lang="en-IN" dirty="0" smtClean="0"/>
              <a:t>Disaster management</a:t>
            </a:r>
          </a:p>
          <a:p>
            <a:endParaRPr lang="en-IN" dirty="0"/>
          </a:p>
        </p:txBody>
      </p:sp>
    </p:spTree>
    <p:extLst>
      <p:ext uri="{BB962C8B-B14F-4D97-AF65-F5344CB8AC3E}">
        <p14:creationId xmlns:p14="http://schemas.microsoft.com/office/powerpoint/2010/main" val="329607531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ICT for Education</a:t>
            </a:r>
            <a:r>
              <a:rPr lang="en-IN" dirty="0"/>
              <a:t/>
            </a:r>
            <a:br>
              <a:rPr lang="en-IN" dirty="0"/>
            </a:br>
            <a:endParaRPr lang="en-IN" dirty="0"/>
          </a:p>
        </p:txBody>
      </p:sp>
      <p:sp>
        <p:nvSpPr>
          <p:cNvPr id="3" name="Content Placeholder 2"/>
          <p:cNvSpPr>
            <a:spLocks noGrp="1"/>
          </p:cNvSpPr>
          <p:nvPr>
            <p:ph idx="1"/>
          </p:nvPr>
        </p:nvSpPr>
        <p:spPr>
          <a:xfrm>
            <a:off x="1435608" y="1124744"/>
            <a:ext cx="7498080" cy="5123656"/>
          </a:xfrm>
        </p:spPr>
        <p:txBody>
          <a:bodyPr/>
          <a:lstStyle/>
          <a:p>
            <a:r>
              <a:rPr lang="en-IN" b="1" dirty="0" smtClean="0"/>
              <a:t>Technology for education</a:t>
            </a:r>
            <a:r>
              <a:rPr lang="en-IN" dirty="0" smtClean="0"/>
              <a:t>, technology enabled learning</a:t>
            </a:r>
          </a:p>
          <a:p>
            <a:r>
              <a:rPr lang="en-IN" dirty="0" smtClean="0"/>
              <a:t>OLPC</a:t>
            </a:r>
          </a:p>
          <a:p>
            <a:r>
              <a:rPr lang="en-IN" dirty="0" smtClean="0"/>
              <a:t>Teachers’ training, train the trainer</a:t>
            </a:r>
          </a:p>
          <a:p>
            <a:r>
              <a:rPr lang="en-IN" dirty="0" smtClean="0"/>
              <a:t>Online encyclopaedias, learning materials, tutorials, courses</a:t>
            </a:r>
          </a:p>
          <a:p>
            <a:r>
              <a:rPr lang="en-IN" dirty="0" smtClean="0"/>
              <a:t>Tablets &amp; content for them</a:t>
            </a:r>
          </a:p>
          <a:p>
            <a:r>
              <a:rPr lang="en-IN" dirty="0" smtClean="0"/>
              <a:t>Details of courses, submitting applications online</a:t>
            </a:r>
          </a:p>
          <a:p>
            <a:r>
              <a:rPr lang="en-IN" dirty="0" smtClean="0"/>
              <a:t>Online entrance examinations </a:t>
            </a:r>
            <a:endParaRPr lang="en-IN" dirty="0"/>
          </a:p>
        </p:txBody>
      </p:sp>
    </p:spTree>
    <p:extLst>
      <p:ext uri="{BB962C8B-B14F-4D97-AF65-F5344CB8AC3E}">
        <p14:creationId xmlns:p14="http://schemas.microsoft.com/office/powerpoint/2010/main" val="88272897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124744"/>
            <a:ext cx="6840759" cy="4693813"/>
          </a:xfrm>
          <a:prstGeom prst="rect">
            <a:avLst/>
          </a:prstGeom>
        </p:spPr>
      </p:pic>
      <p:sp>
        <p:nvSpPr>
          <p:cNvPr id="5" name="Title 4"/>
          <p:cNvSpPr>
            <a:spLocks noGrp="1"/>
          </p:cNvSpPr>
          <p:nvPr>
            <p:ph type="title"/>
          </p:nvPr>
        </p:nvSpPr>
        <p:spPr>
          <a:xfrm>
            <a:off x="1331640" y="260648"/>
            <a:ext cx="7498080" cy="864096"/>
          </a:xfrm>
        </p:spPr>
        <p:txBody>
          <a:bodyPr>
            <a:normAutofit/>
          </a:bodyPr>
          <a:lstStyle/>
          <a:p>
            <a:r>
              <a:rPr lang="en-IN" dirty="0" smtClean="0"/>
              <a:t>Education</a:t>
            </a:r>
            <a:endParaRPr lang="en-IN" dirty="0"/>
          </a:p>
        </p:txBody>
      </p:sp>
      <p:sp>
        <p:nvSpPr>
          <p:cNvPr id="6" name="TextBox 5"/>
          <p:cNvSpPr txBox="1"/>
          <p:nvPr/>
        </p:nvSpPr>
        <p:spPr>
          <a:xfrm>
            <a:off x="5652120" y="6165304"/>
            <a:ext cx="3024336" cy="369332"/>
          </a:xfrm>
          <a:prstGeom prst="rect">
            <a:avLst/>
          </a:prstGeom>
          <a:noFill/>
        </p:spPr>
        <p:txBody>
          <a:bodyPr wrap="square" rtlCol="0">
            <a:spAutoFit/>
          </a:bodyPr>
          <a:lstStyle/>
          <a:p>
            <a:pPr algn="r"/>
            <a:r>
              <a:rPr lang="en-IN" dirty="0" smtClean="0"/>
              <a:t>Technology for education</a:t>
            </a:r>
            <a:endParaRPr lang="en-IN" dirty="0"/>
          </a:p>
        </p:txBody>
      </p:sp>
    </p:spTree>
    <p:extLst>
      <p:ext uri="{BB962C8B-B14F-4D97-AF65-F5344CB8AC3E}">
        <p14:creationId xmlns:p14="http://schemas.microsoft.com/office/powerpoint/2010/main" val="32185566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a:xfrm>
            <a:off x="1187624" y="188640"/>
            <a:ext cx="7274768" cy="685800"/>
          </a:xfrm>
        </p:spPr>
        <p:txBody>
          <a:bodyPr>
            <a:normAutofit fontScale="90000"/>
          </a:bodyPr>
          <a:lstStyle/>
          <a:p>
            <a:r>
              <a:rPr lang="en-US" sz="4000" b="1" dirty="0" smtClean="0">
                <a:effectLst>
                  <a:outerShdw blurRad="38100" dist="38100" dir="2700000" algn="tl">
                    <a:srgbClr val="FFFFFF"/>
                  </a:outerShdw>
                </a:effectLst>
              </a:rPr>
              <a:t>E-Learning</a:t>
            </a:r>
            <a:endParaRPr lang="en-US" sz="4000" b="1" dirty="0"/>
          </a:p>
        </p:txBody>
      </p:sp>
      <p:sp>
        <p:nvSpPr>
          <p:cNvPr id="7171" name="Rectangle 1027"/>
          <p:cNvSpPr>
            <a:spLocks noGrp="1" noChangeArrowheads="1"/>
          </p:cNvSpPr>
          <p:nvPr>
            <p:ph type="body" idx="1"/>
          </p:nvPr>
        </p:nvSpPr>
        <p:spPr>
          <a:xfrm>
            <a:off x="1250504" y="908720"/>
            <a:ext cx="7893496" cy="4824536"/>
          </a:xfrm>
        </p:spPr>
        <p:txBody>
          <a:bodyPr>
            <a:normAutofit fontScale="92500"/>
          </a:bodyPr>
          <a:lstStyle/>
          <a:p>
            <a:pPr>
              <a:spcBef>
                <a:spcPts val="0"/>
              </a:spcBef>
            </a:pPr>
            <a:r>
              <a:rPr lang="en-IN" sz="2400" dirty="0" smtClean="0"/>
              <a:t>All </a:t>
            </a:r>
            <a:r>
              <a:rPr lang="en-IN" sz="2400" dirty="0"/>
              <a:t>forms of electronic supported learning and teaching, which are procedural in character and aim to effect the construction of knowledge with reference to individual experience, practice and knowledge of the learner</a:t>
            </a:r>
            <a:r>
              <a:rPr lang="en-IN" sz="2400" dirty="0" smtClean="0"/>
              <a:t>.</a:t>
            </a:r>
          </a:p>
          <a:p>
            <a:pPr>
              <a:spcBef>
                <a:spcPts val="0"/>
              </a:spcBef>
            </a:pPr>
            <a:r>
              <a:rPr lang="en-IN" sz="2400" dirty="0" smtClean="0"/>
              <a:t>Includes </a:t>
            </a:r>
            <a:r>
              <a:rPr lang="en-IN" sz="2400" dirty="0"/>
              <a:t>Web-based learning, computer-based learning, virtual classrooms and digital </a:t>
            </a:r>
            <a:r>
              <a:rPr lang="en-IN" sz="2400" dirty="0" smtClean="0"/>
              <a:t>collaboration.</a:t>
            </a:r>
          </a:p>
          <a:p>
            <a:pPr>
              <a:spcBef>
                <a:spcPts val="0"/>
              </a:spcBef>
            </a:pPr>
            <a:r>
              <a:rPr lang="en-IN" sz="2400" dirty="0" smtClean="0"/>
              <a:t>Content </a:t>
            </a:r>
            <a:r>
              <a:rPr lang="en-IN" sz="2400" dirty="0"/>
              <a:t>delivered via the Internet, </a:t>
            </a:r>
            <a:r>
              <a:rPr lang="en-IN" sz="2400" dirty="0" smtClean="0"/>
              <a:t>intranet, </a:t>
            </a:r>
            <a:r>
              <a:rPr lang="en-IN" sz="2400" dirty="0"/>
              <a:t>satellite TV, </a:t>
            </a:r>
            <a:r>
              <a:rPr lang="en-IN" sz="2400" dirty="0" smtClean="0"/>
              <a:t> CD/DVD/USB drive…</a:t>
            </a:r>
          </a:p>
          <a:p>
            <a:pPr>
              <a:spcBef>
                <a:spcPts val="0"/>
              </a:spcBef>
            </a:pPr>
            <a:r>
              <a:rPr lang="en-US" sz="2400" dirty="0" smtClean="0"/>
              <a:t>Synonyms -</a:t>
            </a:r>
            <a:r>
              <a:rPr lang="en-IN" sz="2400" dirty="0"/>
              <a:t>CBT (Computer-Based Training), IBT (Internet-Based </a:t>
            </a:r>
            <a:r>
              <a:rPr lang="en-IN" sz="2400" dirty="0" smtClean="0"/>
              <a:t>Training), WBT </a:t>
            </a:r>
            <a:r>
              <a:rPr lang="en-IN" sz="2400" dirty="0"/>
              <a:t>(Web-Based Training), </a:t>
            </a:r>
            <a:r>
              <a:rPr lang="en-IN" sz="2400" dirty="0" smtClean="0"/>
              <a:t>CBL (Computer-Based Learning), CBI (Computer-Based Instruction), CBE (Computer-Based Education)</a:t>
            </a:r>
            <a:endParaRPr lang="en-US" sz="2400" dirty="0"/>
          </a:p>
        </p:txBody>
      </p:sp>
      <p:sp>
        <p:nvSpPr>
          <p:cNvPr id="4" name="TextBox 3"/>
          <p:cNvSpPr txBox="1"/>
          <p:nvPr/>
        </p:nvSpPr>
        <p:spPr>
          <a:xfrm>
            <a:off x="5652120" y="6165304"/>
            <a:ext cx="3024336" cy="369332"/>
          </a:xfrm>
          <a:prstGeom prst="rect">
            <a:avLst/>
          </a:prstGeom>
          <a:noFill/>
        </p:spPr>
        <p:txBody>
          <a:bodyPr wrap="square" rtlCol="0">
            <a:spAutoFit/>
          </a:bodyPr>
          <a:lstStyle/>
          <a:p>
            <a:pPr algn="r"/>
            <a:r>
              <a:rPr lang="en-IN" dirty="0" smtClean="0"/>
              <a:t>Technology for education</a:t>
            </a:r>
            <a:endParaRPr lang="en-IN" dirty="0"/>
          </a:p>
        </p:txBody>
      </p:sp>
    </p:spTree>
    <p:extLst>
      <p:ext uri="{BB962C8B-B14F-4D97-AF65-F5344CB8AC3E}">
        <p14:creationId xmlns:p14="http://schemas.microsoft.com/office/powerpoint/2010/main" val="32818676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a:xfrm>
            <a:off x="1115616" y="533400"/>
            <a:ext cx="7418784" cy="685800"/>
          </a:xfrm>
        </p:spPr>
        <p:txBody>
          <a:bodyPr>
            <a:normAutofit fontScale="90000"/>
          </a:bodyPr>
          <a:lstStyle/>
          <a:p>
            <a:r>
              <a:rPr lang="en-US" sz="4000" b="1" dirty="0">
                <a:effectLst>
                  <a:outerShdw blurRad="38100" dist="38100" dir="2700000" algn="tl">
                    <a:srgbClr val="FFFFFF"/>
                  </a:outerShdw>
                </a:effectLst>
              </a:rPr>
              <a:t>Using multimedia in Education</a:t>
            </a:r>
            <a:endParaRPr lang="en-US" sz="4000" b="1" dirty="0"/>
          </a:p>
        </p:txBody>
      </p:sp>
      <p:sp>
        <p:nvSpPr>
          <p:cNvPr id="7171" name="Rectangle 1027"/>
          <p:cNvSpPr>
            <a:spLocks noGrp="1" noChangeArrowheads="1"/>
          </p:cNvSpPr>
          <p:nvPr>
            <p:ph type="body" idx="1"/>
          </p:nvPr>
        </p:nvSpPr>
        <p:spPr>
          <a:xfrm>
            <a:off x="1187624" y="1295400"/>
            <a:ext cx="7632848" cy="4293840"/>
          </a:xfrm>
        </p:spPr>
        <p:txBody>
          <a:bodyPr/>
          <a:lstStyle/>
          <a:p>
            <a:pPr>
              <a:spcBef>
                <a:spcPts val="0"/>
              </a:spcBef>
            </a:pPr>
            <a:r>
              <a:rPr lang="en-US" sz="2800" dirty="0"/>
              <a:t>Multimedia consists of Text, Graphics, Audio, Animation, Video</a:t>
            </a:r>
          </a:p>
          <a:p>
            <a:pPr>
              <a:spcBef>
                <a:spcPts val="0"/>
              </a:spcBef>
            </a:pPr>
            <a:r>
              <a:rPr lang="en-US" sz="2800" dirty="0"/>
              <a:t>Interactive</a:t>
            </a:r>
          </a:p>
          <a:p>
            <a:pPr>
              <a:spcBef>
                <a:spcPts val="0"/>
              </a:spcBef>
            </a:pPr>
            <a:r>
              <a:rPr lang="en-US" sz="2800" dirty="0"/>
              <a:t>Individualized learning</a:t>
            </a:r>
          </a:p>
          <a:p>
            <a:pPr>
              <a:spcBef>
                <a:spcPts val="0"/>
              </a:spcBef>
            </a:pPr>
            <a:r>
              <a:rPr lang="en-US" sz="2800" dirty="0"/>
              <a:t>Can explain many things which are otherwise not possible </a:t>
            </a:r>
            <a:r>
              <a:rPr lang="en-US" sz="2800" dirty="0" smtClean="0"/>
              <a:t>–</a:t>
            </a:r>
          </a:p>
          <a:p>
            <a:pPr lvl="1">
              <a:spcBef>
                <a:spcPts val="0"/>
              </a:spcBef>
            </a:pPr>
            <a:r>
              <a:rPr lang="en-US" sz="2000" dirty="0" smtClean="0"/>
              <a:t>Ex</a:t>
            </a:r>
            <a:r>
              <a:rPr lang="en-US" sz="2000" dirty="0"/>
              <a:t>., functioning of heart, internal combustion engine, planetary motions</a:t>
            </a:r>
          </a:p>
          <a:p>
            <a:pPr>
              <a:spcBef>
                <a:spcPts val="0"/>
              </a:spcBef>
            </a:pPr>
            <a:r>
              <a:rPr lang="en-US" sz="2800" dirty="0" smtClean="0"/>
              <a:t>Edutainment</a:t>
            </a:r>
          </a:p>
          <a:p>
            <a:pPr>
              <a:spcBef>
                <a:spcPts val="0"/>
              </a:spcBef>
            </a:pPr>
            <a:r>
              <a:rPr lang="en-US" dirty="0" smtClean="0"/>
              <a:t>Complementary to conventional education</a:t>
            </a:r>
            <a:endParaRPr lang="en-US" sz="2800" dirty="0"/>
          </a:p>
        </p:txBody>
      </p:sp>
      <p:sp>
        <p:nvSpPr>
          <p:cNvPr id="4" name="TextBox 3"/>
          <p:cNvSpPr txBox="1"/>
          <p:nvPr/>
        </p:nvSpPr>
        <p:spPr>
          <a:xfrm>
            <a:off x="5652120" y="6165304"/>
            <a:ext cx="3024336" cy="369332"/>
          </a:xfrm>
          <a:prstGeom prst="rect">
            <a:avLst/>
          </a:prstGeom>
          <a:noFill/>
        </p:spPr>
        <p:txBody>
          <a:bodyPr wrap="square" rtlCol="0">
            <a:spAutoFit/>
          </a:bodyPr>
          <a:lstStyle/>
          <a:p>
            <a:pPr algn="r"/>
            <a:r>
              <a:rPr lang="en-IN" dirty="0" smtClean="0"/>
              <a:t>Technology for education</a:t>
            </a:r>
            <a:endParaRPr lang="en-IN" dirty="0"/>
          </a:p>
        </p:txBody>
      </p:sp>
    </p:spTree>
    <p:extLst>
      <p:ext uri="{BB962C8B-B14F-4D97-AF65-F5344CB8AC3E}">
        <p14:creationId xmlns:p14="http://schemas.microsoft.com/office/powerpoint/2010/main" val="12092254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187624" y="381000"/>
            <a:ext cx="7270576" cy="685800"/>
          </a:xfrm>
        </p:spPr>
        <p:txBody>
          <a:bodyPr/>
          <a:lstStyle/>
          <a:p>
            <a:r>
              <a:rPr lang="en-US" sz="3600" b="1" dirty="0" smtClean="0">
                <a:effectLst>
                  <a:outerShdw blurRad="38100" dist="38100" dir="2700000" algn="tl">
                    <a:srgbClr val="FFFFFF"/>
                  </a:outerShdw>
                </a:effectLst>
              </a:rPr>
              <a:t>Benefits of E-Learning</a:t>
            </a:r>
            <a:endParaRPr lang="en-US" sz="3600" dirty="0"/>
          </a:p>
        </p:txBody>
      </p:sp>
      <p:sp>
        <p:nvSpPr>
          <p:cNvPr id="6147" name="Rectangle 3"/>
          <p:cNvSpPr>
            <a:spLocks noGrp="1" noChangeArrowheads="1"/>
          </p:cNvSpPr>
          <p:nvPr>
            <p:ph type="body" idx="1"/>
          </p:nvPr>
        </p:nvSpPr>
        <p:spPr>
          <a:xfrm>
            <a:off x="1187624" y="1066800"/>
            <a:ext cx="7776864" cy="5098504"/>
          </a:xfrm>
        </p:spPr>
        <p:txBody>
          <a:bodyPr>
            <a:normAutofit/>
          </a:bodyPr>
          <a:lstStyle/>
          <a:p>
            <a:pPr>
              <a:spcBef>
                <a:spcPts val="0"/>
              </a:spcBef>
            </a:pPr>
            <a:r>
              <a:rPr lang="en-US" sz="2400" dirty="0"/>
              <a:t>Can act as individual tutor</a:t>
            </a:r>
          </a:p>
          <a:p>
            <a:pPr>
              <a:spcBef>
                <a:spcPts val="0"/>
              </a:spcBef>
            </a:pPr>
            <a:r>
              <a:rPr lang="en-US" sz="2400" dirty="0"/>
              <a:t>Can fascinate while they teach</a:t>
            </a:r>
          </a:p>
          <a:p>
            <a:pPr>
              <a:spcBef>
                <a:spcPts val="0"/>
              </a:spcBef>
            </a:pPr>
            <a:r>
              <a:rPr lang="en-US" sz="2400" dirty="0"/>
              <a:t>Can teach students of a diverse nature</a:t>
            </a:r>
          </a:p>
          <a:p>
            <a:pPr>
              <a:spcBef>
                <a:spcPts val="0"/>
              </a:spcBef>
            </a:pPr>
            <a:r>
              <a:rPr lang="en-US" sz="2400" dirty="0"/>
              <a:t>Can repeat a lesson any number of times, without getting angry, till the student learns</a:t>
            </a:r>
          </a:p>
          <a:p>
            <a:pPr>
              <a:spcBef>
                <a:spcPts val="0"/>
              </a:spcBef>
            </a:pPr>
            <a:r>
              <a:rPr lang="en-US" sz="2400" dirty="0"/>
              <a:t>Can give a better education for slower students</a:t>
            </a:r>
          </a:p>
          <a:p>
            <a:pPr>
              <a:spcBef>
                <a:spcPts val="0"/>
              </a:spcBef>
            </a:pPr>
            <a:r>
              <a:rPr lang="en-US" sz="2400" dirty="0"/>
              <a:t>Bright students will probably reap the most impressive gains</a:t>
            </a:r>
          </a:p>
          <a:p>
            <a:pPr>
              <a:spcBef>
                <a:spcPts val="0"/>
              </a:spcBef>
            </a:pPr>
            <a:r>
              <a:rPr lang="en-US" sz="2400" dirty="0"/>
              <a:t>Will eliminate bias and prejudice in teaching </a:t>
            </a:r>
          </a:p>
          <a:p>
            <a:pPr>
              <a:spcBef>
                <a:spcPts val="0"/>
              </a:spcBef>
            </a:pPr>
            <a:r>
              <a:rPr lang="en-US" sz="2400" dirty="0"/>
              <a:t>Will eliminate punishments</a:t>
            </a:r>
          </a:p>
          <a:p>
            <a:pPr>
              <a:spcBef>
                <a:spcPts val="0"/>
              </a:spcBef>
            </a:pPr>
            <a:r>
              <a:rPr lang="en-US" sz="2400" dirty="0"/>
              <a:t>Equal opportunity for underprivileged children</a:t>
            </a:r>
          </a:p>
          <a:p>
            <a:pPr>
              <a:spcBef>
                <a:spcPts val="0"/>
              </a:spcBef>
            </a:pPr>
            <a:r>
              <a:rPr lang="en-US" sz="2400" dirty="0"/>
              <a:t>Student can study whenever he/she has the time</a:t>
            </a:r>
          </a:p>
        </p:txBody>
      </p:sp>
      <p:sp>
        <p:nvSpPr>
          <p:cNvPr id="4" name="TextBox 3"/>
          <p:cNvSpPr txBox="1"/>
          <p:nvPr/>
        </p:nvSpPr>
        <p:spPr>
          <a:xfrm>
            <a:off x="5652120" y="6165304"/>
            <a:ext cx="3024336" cy="369332"/>
          </a:xfrm>
          <a:prstGeom prst="rect">
            <a:avLst/>
          </a:prstGeom>
          <a:noFill/>
        </p:spPr>
        <p:txBody>
          <a:bodyPr wrap="square" rtlCol="0">
            <a:spAutoFit/>
          </a:bodyPr>
          <a:lstStyle/>
          <a:p>
            <a:pPr algn="r"/>
            <a:r>
              <a:rPr lang="en-IN" dirty="0" smtClean="0"/>
              <a:t>Technology for education</a:t>
            </a:r>
            <a:endParaRPr lang="en-IN" dirty="0"/>
          </a:p>
        </p:txBody>
      </p:sp>
    </p:spTree>
    <p:extLst>
      <p:ext uri="{BB962C8B-B14F-4D97-AF65-F5344CB8AC3E}">
        <p14:creationId xmlns:p14="http://schemas.microsoft.com/office/powerpoint/2010/main" val="26120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a:xfrm>
            <a:off x="1115616" y="332656"/>
            <a:ext cx="7418784" cy="685800"/>
          </a:xfrm>
        </p:spPr>
        <p:txBody>
          <a:bodyPr>
            <a:normAutofit fontScale="90000"/>
          </a:bodyPr>
          <a:lstStyle/>
          <a:p>
            <a:r>
              <a:rPr lang="en-US" sz="4000" b="1" dirty="0">
                <a:effectLst>
                  <a:outerShdw blurRad="38100" dist="38100" dir="2700000" algn="tl">
                    <a:srgbClr val="FFFFFF"/>
                  </a:outerShdw>
                </a:effectLst>
              </a:rPr>
              <a:t>Technology in </a:t>
            </a:r>
            <a:r>
              <a:rPr lang="en-US" sz="4000" b="1" dirty="0" smtClean="0">
                <a:effectLst>
                  <a:outerShdw blurRad="38100" dist="38100" dir="2700000" algn="tl">
                    <a:srgbClr val="FFFFFF"/>
                  </a:outerShdw>
                </a:effectLst>
              </a:rPr>
              <a:t>classroom</a:t>
            </a:r>
            <a:endParaRPr lang="en-US" sz="4000" b="1" dirty="0">
              <a:effectLst>
                <a:outerShdw blurRad="38100" dist="38100" dir="2700000" algn="tl">
                  <a:srgbClr val="FFFFFF"/>
                </a:outerShdw>
              </a:effectLst>
            </a:endParaRPr>
          </a:p>
        </p:txBody>
      </p:sp>
      <p:sp>
        <p:nvSpPr>
          <p:cNvPr id="7171" name="Rectangle 1027"/>
          <p:cNvSpPr>
            <a:spLocks noGrp="1" noChangeArrowheads="1"/>
          </p:cNvSpPr>
          <p:nvPr>
            <p:ph type="body" idx="1"/>
          </p:nvPr>
        </p:nvSpPr>
        <p:spPr>
          <a:xfrm>
            <a:off x="1187624" y="1219200"/>
            <a:ext cx="7270576" cy="4419600"/>
          </a:xfrm>
        </p:spPr>
        <p:txBody>
          <a:bodyPr/>
          <a:lstStyle/>
          <a:p>
            <a:pPr marL="0" indent="0">
              <a:spcBef>
                <a:spcPts val="0"/>
              </a:spcBef>
              <a:buNone/>
            </a:pPr>
            <a:r>
              <a:rPr lang="en-US" sz="2800" b="1" dirty="0" smtClean="0"/>
              <a:t>What</a:t>
            </a:r>
          </a:p>
          <a:p>
            <a:pPr>
              <a:spcBef>
                <a:spcPts val="0"/>
              </a:spcBef>
            </a:pPr>
            <a:r>
              <a:rPr lang="en-US" sz="2400" dirty="0" smtClean="0"/>
              <a:t>Wired classroom </a:t>
            </a:r>
          </a:p>
          <a:p>
            <a:pPr>
              <a:spcBef>
                <a:spcPts val="0"/>
              </a:spcBef>
            </a:pPr>
            <a:r>
              <a:rPr lang="en-US" sz="2400" dirty="0" smtClean="0"/>
              <a:t>PC + projector for the teacher</a:t>
            </a:r>
          </a:p>
          <a:p>
            <a:pPr>
              <a:spcBef>
                <a:spcPts val="0"/>
              </a:spcBef>
            </a:pPr>
            <a:r>
              <a:rPr lang="en-US" sz="2400" dirty="0" smtClean="0"/>
              <a:t>One PC per student –best situation</a:t>
            </a:r>
          </a:p>
          <a:p>
            <a:pPr>
              <a:spcBef>
                <a:spcPts val="0"/>
              </a:spcBef>
            </a:pPr>
            <a:r>
              <a:rPr lang="en-US" sz="2400" dirty="0" smtClean="0"/>
              <a:t>Connected Instruments, gadgets, sensors</a:t>
            </a:r>
          </a:p>
          <a:p>
            <a:pPr>
              <a:spcBef>
                <a:spcPts val="0"/>
              </a:spcBef>
            </a:pPr>
            <a:r>
              <a:rPr lang="en-US" sz="2400" dirty="0" smtClean="0"/>
              <a:t>Internet connection</a:t>
            </a:r>
          </a:p>
          <a:p>
            <a:pPr marL="0" indent="0">
              <a:spcBef>
                <a:spcPts val="0"/>
              </a:spcBef>
              <a:buNone/>
            </a:pPr>
            <a:r>
              <a:rPr lang="en-US" b="1" dirty="0" smtClean="0"/>
              <a:t>How</a:t>
            </a:r>
          </a:p>
          <a:p>
            <a:pPr>
              <a:spcBef>
                <a:spcPts val="0"/>
              </a:spcBef>
            </a:pPr>
            <a:r>
              <a:rPr lang="en-US" sz="2400" dirty="0" smtClean="0"/>
              <a:t>Student centric</a:t>
            </a:r>
          </a:p>
          <a:p>
            <a:pPr>
              <a:spcBef>
                <a:spcPts val="0"/>
              </a:spcBef>
            </a:pPr>
            <a:r>
              <a:rPr lang="en-US" sz="2400" dirty="0" smtClean="0"/>
              <a:t>Facilitated by the teacher</a:t>
            </a:r>
          </a:p>
          <a:p>
            <a:pPr>
              <a:spcBef>
                <a:spcPts val="0"/>
              </a:spcBef>
            </a:pPr>
            <a:r>
              <a:rPr lang="en-US" sz="2400" dirty="0" smtClean="0"/>
              <a:t>Collaborative</a:t>
            </a:r>
          </a:p>
          <a:p>
            <a:pPr>
              <a:spcBef>
                <a:spcPts val="0"/>
              </a:spcBef>
            </a:pPr>
            <a:r>
              <a:rPr lang="en-US" sz="2400" dirty="0" smtClean="0"/>
              <a:t>Activity based learning</a:t>
            </a:r>
          </a:p>
          <a:p>
            <a:pPr>
              <a:spcBef>
                <a:spcPts val="0"/>
              </a:spcBef>
            </a:pPr>
            <a:endParaRPr lang="en-US" sz="2800" dirty="0"/>
          </a:p>
        </p:txBody>
      </p:sp>
      <p:sp>
        <p:nvSpPr>
          <p:cNvPr id="4" name="TextBox 3"/>
          <p:cNvSpPr txBox="1"/>
          <p:nvPr/>
        </p:nvSpPr>
        <p:spPr>
          <a:xfrm>
            <a:off x="5652120" y="6165304"/>
            <a:ext cx="3024336" cy="369332"/>
          </a:xfrm>
          <a:prstGeom prst="rect">
            <a:avLst/>
          </a:prstGeom>
          <a:noFill/>
        </p:spPr>
        <p:txBody>
          <a:bodyPr wrap="square" rtlCol="0">
            <a:spAutoFit/>
          </a:bodyPr>
          <a:lstStyle/>
          <a:p>
            <a:pPr algn="r"/>
            <a:r>
              <a:rPr lang="en-IN" dirty="0" smtClean="0"/>
              <a:t>Technology for education</a:t>
            </a:r>
            <a:endParaRPr lang="en-IN" dirty="0"/>
          </a:p>
        </p:txBody>
      </p:sp>
    </p:spTree>
    <p:extLst>
      <p:ext uri="{BB962C8B-B14F-4D97-AF65-F5344CB8AC3E}">
        <p14:creationId xmlns:p14="http://schemas.microsoft.com/office/powerpoint/2010/main" val="26729761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229600" cy="487362"/>
          </a:xfrm>
        </p:spPr>
        <p:txBody>
          <a:bodyPr>
            <a:noAutofit/>
          </a:bodyPr>
          <a:lstStyle/>
          <a:p>
            <a:pPr algn="ctr"/>
            <a:r>
              <a:rPr lang="en-US" sz="4000" b="1" dirty="0">
                <a:effectLst>
                  <a:outerShdw blurRad="38100" dist="38100" dir="2700000" algn="tl">
                    <a:srgbClr val="FFFFFF"/>
                  </a:outerShdw>
                </a:effectLst>
              </a:rPr>
              <a:t>Learning Cycle Structure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34740091"/>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p:cNvGrpSpPr/>
          <p:nvPr/>
        </p:nvGrpSpPr>
        <p:grpSpPr>
          <a:xfrm>
            <a:off x="228600" y="457200"/>
            <a:ext cx="8686800" cy="6172200"/>
            <a:chOff x="228600" y="457200"/>
            <a:chExt cx="8686800" cy="6172200"/>
          </a:xfrm>
        </p:grpSpPr>
        <p:sp>
          <p:nvSpPr>
            <p:cNvPr id="5" name="Line Callout 1 4"/>
            <p:cNvSpPr/>
            <p:nvPr/>
          </p:nvSpPr>
          <p:spPr>
            <a:xfrm>
              <a:off x="6096000" y="533400"/>
              <a:ext cx="2819400" cy="1447800"/>
            </a:xfrm>
            <a:prstGeom prst="borderCallout1">
              <a:avLst>
                <a:gd name="adj1" fmla="val 52366"/>
                <a:gd name="adj2" fmla="val 36"/>
                <a:gd name="adj3" fmla="val 95334"/>
                <a:gd name="adj4" fmla="val -55190"/>
              </a:avLst>
            </a:prstGeom>
            <a:solidFill>
              <a:schemeClr val="accent2"/>
            </a:solidFill>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dirty="0" smtClean="0"/>
                <a:t>Knowledge &amp; Understanding Through Standardized Lesson Plans creating using Digital Curriculum Content repository And IBook</a:t>
              </a:r>
              <a:endParaRPr lang="en-US" sz="1600" dirty="0"/>
            </a:p>
          </p:txBody>
        </p:sp>
        <p:sp>
          <p:nvSpPr>
            <p:cNvPr id="6" name="Line Callout 1 5"/>
            <p:cNvSpPr/>
            <p:nvPr/>
          </p:nvSpPr>
          <p:spPr>
            <a:xfrm flipH="1">
              <a:off x="5943600" y="5181600"/>
              <a:ext cx="2971800" cy="1447800"/>
            </a:xfrm>
            <a:prstGeom prst="borderCallout1">
              <a:avLst>
                <a:gd name="adj1" fmla="val 414"/>
                <a:gd name="adj2" fmla="val 50228"/>
                <a:gd name="adj3" fmla="val -78860"/>
                <a:gd name="adj4" fmla="val 83231"/>
              </a:avLst>
            </a:prstGeom>
            <a:solidFill>
              <a:srgbClr val="AC5F3C"/>
            </a:solidFill>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dirty="0" smtClean="0"/>
                <a:t>Verification and Application Through  Concrete Physical Objects , Gadgets, Manipulative and Software Tools</a:t>
              </a:r>
              <a:endParaRPr lang="en-US" sz="1600" dirty="0"/>
            </a:p>
          </p:txBody>
        </p:sp>
        <p:sp>
          <p:nvSpPr>
            <p:cNvPr id="7" name="Line Callout 1 6"/>
            <p:cNvSpPr/>
            <p:nvPr/>
          </p:nvSpPr>
          <p:spPr>
            <a:xfrm flipH="1">
              <a:off x="228600" y="5181600"/>
              <a:ext cx="2971800" cy="1447800"/>
            </a:xfrm>
            <a:prstGeom prst="borderCallout1">
              <a:avLst>
                <a:gd name="adj1" fmla="val 53385"/>
                <a:gd name="adj2" fmla="val 2585"/>
                <a:gd name="adj3" fmla="val 34213"/>
                <a:gd name="adj4" fmla="val -45304"/>
              </a:avLst>
            </a:prstGeom>
            <a:solidFill>
              <a:srgbClr val="A0A173"/>
            </a:solidFill>
            <a:scene3d>
              <a:camera prst="perspective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dirty="0" smtClean="0"/>
                <a:t>Higher Order Application &amp; Synthesis Through Activities, Peer Learning, Projects, High stake preparations</a:t>
              </a:r>
              <a:endParaRPr lang="en-US" sz="1600" dirty="0"/>
            </a:p>
          </p:txBody>
        </p:sp>
        <p:sp>
          <p:nvSpPr>
            <p:cNvPr id="8" name="Line Callout 1 7"/>
            <p:cNvSpPr/>
            <p:nvPr/>
          </p:nvSpPr>
          <p:spPr>
            <a:xfrm flipH="1">
              <a:off x="228600" y="457200"/>
              <a:ext cx="2971800" cy="1447800"/>
            </a:xfrm>
            <a:prstGeom prst="borderCallout1">
              <a:avLst>
                <a:gd name="adj1" fmla="val 103300"/>
                <a:gd name="adj2" fmla="val 48739"/>
                <a:gd name="adj3" fmla="val 218593"/>
                <a:gd name="adj4" fmla="val 14746"/>
              </a:avLst>
            </a:prstGeom>
            <a:solidFill>
              <a:srgbClr val="92D050"/>
            </a:solidFill>
            <a:scene3d>
              <a:camera prst="perspectiveRigh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dirty="0" smtClean="0"/>
                <a:t>Remedial &amp; reinforcement through  Summative &amp; Formative Assessments, Feedback, Portfolio Based Assessment,  Peer &amp; Self Assessment</a:t>
              </a:r>
              <a:endParaRPr lang="en-US" sz="1600" dirty="0"/>
            </a:p>
          </p:txBody>
        </p:sp>
      </p:grpSp>
      <p:cxnSp>
        <p:nvCxnSpPr>
          <p:cNvPr id="10" name="Straight Arrow Connector 9"/>
          <p:cNvCxnSpPr/>
          <p:nvPr/>
        </p:nvCxnSpPr>
        <p:spPr>
          <a:xfrm rot="5400000">
            <a:off x="4381500" y="307917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a:off x="5368645" y="4128660"/>
            <a:ext cx="45878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6200000" flipV="1">
            <a:off x="4316479" y="5056121"/>
            <a:ext cx="36023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312818" y="4135590"/>
            <a:ext cx="455612"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059038" y="6444734"/>
            <a:ext cx="3024336" cy="369332"/>
          </a:xfrm>
          <a:prstGeom prst="rect">
            <a:avLst/>
          </a:prstGeom>
          <a:noFill/>
        </p:spPr>
        <p:txBody>
          <a:bodyPr wrap="square" rtlCol="0">
            <a:spAutoFit/>
          </a:bodyPr>
          <a:lstStyle/>
          <a:p>
            <a:pPr algn="ctr"/>
            <a:r>
              <a:rPr lang="en-IN" dirty="0" smtClean="0"/>
              <a:t>Technology for education</a:t>
            </a:r>
            <a:endParaRPr lang="en-IN" dirty="0"/>
          </a:p>
        </p:txBody>
      </p:sp>
    </p:spTree>
    <p:extLst>
      <p:ext uri="{BB962C8B-B14F-4D97-AF65-F5344CB8AC3E}">
        <p14:creationId xmlns:p14="http://schemas.microsoft.com/office/powerpoint/2010/main" val="12653920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26"/>
          <p:cNvSpPr>
            <a:spLocks noGrp="1" noChangeArrowheads="1"/>
          </p:cNvSpPr>
          <p:nvPr>
            <p:ph type="title"/>
          </p:nvPr>
        </p:nvSpPr>
        <p:spPr>
          <a:xfrm>
            <a:off x="1115616" y="260648"/>
            <a:ext cx="7848600" cy="685800"/>
          </a:xfrm>
        </p:spPr>
        <p:txBody>
          <a:bodyPr>
            <a:normAutofit fontScale="90000"/>
          </a:bodyPr>
          <a:lstStyle/>
          <a:p>
            <a:r>
              <a:rPr lang="en-US" sz="4000" b="1" dirty="0" smtClean="0">
                <a:effectLst>
                  <a:outerShdw blurRad="38100" dist="38100" dir="2700000" algn="tl">
                    <a:srgbClr val="FFFFFF"/>
                  </a:outerShdw>
                </a:effectLst>
              </a:rPr>
              <a:t>Learning </a:t>
            </a:r>
            <a:r>
              <a:rPr lang="en-US" sz="4000" b="1" dirty="0">
                <a:effectLst>
                  <a:outerShdw blurRad="38100" dist="38100" dir="2700000" algn="tl">
                    <a:srgbClr val="FFFFFF"/>
                  </a:outerShdw>
                </a:effectLst>
              </a:rPr>
              <a:t>Management System</a:t>
            </a:r>
          </a:p>
        </p:txBody>
      </p:sp>
      <p:sp>
        <p:nvSpPr>
          <p:cNvPr id="7171" name="Rectangle 1027"/>
          <p:cNvSpPr>
            <a:spLocks noGrp="1" noChangeArrowheads="1"/>
          </p:cNvSpPr>
          <p:nvPr>
            <p:ph type="body" idx="1"/>
          </p:nvPr>
        </p:nvSpPr>
        <p:spPr>
          <a:xfrm>
            <a:off x="1115616" y="1052736"/>
            <a:ext cx="7848872" cy="4968552"/>
          </a:xfrm>
        </p:spPr>
        <p:txBody>
          <a:bodyPr/>
          <a:lstStyle/>
          <a:p>
            <a:pPr>
              <a:spcBef>
                <a:spcPts val="0"/>
              </a:spcBef>
            </a:pPr>
            <a:r>
              <a:rPr lang="en-US" dirty="0" smtClean="0"/>
              <a:t>Content – Text, Audio, Video, Animation, Presentation slides, etc.</a:t>
            </a:r>
          </a:p>
          <a:p>
            <a:pPr>
              <a:spcBef>
                <a:spcPts val="0"/>
              </a:spcBef>
            </a:pPr>
            <a:r>
              <a:rPr lang="en-US" dirty="0" smtClean="0"/>
              <a:t>Hierarchically organized –Institute, Course, </a:t>
            </a:r>
            <a:r>
              <a:rPr lang="en-US" dirty="0"/>
              <a:t>Subject, </a:t>
            </a:r>
            <a:r>
              <a:rPr lang="en-US" dirty="0" smtClean="0"/>
              <a:t>Topic/Chapter/Unit</a:t>
            </a:r>
            <a:endParaRPr lang="en-US" dirty="0"/>
          </a:p>
          <a:p>
            <a:pPr>
              <a:spcBef>
                <a:spcPts val="0"/>
              </a:spcBef>
            </a:pPr>
            <a:r>
              <a:rPr lang="en-US" dirty="0" smtClean="0"/>
              <a:t>Organized as per Learning Objects</a:t>
            </a:r>
          </a:p>
          <a:p>
            <a:pPr>
              <a:spcBef>
                <a:spcPts val="0"/>
              </a:spcBef>
            </a:pPr>
            <a:r>
              <a:rPr lang="en-US" sz="2800" dirty="0" smtClean="0"/>
              <a:t>Different Logins-</a:t>
            </a:r>
          </a:p>
          <a:p>
            <a:pPr lvl="1">
              <a:spcBef>
                <a:spcPts val="0"/>
              </a:spcBef>
            </a:pPr>
            <a:r>
              <a:rPr lang="en-US" dirty="0"/>
              <a:t>University/Board</a:t>
            </a:r>
          </a:p>
          <a:p>
            <a:pPr lvl="1">
              <a:spcBef>
                <a:spcPts val="0"/>
              </a:spcBef>
            </a:pPr>
            <a:r>
              <a:rPr lang="en-US" dirty="0" smtClean="0"/>
              <a:t>College/School Administrator</a:t>
            </a:r>
          </a:p>
          <a:p>
            <a:pPr lvl="1">
              <a:spcBef>
                <a:spcPts val="0"/>
              </a:spcBef>
            </a:pPr>
            <a:r>
              <a:rPr lang="en-US" dirty="0"/>
              <a:t>Teacher</a:t>
            </a:r>
          </a:p>
          <a:p>
            <a:pPr lvl="1">
              <a:spcBef>
                <a:spcPts val="0"/>
              </a:spcBef>
            </a:pPr>
            <a:r>
              <a:rPr lang="en-US" dirty="0" smtClean="0"/>
              <a:t>Student</a:t>
            </a:r>
          </a:p>
          <a:p>
            <a:pPr>
              <a:spcBef>
                <a:spcPts val="0"/>
              </a:spcBef>
            </a:pPr>
            <a:r>
              <a:rPr lang="en-US" sz="2800" dirty="0" smtClean="0"/>
              <a:t>Progress tracking</a:t>
            </a:r>
            <a:endParaRPr lang="en-US" sz="2800" dirty="0"/>
          </a:p>
        </p:txBody>
      </p:sp>
      <p:sp>
        <p:nvSpPr>
          <p:cNvPr id="4" name="TextBox 3"/>
          <p:cNvSpPr txBox="1"/>
          <p:nvPr/>
        </p:nvSpPr>
        <p:spPr>
          <a:xfrm>
            <a:off x="5868144" y="6367692"/>
            <a:ext cx="3024336" cy="369332"/>
          </a:xfrm>
          <a:prstGeom prst="rect">
            <a:avLst/>
          </a:prstGeom>
          <a:noFill/>
        </p:spPr>
        <p:txBody>
          <a:bodyPr wrap="square" rtlCol="0">
            <a:spAutoFit/>
          </a:bodyPr>
          <a:lstStyle/>
          <a:p>
            <a:pPr algn="r"/>
            <a:r>
              <a:rPr lang="en-IN" dirty="0" smtClean="0"/>
              <a:t>Technology for education</a:t>
            </a:r>
            <a:endParaRPr lang="en-IN" dirty="0"/>
          </a:p>
        </p:txBody>
      </p:sp>
    </p:spTree>
    <p:extLst>
      <p:ext uri="{BB962C8B-B14F-4D97-AF65-F5344CB8AC3E}">
        <p14:creationId xmlns:p14="http://schemas.microsoft.com/office/powerpoint/2010/main" val="20246988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868144" y="6367692"/>
            <a:ext cx="3024336" cy="369332"/>
          </a:xfrm>
          <a:prstGeom prst="rect">
            <a:avLst/>
          </a:prstGeom>
          <a:noFill/>
        </p:spPr>
        <p:txBody>
          <a:bodyPr wrap="square" rtlCol="0">
            <a:spAutoFit/>
          </a:bodyPr>
          <a:lstStyle/>
          <a:p>
            <a:pPr algn="r"/>
            <a:r>
              <a:rPr lang="en-IN" dirty="0" smtClean="0"/>
              <a:t>Technology for education</a:t>
            </a:r>
            <a:endParaRPr lang="en-IN" dirty="0"/>
          </a:p>
        </p:txBody>
      </p:sp>
      <p:sp>
        <p:nvSpPr>
          <p:cNvPr id="5" name="Title 1"/>
          <p:cNvSpPr>
            <a:spLocks noGrp="1"/>
          </p:cNvSpPr>
          <p:nvPr>
            <p:ph type="title"/>
          </p:nvPr>
        </p:nvSpPr>
        <p:spPr>
          <a:xfrm>
            <a:off x="1115616" y="260648"/>
            <a:ext cx="7776864" cy="1143000"/>
          </a:xfrm>
        </p:spPr>
        <p:txBody>
          <a:bodyPr/>
          <a:lstStyle/>
          <a:p>
            <a:r>
              <a:rPr lang="en-US" sz="4000" b="1" dirty="0">
                <a:effectLst>
                  <a:outerShdw blurRad="38100" dist="38100" dir="2700000" algn="tl">
                    <a:srgbClr val="FFFFFF"/>
                  </a:outerShdw>
                </a:effectLst>
              </a:rPr>
              <a:t>ICT Enabled Learning</a:t>
            </a:r>
            <a:r>
              <a:rPr lang="en-US" sz="4000" b="1" dirty="0" smtClean="0">
                <a:effectLst>
                  <a:outerShdw blurRad="38100" dist="38100" dir="2700000" algn="tl">
                    <a:srgbClr val="FFFFFF"/>
                  </a:outerShdw>
                </a:effectLst>
              </a:rPr>
              <a:t> benefits</a:t>
            </a:r>
            <a:endParaRPr lang="en-GB" sz="4000" b="1" dirty="0">
              <a:effectLst>
                <a:outerShdw blurRad="38100" dist="38100" dir="2700000" algn="tl">
                  <a:srgbClr val="FFFFFF"/>
                </a:outerShdw>
              </a:effectLst>
            </a:endParaRPr>
          </a:p>
        </p:txBody>
      </p:sp>
      <p:sp>
        <p:nvSpPr>
          <p:cNvPr id="6" name="Content Placeholder 5"/>
          <p:cNvSpPr>
            <a:spLocks noGrp="1"/>
          </p:cNvSpPr>
          <p:nvPr>
            <p:ph sz="half" idx="4294967295"/>
          </p:nvPr>
        </p:nvSpPr>
        <p:spPr>
          <a:xfrm>
            <a:off x="1201440" y="1908522"/>
            <a:ext cx="4040188" cy="4392488"/>
          </a:xfrm>
          <a:prstGeom prst="rect">
            <a:avLst/>
          </a:prstGeom>
        </p:spPr>
        <p:txBody>
          <a:bodyPr>
            <a:normAutofit/>
          </a:bodyPr>
          <a:lstStyle/>
          <a:p>
            <a:pPr>
              <a:spcBef>
                <a:spcPts val="0"/>
              </a:spcBef>
            </a:pPr>
            <a:r>
              <a:rPr lang="en-US" sz="2400" dirty="0" smtClean="0"/>
              <a:t>A vibrant learner-friendly environment </a:t>
            </a:r>
          </a:p>
          <a:p>
            <a:pPr>
              <a:spcBef>
                <a:spcPts val="0"/>
              </a:spcBef>
            </a:pPr>
            <a:r>
              <a:rPr lang="en-US" sz="2400" dirty="0" smtClean="0"/>
              <a:t>Convenience of access </a:t>
            </a:r>
          </a:p>
          <a:p>
            <a:pPr>
              <a:spcBef>
                <a:spcPts val="0"/>
              </a:spcBef>
            </a:pPr>
            <a:r>
              <a:rPr lang="en-US" sz="2400" dirty="0" smtClean="0"/>
              <a:t>Easy to use tools of learning</a:t>
            </a:r>
          </a:p>
          <a:p>
            <a:pPr>
              <a:spcBef>
                <a:spcPts val="0"/>
              </a:spcBef>
            </a:pPr>
            <a:r>
              <a:rPr lang="en-US" sz="2400" dirty="0" smtClean="0"/>
              <a:t>Better understanding of concepts and their application that is further augmented by face to face interaction within the classroom</a:t>
            </a:r>
          </a:p>
          <a:p>
            <a:endParaRPr lang="en-GB" sz="2400" dirty="0"/>
          </a:p>
        </p:txBody>
      </p:sp>
      <p:sp>
        <p:nvSpPr>
          <p:cNvPr id="7" name="Content Placeholder 7"/>
          <p:cNvSpPr>
            <a:spLocks noGrp="1"/>
          </p:cNvSpPr>
          <p:nvPr>
            <p:ph sz="quarter" idx="4294967295"/>
          </p:nvPr>
        </p:nvSpPr>
        <p:spPr>
          <a:xfrm>
            <a:off x="5116041" y="1908522"/>
            <a:ext cx="3790255" cy="4104456"/>
          </a:xfrm>
          <a:prstGeom prst="rect">
            <a:avLst/>
          </a:prstGeom>
        </p:spPr>
        <p:txBody>
          <a:bodyPr>
            <a:normAutofit/>
          </a:bodyPr>
          <a:lstStyle/>
          <a:p>
            <a:pPr>
              <a:spcBef>
                <a:spcPts val="0"/>
              </a:spcBef>
            </a:pPr>
            <a:r>
              <a:rPr lang="en-US" sz="2400" dirty="0" smtClean="0"/>
              <a:t>Improves the quality and consistency of education delivered</a:t>
            </a:r>
          </a:p>
          <a:p>
            <a:pPr>
              <a:spcBef>
                <a:spcPts val="0"/>
              </a:spcBef>
            </a:pPr>
            <a:r>
              <a:rPr lang="en-US" sz="2400" dirty="0" smtClean="0"/>
              <a:t>Interaction with students beyond classroom</a:t>
            </a:r>
          </a:p>
          <a:p>
            <a:pPr>
              <a:spcBef>
                <a:spcPts val="0"/>
              </a:spcBef>
            </a:pPr>
            <a:r>
              <a:rPr lang="en-US" sz="2400" dirty="0" smtClean="0"/>
              <a:t>Tracking students’ activity &amp; progress</a:t>
            </a:r>
          </a:p>
          <a:p>
            <a:pPr>
              <a:spcBef>
                <a:spcPts val="0"/>
              </a:spcBef>
            </a:pPr>
            <a:r>
              <a:rPr lang="en-US" sz="2400" dirty="0" smtClean="0"/>
              <a:t>Access to content, resources</a:t>
            </a:r>
          </a:p>
        </p:txBody>
      </p:sp>
      <p:sp>
        <p:nvSpPr>
          <p:cNvPr id="8" name="Text Placeholder 4"/>
          <p:cNvSpPr txBox="1">
            <a:spLocks/>
          </p:cNvSpPr>
          <p:nvPr/>
        </p:nvSpPr>
        <p:spPr>
          <a:xfrm>
            <a:off x="1171599" y="1268760"/>
            <a:ext cx="4040188" cy="639762"/>
          </a:xfrm>
          <a:prstGeom prst="rect">
            <a:avLst/>
          </a:prstGeom>
        </p:spPr>
        <p:txBody>
          <a:bodyPr>
            <a:normAutofit/>
          </a:bodyPr>
          <a:lstStyle>
            <a:lvl1pPr marL="365760" indent="-283464" algn="l" rtl="0" eaLnBrk="1" latinLnBrk="0" hangingPunct="1">
              <a:lnSpc>
                <a:spcPts val="3000"/>
              </a:lnSpc>
              <a:spcBef>
                <a:spcPts val="600"/>
              </a:spcBef>
              <a:buClr>
                <a:schemeClr val="accent1"/>
              </a:buClr>
              <a:buSzPct val="80000"/>
              <a:buFont typeface="Wingdings 2"/>
              <a:buChar char=""/>
              <a:defRPr sz="3200" kern="1200">
                <a:solidFill>
                  <a:schemeClr val="tx1"/>
                </a:solidFill>
                <a:latin typeface="+mn-lt"/>
                <a:ea typeface="+mn-ea"/>
                <a:cs typeface="+mn-cs"/>
              </a:defRPr>
            </a:lvl1pPr>
            <a:lvl2pPr marL="640080" indent="-237744" algn="l" rtl="0" eaLnBrk="1" latinLnBrk="0" hangingPunct="1">
              <a:lnSpc>
                <a:spcPts val="3000"/>
              </a:lnSpc>
              <a:spcBef>
                <a:spcPts val="550"/>
              </a:spcBef>
              <a:buClr>
                <a:schemeClr val="accent1"/>
              </a:buClr>
              <a:buFont typeface="Verdana"/>
              <a:buChar char="◦"/>
              <a:defRPr sz="2800" kern="1200">
                <a:solidFill>
                  <a:schemeClr val="tx1"/>
                </a:solidFill>
                <a:latin typeface="+mn-lt"/>
                <a:ea typeface="+mn-ea"/>
                <a:cs typeface="+mn-cs"/>
              </a:defRPr>
            </a:lvl2pPr>
            <a:lvl3pPr marL="886968" indent="-228600" algn="l" rtl="0" eaLnBrk="1" latinLnBrk="0" hangingPunct="1">
              <a:lnSpc>
                <a:spcPts val="2800"/>
              </a:lnSpc>
              <a:spcBef>
                <a:spcPct val="20000"/>
              </a:spcBef>
              <a:buClr>
                <a:schemeClr val="accent2"/>
              </a:buClr>
              <a:buFont typeface="Wingdings 2"/>
              <a:buChar char=""/>
              <a:defRPr sz="2400" kern="1200">
                <a:solidFill>
                  <a:schemeClr val="tx1"/>
                </a:solidFill>
                <a:latin typeface="+mn-lt"/>
                <a:ea typeface="+mn-ea"/>
                <a:cs typeface="+mn-cs"/>
              </a:defRPr>
            </a:lvl3pPr>
            <a:lvl4pPr marL="1097280" indent="-173736"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4pPr>
            <a:lvl5pPr marL="1298448" indent="-182880" algn="l" rtl="0" eaLnBrk="1" latinLnBrk="0" hangingPunct="1">
              <a:spcBef>
                <a:spcPct val="20000"/>
              </a:spcBef>
              <a:buClr>
                <a:schemeClr val="accent4"/>
              </a:buClr>
              <a:buFont typeface="Wingdings 2"/>
              <a:buChar char=""/>
              <a:defRPr sz="2000" kern="1200">
                <a:solidFill>
                  <a:schemeClr val="tx1"/>
                </a:solidFill>
                <a:latin typeface="+mn-lt"/>
                <a:ea typeface="+mn-ea"/>
                <a:cs typeface="+mn-cs"/>
              </a:defRPr>
            </a:lvl5pPr>
            <a:lvl6pPr marL="1508760" indent="-18288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6pPr>
            <a:lvl7pPr marL="171907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7pPr>
            <a:lvl8pPr marL="1920240"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8pPr>
            <a:lvl9pPr marL="213055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9pPr>
            <a:extLst/>
          </a:lstStyle>
          <a:p>
            <a:pPr marL="82296" indent="0">
              <a:buNone/>
            </a:pPr>
            <a:r>
              <a:rPr lang="en-US" sz="2800" b="1" dirty="0" smtClean="0"/>
              <a:t>For students</a:t>
            </a:r>
            <a:endParaRPr lang="en-GB" sz="2800" b="1" dirty="0"/>
          </a:p>
        </p:txBody>
      </p:sp>
      <p:sp>
        <p:nvSpPr>
          <p:cNvPr id="9" name="Text Placeholder 6"/>
          <p:cNvSpPr txBox="1">
            <a:spLocks/>
          </p:cNvSpPr>
          <p:nvPr/>
        </p:nvSpPr>
        <p:spPr>
          <a:xfrm>
            <a:off x="5359424" y="1268760"/>
            <a:ext cx="4041775" cy="639762"/>
          </a:xfrm>
          <a:prstGeom prst="rect">
            <a:avLst/>
          </a:prstGeom>
        </p:spPr>
        <p:txBody>
          <a:bodyPr/>
          <a:lstStyle>
            <a:lvl1pPr marL="365760" indent="-283464" algn="l" rtl="0" eaLnBrk="1" latinLnBrk="0" hangingPunct="1">
              <a:lnSpc>
                <a:spcPts val="3000"/>
              </a:lnSpc>
              <a:spcBef>
                <a:spcPts val="600"/>
              </a:spcBef>
              <a:buClr>
                <a:schemeClr val="accent1"/>
              </a:buClr>
              <a:buSzPct val="80000"/>
              <a:buFont typeface="Wingdings 2"/>
              <a:buChar char=""/>
              <a:defRPr sz="3200" kern="1200">
                <a:solidFill>
                  <a:schemeClr val="tx1"/>
                </a:solidFill>
                <a:latin typeface="+mn-lt"/>
                <a:ea typeface="+mn-ea"/>
                <a:cs typeface="+mn-cs"/>
              </a:defRPr>
            </a:lvl1pPr>
            <a:lvl2pPr marL="640080" indent="-237744" algn="l" rtl="0" eaLnBrk="1" latinLnBrk="0" hangingPunct="1">
              <a:lnSpc>
                <a:spcPts val="3000"/>
              </a:lnSpc>
              <a:spcBef>
                <a:spcPts val="550"/>
              </a:spcBef>
              <a:buClr>
                <a:schemeClr val="accent1"/>
              </a:buClr>
              <a:buFont typeface="Verdana"/>
              <a:buChar char="◦"/>
              <a:defRPr sz="2800" kern="1200">
                <a:solidFill>
                  <a:schemeClr val="tx1"/>
                </a:solidFill>
                <a:latin typeface="+mn-lt"/>
                <a:ea typeface="+mn-ea"/>
                <a:cs typeface="+mn-cs"/>
              </a:defRPr>
            </a:lvl2pPr>
            <a:lvl3pPr marL="886968" indent="-228600" algn="l" rtl="0" eaLnBrk="1" latinLnBrk="0" hangingPunct="1">
              <a:lnSpc>
                <a:spcPts val="2800"/>
              </a:lnSpc>
              <a:spcBef>
                <a:spcPct val="20000"/>
              </a:spcBef>
              <a:buClr>
                <a:schemeClr val="accent2"/>
              </a:buClr>
              <a:buFont typeface="Wingdings 2"/>
              <a:buChar char=""/>
              <a:defRPr sz="2400" kern="1200">
                <a:solidFill>
                  <a:schemeClr val="tx1"/>
                </a:solidFill>
                <a:latin typeface="+mn-lt"/>
                <a:ea typeface="+mn-ea"/>
                <a:cs typeface="+mn-cs"/>
              </a:defRPr>
            </a:lvl3pPr>
            <a:lvl4pPr marL="1097280" indent="-173736"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4pPr>
            <a:lvl5pPr marL="1298448" indent="-182880" algn="l" rtl="0" eaLnBrk="1" latinLnBrk="0" hangingPunct="1">
              <a:spcBef>
                <a:spcPct val="20000"/>
              </a:spcBef>
              <a:buClr>
                <a:schemeClr val="accent4"/>
              </a:buClr>
              <a:buFont typeface="Wingdings 2"/>
              <a:buChar char=""/>
              <a:defRPr sz="2000" kern="1200">
                <a:solidFill>
                  <a:schemeClr val="tx1"/>
                </a:solidFill>
                <a:latin typeface="+mn-lt"/>
                <a:ea typeface="+mn-ea"/>
                <a:cs typeface="+mn-cs"/>
              </a:defRPr>
            </a:lvl5pPr>
            <a:lvl6pPr marL="1508760" indent="-18288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6pPr>
            <a:lvl7pPr marL="171907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7pPr>
            <a:lvl8pPr marL="1920240"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8pPr>
            <a:lvl9pPr marL="213055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9pPr>
            <a:extLst/>
          </a:lstStyle>
          <a:p>
            <a:pPr marL="82296" indent="0">
              <a:buNone/>
            </a:pPr>
            <a:r>
              <a:rPr lang="en-US" sz="2800" b="1" dirty="0" smtClean="0"/>
              <a:t>For teachers</a:t>
            </a:r>
            <a:endParaRPr lang="en-GB" sz="2800" b="1" dirty="0"/>
          </a:p>
        </p:txBody>
      </p:sp>
    </p:spTree>
    <p:extLst>
      <p:ext uri="{BB962C8B-B14F-4D97-AF65-F5344CB8AC3E}">
        <p14:creationId xmlns:p14="http://schemas.microsoft.com/office/powerpoint/2010/main" val="26346592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516FB59-3100-49D7-89E6-4589F668B4D0}" type="slidenum">
              <a:rPr lang="en-US" smtClean="0"/>
              <a:pPr>
                <a:defRPr/>
              </a:pPr>
              <a:t>22</a:t>
            </a:fld>
            <a:endParaRPr lang="en-US"/>
          </a:p>
        </p:txBody>
      </p:sp>
      <p:cxnSp>
        <p:nvCxnSpPr>
          <p:cNvPr id="6" name="Straight Arrow Connector 5"/>
          <p:cNvCxnSpPr/>
          <p:nvPr/>
        </p:nvCxnSpPr>
        <p:spPr>
          <a:xfrm>
            <a:off x="3962400" y="2681218"/>
            <a:ext cx="1447800" cy="0"/>
          </a:xfrm>
          <a:prstGeom prst="straightConnector1">
            <a:avLst/>
          </a:prstGeom>
          <a:ln w="63500" cap="flat">
            <a:tailEnd type="arrow"/>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1181669" y="2362200"/>
            <a:ext cx="2438400" cy="533400"/>
            <a:chOff x="1752600" y="3962400"/>
            <a:chExt cx="2438400" cy="533400"/>
          </a:xfrm>
        </p:grpSpPr>
        <p:sp>
          <p:nvSpPr>
            <p:cNvPr id="11" name="Rounded Rectangle 10"/>
            <p:cNvSpPr/>
            <p:nvPr/>
          </p:nvSpPr>
          <p:spPr>
            <a:xfrm>
              <a:off x="1752600" y="3962400"/>
              <a:ext cx="24384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p:cNvSpPr txBox="1"/>
            <p:nvPr/>
          </p:nvSpPr>
          <p:spPr>
            <a:xfrm>
              <a:off x="1828800" y="3962400"/>
              <a:ext cx="2286000" cy="461665"/>
            </a:xfrm>
            <a:prstGeom prst="rect">
              <a:avLst/>
            </a:prstGeom>
            <a:noFill/>
          </p:spPr>
          <p:txBody>
            <a:bodyPr wrap="square" rtlCol="0">
              <a:spAutoFit/>
            </a:bodyPr>
            <a:lstStyle/>
            <a:p>
              <a:pPr algn="ctr"/>
              <a:r>
                <a:rPr lang="en-US" sz="2400" b="1" dirty="0" smtClean="0">
                  <a:solidFill>
                    <a:srgbClr val="FFFF00"/>
                  </a:solidFill>
                  <a:effectLst>
                    <a:outerShdw blurRad="38100" dist="38100" dir="2700000" algn="tl">
                      <a:srgbClr val="000000">
                        <a:alpha val="43137"/>
                      </a:srgbClr>
                    </a:outerShdw>
                  </a:effectLst>
                </a:rPr>
                <a:t>Teacher</a:t>
              </a:r>
              <a:endParaRPr lang="en-IN" sz="2400" b="1" dirty="0">
                <a:solidFill>
                  <a:srgbClr val="FFFF00"/>
                </a:solidFill>
                <a:effectLst>
                  <a:outerShdw blurRad="38100" dist="38100" dir="2700000" algn="tl">
                    <a:srgbClr val="000000">
                      <a:alpha val="43137"/>
                    </a:srgbClr>
                  </a:outerShdw>
                </a:effectLst>
              </a:endParaRPr>
            </a:p>
          </p:txBody>
        </p:sp>
      </p:grpSp>
      <p:grpSp>
        <p:nvGrpSpPr>
          <p:cNvPr id="3" name="Group 2"/>
          <p:cNvGrpSpPr/>
          <p:nvPr/>
        </p:nvGrpSpPr>
        <p:grpSpPr>
          <a:xfrm>
            <a:off x="5568287" y="2386084"/>
            <a:ext cx="2438400" cy="533400"/>
            <a:chOff x="3276600" y="2743200"/>
            <a:chExt cx="2438400" cy="533400"/>
          </a:xfrm>
        </p:grpSpPr>
        <p:sp>
          <p:nvSpPr>
            <p:cNvPr id="13" name="Rounded Rectangle 12"/>
            <p:cNvSpPr/>
            <p:nvPr/>
          </p:nvSpPr>
          <p:spPr>
            <a:xfrm>
              <a:off x="3276600" y="2743200"/>
              <a:ext cx="24384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TextBox 13"/>
            <p:cNvSpPr txBox="1"/>
            <p:nvPr/>
          </p:nvSpPr>
          <p:spPr>
            <a:xfrm>
              <a:off x="3352800" y="2743200"/>
              <a:ext cx="2286000" cy="461665"/>
            </a:xfrm>
            <a:prstGeom prst="rect">
              <a:avLst/>
            </a:prstGeom>
            <a:noFill/>
          </p:spPr>
          <p:txBody>
            <a:bodyPr wrap="square" rtlCol="0">
              <a:spAutoFit/>
            </a:bodyPr>
            <a:lstStyle/>
            <a:p>
              <a:pPr algn="ctr"/>
              <a:r>
                <a:rPr lang="en-US" sz="2400" b="1" dirty="0" smtClean="0">
                  <a:solidFill>
                    <a:srgbClr val="FFFF00"/>
                  </a:solidFill>
                  <a:effectLst>
                    <a:outerShdw blurRad="38100" dist="38100" dir="2700000" algn="tl">
                      <a:srgbClr val="000000">
                        <a:alpha val="43137"/>
                      </a:srgbClr>
                    </a:outerShdw>
                  </a:effectLst>
                </a:rPr>
                <a:t>Student</a:t>
              </a:r>
              <a:endParaRPr lang="en-IN" sz="2400" b="1" dirty="0">
                <a:solidFill>
                  <a:srgbClr val="FFFF00"/>
                </a:solidFill>
                <a:effectLst>
                  <a:outerShdw blurRad="38100" dist="38100" dir="2700000" algn="tl">
                    <a:srgbClr val="000000">
                      <a:alpha val="43137"/>
                    </a:srgbClr>
                  </a:outerShdw>
                </a:effectLst>
              </a:endParaRPr>
            </a:p>
          </p:txBody>
        </p:sp>
      </p:grpSp>
      <p:cxnSp>
        <p:nvCxnSpPr>
          <p:cNvPr id="18" name="Straight Arrow Connector 17"/>
          <p:cNvCxnSpPr/>
          <p:nvPr/>
        </p:nvCxnSpPr>
        <p:spPr>
          <a:xfrm>
            <a:off x="3923731" y="4738618"/>
            <a:ext cx="1447800" cy="0"/>
          </a:xfrm>
          <a:prstGeom prst="straightConnector1">
            <a:avLst/>
          </a:prstGeom>
          <a:ln w="63500" cap="flat">
            <a:tailEnd type="arrow"/>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1143000" y="4419600"/>
            <a:ext cx="2438400" cy="533400"/>
            <a:chOff x="1752600" y="3962400"/>
            <a:chExt cx="2438400" cy="533400"/>
          </a:xfrm>
        </p:grpSpPr>
        <p:sp>
          <p:nvSpPr>
            <p:cNvPr id="20" name="Rounded Rectangle 19"/>
            <p:cNvSpPr/>
            <p:nvPr/>
          </p:nvSpPr>
          <p:spPr>
            <a:xfrm>
              <a:off x="1752600" y="3962400"/>
              <a:ext cx="24384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TextBox 20"/>
            <p:cNvSpPr txBox="1"/>
            <p:nvPr/>
          </p:nvSpPr>
          <p:spPr>
            <a:xfrm>
              <a:off x="1828800" y="3962400"/>
              <a:ext cx="2286000" cy="461665"/>
            </a:xfrm>
            <a:prstGeom prst="rect">
              <a:avLst/>
            </a:prstGeom>
            <a:noFill/>
          </p:spPr>
          <p:txBody>
            <a:bodyPr wrap="square" rtlCol="0">
              <a:spAutoFit/>
            </a:bodyPr>
            <a:lstStyle/>
            <a:p>
              <a:pPr algn="ctr"/>
              <a:r>
                <a:rPr lang="en-US" sz="2400" b="1" dirty="0" smtClean="0">
                  <a:solidFill>
                    <a:srgbClr val="FFFF00"/>
                  </a:solidFill>
                  <a:effectLst>
                    <a:outerShdw blurRad="38100" dist="38100" dir="2700000" algn="tl">
                      <a:srgbClr val="000000">
                        <a:alpha val="43137"/>
                      </a:srgbClr>
                    </a:outerShdw>
                  </a:effectLst>
                </a:rPr>
                <a:t>Facilitator</a:t>
              </a:r>
              <a:endParaRPr lang="en-IN" sz="2400" b="1" dirty="0">
                <a:solidFill>
                  <a:srgbClr val="FFFF00"/>
                </a:solidFill>
                <a:effectLst>
                  <a:outerShdw blurRad="38100" dist="38100" dir="2700000" algn="tl">
                    <a:srgbClr val="000000">
                      <a:alpha val="43137"/>
                    </a:srgbClr>
                  </a:outerShdw>
                </a:effectLst>
              </a:endParaRPr>
            </a:p>
          </p:txBody>
        </p:sp>
      </p:grpSp>
      <p:grpSp>
        <p:nvGrpSpPr>
          <p:cNvPr id="22" name="Group 21"/>
          <p:cNvGrpSpPr/>
          <p:nvPr/>
        </p:nvGrpSpPr>
        <p:grpSpPr>
          <a:xfrm>
            <a:off x="5529618" y="4443484"/>
            <a:ext cx="2438400" cy="533400"/>
            <a:chOff x="3276600" y="2743200"/>
            <a:chExt cx="2438400" cy="533400"/>
          </a:xfrm>
        </p:grpSpPr>
        <p:sp>
          <p:nvSpPr>
            <p:cNvPr id="23" name="Rounded Rectangle 22"/>
            <p:cNvSpPr/>
            <p:nvPr/>
          </p:nvSpPr>
          <p:spPr>
            <a:xfrm>
              <a:off x="3276600" y="2743200"/>
              <a:ext cx="24384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TextBox 23"/>
            <p:cNvSpPr txBox="1"/>
            <p:nvPr/>
          </p:nvSpPr>
          <p:spPr>
            <a:xfrm>
              <a:off x="3352800" y="2743200"/>
              <a:ext cx="2286000" cy="461665"/>
            </a:xfrm>
            <a:prstGeom prst="rect">
              <a:avLst/>
            </a:prstGeom>
            <a:noFill/>
          </p:spPr>
          <p:txBody>
            <a:bodyPr wrap="square" rtlCol="0">
              <a:spAutoFit/>
            </a:bodyPr>
            <a:lstStyle/>
            <a:p>
              <a:pPr algn="ctr"/>
              <a:r>
                <a:rPr lang="en-US" sz="2400" b="1" dirty="0" smtClean="0">
                  <a:solidFill>
                    <a:srgbClr val="FFFF00"/>
                  </a:solidFill>
                  <a:effectLst>
                    <a:outerShdw blurRad="38100" dist="38100" dir="2700000" algn="tl">
                      <a:srgbClr val="000000">
                        <a:alpha val="43137"/>
                      </a:srgbClr>
                    </a:outerShdw>
                  </a:effectLst>
                </a:rPr>
                <a:t>Learner</a:t>
              </a:r>
              <a:endParaRPr lang="en-IN" sz="2400" b="1" dirty="0">
                <a:solidFill>
                  <a:srgbClr val="FFFF00"/>
                </a:solidFill>
                <a:effectLst>
                  <a:outerShdw blurRad="38100" dist="38100" dir="2700000" algn="tl">
                    <a:srgbClr val="000000">
                      <a:alpha val="43137"/>
                    </a:srgbClr>
                  </a:outerShdw>
                </a:effectLst>
              </a:endParaRPr>
            </a:p>
          </p:txBody>
        </p:sp>
      </p:grpSp>
      <p:sp>
        <p:nvSpPr>
          <p:cNvPr id="25" name="Rectangle 24"/>
          <p:cNvSpPr/>
          <p:nvPr/>
        </p:nvSpPr>
        <p:spPr>
          <a:xfrm>
            <a:off x="2075161" y="914400"/>
            <a:ext cx="4993676" cy="923330"/>
          </a:xfrm>
          <a:prstGeom prst="rect">
            <a:avLst/>
          </a:prstGeom>
          <a:noFill/>
        </p:spPr>
        <p:txBody>
          <a:bodyPr wrap="none" lIns="91440" tIns="45720" rIns="91440" bIns="45720">
            <a:spAutoFit/>
          </a:bodyPr>
          <a:lstStyle/>
          <a:p>
            <a:pPr algn="ctr"/>
            <a:r>
              <a:rPr lang="en-US"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Paradigm shift</a:t>
            </a:r>
            <a:endParaRPr lang="en-US" sz="54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26" name="TextBox 25"/>
          <p:cNvSpPr txBox="1"/>
          <p:nvPr/>
        </p:nvSpPr>
        <p:spPr>
          <a:xfrm>
            <a:off x="5868144" y="6367692"/>
            <a:ext cx="3024336" cy="369332"/>
          </a:xfrm>
          <a:prstGeom prst="rect">
            <a:avLst/>
          </a:prstGeom>
          <a:noFill/>
        </p:spPr>
        <p:txBody>
          <a:bodyPr wrap="square" rtlCol="0">
            <a:spAutoFit/>
          </a:bodyPr>
          <a:lstStyle/>
          <a:p>
            <a:pPr algn="r"/>
            <a:r>
              <a:rPr lang="en-IN" dirty="0" smtClean="0"/>
              <a:t>Technology for education</a:t>
            </a:r>
            <a:endParaRPr lang="en-IN" dirty="0"/>
          </a:p>
        </p:txBody>
      </p:sp>
    </p:spTree>
    <p:extLst>
      <p:ext uri="{BB962C8B-B14F-4D97-AF65-F5344CB8AC3E}">
        <p14:creationId xmlns:p14="http://schemas.microsoft.com/office/powerpoint/2010/main" val="40806175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0"/>
                                        <p:tgtEl>
                                          <p:spTgt spid="3"/>
                                        </p:tgtEl>
                                      </p:cBhvr>
                                    </p:animEffect>
                                    <p:anim calcmode="lin" valueType="num">
                                      <p:cBhvr>
                                        <p:cTn id="20" dur="2000" fill="hold"/>
                                        <p:tgtEl>
                                          <p:spTgt spid="3"/>
                                        </p:tgtEl>
                                        <p:attrNameLst>
                                          <p:attrName>ppt_x</p:attrName>
                                        </p:attrNameLst>
                                      </p:cBhvr>
                                      <p:tavLst>
                                        <p:tav tm="0">
                                          <p:val>
                                            <p:strVal val="#ppt_x"/>
                                          </p:val>
                                        </p:tav>
                                        <p:tav tm="100000">
                                          <p:val>
                                            <p:strVal val="#ppt_x"/>
                                          </p:val>
                                        </p:tav>
                                      </p:tavLst>
                                    </p:anim>
                                    <p:anim calcmode="lin" valueType="num">
                                      <p:cBhvr>
                                        <p:cTn id="21" dur="2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2000"/>
                                        <p:tgtEl>
                                          <p:spTgt spid="19"/>
                                        </p:tgtEl>
                                      </p:cBhvr>
                                    </p:animEffect>
                                    <p:anim calcmode="lin" valueType="num">
                                      <p:cBhvr>
                                        <p:cTn id="27" dur="2000" fill="hold"/>
                                        <p:tgtEl>
                                          <p:spTgt spid="19"/>
                                        </p:tgtEl>
                                        <p:attrNameLst>
                                          <p:attrName>ppt_x</p:attrName>
                                        </p:attrNameLst>
                                      </p:cBhvr>
                                      <p:tavLst>
                                        <p:tav tm="0">
                                          <p:val>
                                            <p:strVal val="#ppt_x"/>
                                          </p:val>
                                        </p:tav>
                                        <p:tav tm="100000">
                                          <p:val>
                                            <p:strVal val="#ppt_x"/>
                                          </p:val>
                                        </p:tav>
                                      </p:tavLst>
                                    </p:anim>
                                    <p:anim calcmode="lin" valueType="num">
                                      <p:cBhvr>
                                        <p:cTn id="28" dur="2000" fill="hold"/>
                                        <p:tgtEl>
                                          <p:spTgt spid="19"/>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42" presetClass="entr" presetSubtype="0"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2000"/>
                                        <p:tgtEl>
                                          <p:spTgt spid="22"/>
                                        </p:tgtEl>
                                      </p:cBhvr>
                                    </p:animEffect>
                                    <p:anim calcmode="lin" valueType="num">
                                      <p:cBhvr>
                                        <p:cTn id="39" dur="2000" fill="hold"/>
                                        <p:tgtEl>
                                          <p:spTgt spid="22"/>
                                        </p:tgtEl>
                                        <p:attrNameLst>
                                          <p:attrName>ppt_x</p:attrName>
                                        </p:attrNameLst>
                                      </p:cBhvr>
                                      <p:tavLst>
                                        <p:tav tm="0">
                                          <p:val>
                                            <p:strVal val="#ppt_x"/>
                                          </p:val>
                                        </p:tav>
                                        <p:tav tm="100000">
                                          <p:val>
                                            <p:strVal val="#ppt_x"/>
                                          </p:val>
                                        </p:tav>
                                      </p:tavLst>
                                    </p:anim>
                                    <p:anim calcmode="lin" valueType="num">
                                      <p:cBhvr>
                                        <p:cTn id="40" dur="2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eGovernance</a:t>
            </a:r>
            <a:endParaRPr lang="en-IN" dirty="0"/>
          </a:p>
        </p:txBody>
      </p:sp>
      <p:sp>
        <p:nvSpPr>
          <p:cNvPr id="3" name="Content Placeholder 2"/>
          <p:cNvSpPr>
            <a:spLocks noGrp="1"/>
          </p:cNvSpPr>
          <p:nvPr>
            <p:ph idx="1"/>
          </p:nvPr>
        </p:nvSpPr>
        <p:spPr>
          <a:xfrm>
            <a:off x="1435608" y="1447800"/>
            <a:ext cx="7498080" cy="4285456"/>
          </a:xfrm>
        </p:spPr>
        <p:txBody>
          <a:bodyPr/>
          <a:lstStyle/>
          <a:p>
            <a:r>
              <a:rPr lang="en-IN" dirty="0" smtClean="0"/>
              <a:t>Delivering government services</a:t>
            </a:r>
          </a:p>
          <a:p>
            <a:r>
              <a:rPr lang="en-IN" dirty="0" smtClean="0"/>
              <a:t>Exchange </a:t>
            </a:r>
            <a:r>
              <a:rPr lang="en-IN" dirty="0"/>
              <a:t>of information communication </a:t>
            </a:r>
            <a:r>
              <a:rPr lang="en-IN" dirty="0" smtClean="0"/>
              <a:t>transactions</a:t>
            </a:r>
          </a:p>
          <a:p>
            <a:r>
              <a:rPr lang="en-IN" dirty="0" smtClean="0"/>
              <a:t>Government-to-Citizens </a:t>
            </a:r>
            <a:r>
              <a:rPr lang="en-IN" dirty="0"/>
              <a:t>(</a:t>
            </a:r>
            <a:r>
              <a:rPr lang="en-IN" dirty="0" smtClean="0"/>
              <a:t>G2C)</a:t>
            </a:r>
          </a:p>
          <a:p>
            <a:r>
              <a:rPr lang="en-IN" dirty="0" smtClean="0"/>
              <a:t>Government-to-Business (G2B)</a:t>
            </a:r>
          </a:p>
          <a:p>
            <a:r>
              <a:rPr lang="en-IN" dirty="0" smtClean="0"/>
              <a:t>Government-to-Government (G2G</a:t>
            </a:r>
            <a:r>
              <a:rPr lang="en-IN" dirty="0"/>
              <a:t>) </a:t>
            </a:r>
            <a:endParaRPr lang="en-IN" dirty="0" smtClean="0"/>
          </a:p>
          <a:p>
            <a:r>
              <a:rPr lang="en-IN" dirty="0" smtClean="0"/>
              <a:t>Back </a:t>
            </a:r>
            <a:r>
              <a:rPr lang="en-IN" dirty="0"/>
              <a:t>office processes </a:t>
            </a:r>
            <a:endParaRPr lang="en-IN" dirty="0" smtClean="0"/>
          </a:p>
          <a:p>
            <a:r>
              <a:rPr lang="en-IN" dirty="0" smtClean="0"/>
              <a:t>Internal communications &amp; flow of information</a:t>
            </a:r>
            <a:endParaRPr lang="en-IN" dirty="0"/>
          </a:p>
        </p:txBody>
      </p:sp>
    </p:spTree>
    <p:extLst>
      <p:ext uri="{BB962C8B-B14F-4D97-AF65-F5344CB8AC3E}">
        <p14:creationId xmlns:p14="http://schemas.microsoft.com/office/powerpoint/2010/main" val="2805672772"/>
      </p:ext>
    </p:extLst>
  </p:cSld>
  <p:clrMapOvr>
    <a:masterClrMapping/>
  </p:clrMapOvr>
  <p:transition spd="slow">
    <p:wheel spokes="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eGovernance</a:t>
            </a:r>
            <a:r>
              <a:rPr lang="en-IN" dirty="0" smtClean="0"/>
              <a:t> examples</a:t>
            </a:r>
            <a:endParaRPr lang="en-IN" dirty="0"/>
          </a:p>
        </p:txBody>
      </p:sp>
      <p:sp>
        <p:nvSpPr>
          <p:cNvPr id="3" name="Content Placeholder 2"/>
          <p:cNvSpPr>
            <a:spLocks noGrp="1"/>
          </p:cNvSpPr>
          <p:nvPr>
            <p:ph idx="1"/>
          </p:nvPr>
        </p:nvSpPr>
        <p:spPr>
          <a:xfrm>
            <a:off x="1435608" y="1447800"/>
            <a:ext cx="7498080" cy="4717504"/>
          </a:xfrm>
        </p:spPr>
        <p:txBody>
          <a:bodyPr/>
          <a:lstStyle/>
          <a:p>
            <a:r>
              <a:rPr lang="en-IN" dirty="0" smtClean="0"/>
              <a:t>Online registrations of birth, death, marriage </a:t>
            </a:r>
          </a:p>
          <a:p>
            <a:r>
              <a:rPr lang="en-IN" dirty="0" smtClean="0"/>
              <a:t>Healthcare, educational services</a:t>
            </a:r>
          </a:p>
          <a:p>
            <a:r>
              <a:rPr lang="en-IN" dirty="0" smtClean="0"/>
              <a:t>Online filing of income tax</a:t>
            </a:r>
          </a:p>
          <a:p>
            <a:r>
              <a:rPr lang="en-IN" dirty="0" smtClean="0"/>
              <a:t>Online complaint registrations</a:t>
            </a:r>
          </a:p>
          <a:p>
            <a:r>
              <a:rPr lang="en-IN" dirty="0" smtClean="0"/>
              <a:t>Online tenders</a:t>
            </a:r>
          </a:p>
          <a:p>
            <a:r>
              <a:rPr lang="en-IN" dirty="0" smtClean="0"/>
              <a:t>Downloading forms</a:t>
            </a:r>
          </a:p>
          <a:p>
            <a:r>
              <a:rPr lang="en-IN" dirty="0" smtClean="0"/>
              <a:t>Voter registration</a:t>
            </a:r>
          </a:p>
          <a:p>
            <a:endParaRPr lang="en-IN" dirty="0" smtClean="0"/>
          </a:p>
          <a:p>
            <a:endParaRPr lang="en-IN" dirty="0"/>
          </a:p>
        </p:txBody>
      </p:sp>
    </p:spTree>
    <p:extLst>
      <p:ext uri="{BB962C8B-B14F-4D97-AF65-F5344CB8AC3E}">
        <p14:creationId xmlns:p14="http://schemas.microsoft.com/office/powerpoint/2010/main" val="18622555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err="1" smtClean="0"/>
              <a:t>eGovernance</a:t>
            </a:r>
            <a:r>
              <a:rPr lang="en-IN" dirty="0" smtClean="0"/>
              <a:t> benefits</a:t>
            </a:r>
            <a:endParaRPr lang="en-IN" dirty="0"/>
          </a:p>
        </p:txBody>
      </p:sp>
      <p:sp>
        <p:nvSpPr>
          <p:cNvPr id="3" name="Content Placeholder 2"/>
          <p:cNvSpPr>
            <a:spLocks noGrp="1"/>
          </p:cNvSpPr>
          <p:nvPr>
            <p:ph idx="1"/>
          </p:nvPr>
        </p:nvSpPr>
        <p:spPr>
          <a:xfrm>
            <a:off x="1435608" y="1447800"/>
            <a:ext cx="7498080" cy="3997424"/>
          </a:xfrm>
        </p:spPr>
        <p:txBody>
          <a:bodyPr/>
          <a:lstStyle/>
          <a:p>
            <a:r>
              <a:rPr lang="en-IN" dirty="0"/>
              <a:t>Fast &amp; easy services </a:t>
            </a:r>
          </a:p>
          <a:p>
            <a:r>
              <a:rPr lang="en-IN" dirty="0"/>
              <a:t>Increased accountability</a:t>
            </a:r>
          </a:p>
          <a:p>
            <a:r>
              <a:rPr lang="en-IN" dirty="0"/>
              <a:t>Increased transparency</a:t>
            </a:r>
          </a:p>
          <a:p>
            <a:r>
              <a:rPr lang="en-IN" dirty="0"/>
              <a:t>Reduced corruption</a:t>
            </a:r>
          </a:p>
          <a:p>
            <a:r>
              <a:rPr lang="en-IN" dirty="0"/>
              <a:t>Increased efficiency due to connectivity</a:t>
            </a:r>
          </a:p>
          <a:p>
            <a:r>
              <a:rPr lang="en-IN" dirty="0" smtClean="0"/>
              <a:t>Timesaving</a:t>
            </a:r>
          </a:p>
          <a:p>
            <a:endParaRPr lang="en-IN" dirty="0"/>
          </a:p>
        </p:txBody>
      </p:sp>
    </p:spTree>
    <p:extLst>
      <p:ext uri="{BB962C8B-B14F-4D97-AF65-F5344CB8AC3E}">
        <p14:creationId xmlns:p14="http://schemas.microsoft.com/office/powerpoint/2010/main" val="3294470030"/>
      </p:ext>
    </p:extLst>
  </p:cSld>
  <p:clrMapOvr>
    <a:masterClrMapping/>
  </p:clrMapOvr>
  <p:transition spd="slow">
    <p:wheel spokes="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Challenges</a:t>
            </a:r>
            <a:endParaRPr lang="en-IN" dirty="0"/>
          </a:p>
        </p:txBody>
      </p:sp>
      <p:sp>
        <p:nvSpPr>
          <p:cNvPr id="3" name="Content Placeholder 2"/>
          <p:cNvSpPr>
            <a:spLocks noGrp="1"/>
          </p:cNvSpPr>
          <p:nvPr>
            <p:ph idx="1"/>
          </p:nvPr>
        </p:nvSpPr>
        <p:spPr/>
        <p:txBody>
          <a:bodyPr/>
          <a:lstStyle/>
          <a:p>
            <a:r>
              <a:rPr lang="en-IN" dirty="0" smtClean="0"/>
              <a:t>Connectivity at rural places</a:t>
            </a:r>
          </a:p>
          <a:p>
            <a:r>
              <a:rPr lang="en-IN" dirty="0" smtClean="0"/>
              <a:t>Erratic power supply</a:t>
            </a:r>
          </a:p>
          <a:p>
            <a:r>
              <a:rPr lang="en-IN" dirty="0" smtClean="0"/>
              <a:t>Indian language support on devices</a:t>
            </a:r>
          </a:p>
          <a:p>
            <a:pPr lvl="1"/>
            <a:r>
              <a:rPr lang="en-IN" dirty="0" smtClean="0"/>
              <a:t>Lack of support in some devices</a:t>
            </a:r>
          </a:p>
          <a:p>
            <a:pPr lvl="1"/>
            <a:r>
              <a:rPr lang="en-IN" dirty="0" smtClean="0"/>
              <a:t>Lack </a:t>
            </a:r>
            <a:r>
              <a:rPr lang="en-IN" smtClean="0"/>
              <a:t>of awareness </a:t>
            </a:r>
            <a:endParaRPr lang="en-IN" dirty="0" smtClean="0"/>
          </a:p>
          <a:p>
            <a:endParaRPr lang="en-IN" dirty="0"/>
          </a:p>
        </p:txBody>
      </p:sp>
    </p:spTree>
    <p:extLst>
      <p:ext uri="{BB962C8B-B14F-4D97-AF65-F5344CB8AC3E}">
        <p14:creationId xmlns:p14="http://schemas.microsoft.com/office/powerpoint/2010/main" val="151248888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Resources</a:t>
            </a:r>
            <a:endParaRPr lang="en-IN" dirty="0"/>
          </a:p>
        </p:txBody>
      </p:sp>
      <p:sp>
        <p:nvSpPr>
          <p:cNvPr id="3" name="Content Placeholder 2"/>
          <p:cNvSpPr>
            <a:spLocks noGrp="1"/>
          </p:cNvSpPr>
          <p:nvPr>
            <p:ph idx="1"/>
          </p:nvPr>
        </p:nvSpPr>
        <p:spPr>
          <a:xfrm>
            <a:off x="1115616" y="1412776"/>
            <a:ext cx="7498080" cy="4800600"/>
          </a:xfrm>
        </p:spPr>
        <p:txBody>
          <a:bodyPr>
            <a:normAutofit/>
          </a:bodyPr>
          <a:lstStyle/>
          <a:p>
            <a:pPr marL="82296" indent="0">
              <a:buNone/>
            </a:pPr>
            <a:r>
              <a:rPr lang="en-IN" sz="2400" dirty="0" smtClean="0"/>
              <a:t>www.idrc.ca/EN/Resources/Publications/Collections/ICT4D/Pages/default.aspx</a:t>
            </a:r>
            <a:endParaRPr lang="en-IN" sz="2400" dirty="0"/>
          </a:p>
          <a:p>
            <a:endParaRPr lang="en-IN" sz="2400" dirty="0"/>
          </a:p>
          <a:p>
            <a:pPr marL="82296" indent="0">
              <a:buNone/>
            </a:pPr>
            <a:r>
              <a:rPr lang="en-IN" sz="2400" dirty="0" smtClean="0"/>
              <a:t>idl-bnc.idrc.ca/</a:t>
            </a:r>
            <a:r>
              <a:rPr lang="en-IN" sz="2400" dirty="0" err="1" smtClean="0"/>
              <a:t>dspace</a:t>
            </a:r>
            <a:r>
              <a:rPr lang="en-IN" sz="2400" dirty="0" smtClean="0"/>
              <a:t>/</a:t>
            </a:r>
            <a:r>
              <a:rPr lang="en-IN" sz="2400" dirty="0" err="1" smtClean="0"/>
              <a:t>bitstream</a:t>
            </a:r>
            <a:r>
              <a:rPr lang="en-IN" sz="2400" dirty="0" smtClean="0"/>
              <a:t>/10625/52228/1/IDL-52228.pdf</a:t>
            </a:r>
            <a:endParaRPr lang="en-IN" sz="2400" dirty="0"/>
          </a:p>
          <a:p>
            <a:pPr marL="82296" indent="0">
              <a:buNone/>
            </a:pPr>
            <a:endParaRPr lang="en-IN" dirty="0"/>
          </a:p>
        </p:txBody>
      </p:sp>
    </p:spTree>
    <p:extLst>
      <p:ext uri="{BB962C8B-B14F-4D97-AF65-F5344CB8AC3E}">
        <p14:creationId xmlns:p14="http://schemas.microsoft.com/office/powerpoint/2010/main" val="726695953"/>
      </p:ext>
    </p:extLst>
  </p:cSld>
  <p:clrMapOvr>
    <a:masterClrMapping/>
  </p:clrMapOvr>
  <p:transition spd="slow">
    <p:cove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2708920"/>
            <a:ext cx="7498080" cy="1143000"/>
          </a:xfrm>
        </p:spPr>
        <p:txBody>
          <a:bodyPr/>
          <a:lstStyle/>
          <a:p>
            <a:r>
              <a:rPr lang="en-US" dirty="0" smtClean="0"/>
              <a:t>Questions?</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3648" y="3068960"/>
            <a:ext cx="7498080" cy="1143000"/>
          </a:xfrm>
        </p:spPr>
        <p:txBody>
          <a:bodyPr/>
          <a:lstStyle/>
          <a:p>
            <a:r>
              <a:rPr lang="en-US" dirty="0" smtClean="0"/>
              <a:t>Thank you!</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iningPresentation">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100000" t="100000" r="100000" b="10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100000" t="100000" r="100000" b="10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51000" t="-20000" r="2000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7C07D1E-A757-4FA5-A73C-0C1FF1AF03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TrainingPresentation</Template>
  <TotalTime>0</TotalTime>
  <Words>988</Words>
  <Application>Microsoft Office PowerPoint</Application>
  <PresentationFormat>On-screen Show (4:3)</PresentationFormat>
  <Paragraphs>243</Paragraphs>
  <Slides>29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Calibri</vt:lpstr>
      <vt:lpstr>Gill Sans MT</vt:lpstr>
      <vt:lpstr>Verdana</vt:lpstr>
      <vt:lpstr>Wingdings 2</vt:lpstr>
      <vt:lpstr>TrainingPresentation</vt:lpstr>
      <vt:lpstr>ICT for Development</vt:lpstr>
      <vt:lpstr>ICT4D</vt:lpstr>
      <vt:lpstr>ICT</vt:lpstr>
      <vt:lpstr>Mobile phones and SMS</vt:lpstr>
      <vt:lpstr>Email</vt:lpstr>
      <vt:lpstr>World Wide Web</vt:lpstr>
      <vt:lpstr>ICT for Development areas</vt:lpstr>
      <vt:lpstr>Livelihood</vt:lpstr>
      <vt:lpstr>Agriculture</vt:lpstr>
      <vt:lpstr>Health</vt:lpstr>
      <vt:lpstr>eHealth</vt:lpstr>
      <vt:lpstr>Weather &amp; Climate</vt:lpstr>
      <vt:lpstr>ICT for Education </vt:lpstr>
      <vt:lpstr>Education</vt:lpstr>
      <vt:lpstr>E-Learning</vt:lpstr>
      <vt:lpstr>Using multimedia in Education</vt:lpstr>
      <vt:lpstr>Benefits of E-Learning</vt:lpstr>
      <vt:lpstr>Technology in classroom</vt:lpstr>
      <vt:lpstr>Learning Cycle Structure</vt:lpstr>
      <vt:lpstr>Learning Management System</vt:lpstr>
      <vt:lpstr>ICT Enabled Learning benefits</vt:lpstr>
      <vt:lpstr>PowerPoint Presentation</vt:lpstr>
      <vt:lpstr>eGovernance</vt:lpstr>
      <vt:lpstr>eGovernance examples</vt:lpstr>
      <vt:lpstr>eGovernance benefits</vt:lpstr>
      <vt:lpstr>Challenges</vt:lpstr>
      <vt:lpstr>Resources</vt:lpstr>
      <vt:lpstr>Questions?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2014-01-23T11:36:07Z</dcterms:created>
  <dcterms:modified xsi:type="dcterms:W3CDTF">2014-12-28T03:21:50Z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TC100822959990</vt:lpwstr>
  </property>
</Properties>
</file>