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6" r:id="rId2"/>
    <p:sldId id="258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9" r:id="rId13"/>
    <p:sldId id="277" r:id="rId14"/>
    <p:sldId id="276" r:id="rId15"/>
    <p:sldId id="288" r:id="rId16"/>
    <p:sldId id="280" r:id="rId17"/>
    <p:sldId id="281" r:id="rId18"/>
    <p:sldId id="282" r:id="rId19"/>
    <p:sldId id="283" r:id="rId20"/>
    <p:sldId id="278" r:id="rId21"/>
    <p:sldId id="279" r:id="rId22"/>
    <p:sldId id="284" r:id="rId23"/>
    <p:sldId id="285" r:id="rId24"/>
    <p:sldId id="266" r:id="rId25"/>
    <p:sldId id="267" r:id="rId26"/>
    <p:sldId id="270" r:id="rId27"/>
    <p:sldId id="271" r:id="rId28"/>
    <p:sldId id="273" r:id="rId29"/>
    <p:sldId id="275" r:id="rId30"/>
    <p:sldId id="274" r:id="rId31"/>
    <p:sldId id="287" r:id="rId32"/>
    <p:sldId id="268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2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47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97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015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913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0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036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7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10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85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5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528258-C39F-0E4F-9526-F7C3F0B0C7B9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3C17B-25C7-C049-BEC0-5E2228D68D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8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27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Scalability and Security Issues in Distributed Trust based Crypto-Currency Systems like BITCOIN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Sharath Chandra Ram</a:t>
            </a:r>
            <a:br>
              <a:rPr lang="en-US" dirty="0" smtClean="0"/>
            </a:br>
            <a:r>
              <a:rPr lang="en-US" dirty="0" err="1" smtClean="0"/>
              <a:t>sharath@cis-india.org</a:t>
            </a:r>
            <a:endParaRPr lang="en-US" dirty="0"/>
          </a:p>
        </p:txBody>
      </p:sp>
      <p:pic>
        <p:nvPicPr>
          <p:cNvPr id="4" name="Picture 3" descr="CIS-PNG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97" y="434936"/>
            <a:ext cx="4630303" cy="177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87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1521" y="349620"/>
            <a:ext cx="75461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The Byzantine General’s Problem –</a:t>
            </a:r>
          </a:p>
          <a:p>
            <a:pPr algn="ctr"/>
            <a:r>
              <a:rPr lang="en-US" sz="3200" b="1" dirty="0" smtClean="0"/>
              <a:t>Fault/</a:t>
            </a:r>
            <a:r>
              <a:rPr lang="en-US" sz="3200" b="1" dirty="0" err="1" smtClean="0"/>
              <a:t>MisTrust</a:t>
            </a:r>
            <a:r>
              <a:rPr lang="en-US" sz="3200" b="1" dirty="0" smtClean="0"/>
              <a:t> Tolerance in Distributed Computation</a:t>
            </a:r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</p:txBody>
      </p:sp>
      <p:pic>
        <p:nvPicPr>
          <p:cNvPr id="5" name="Picture 4" descr="bcbyz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38" y="2409842"/>
            <a:ext cx="6524181" cy="313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85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7703" y="1039215"/>
            <a:ext cx="753787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 smtClean="0"/>
          </a:p>
          <a:p>
            <a:endParaRPr lang="en-US" sz="3200" dirty="0"/>
          </a:p>
          <a:p>
            <a:r>
              <a:rPr lang="en-US" sz="3200" dirty="0" err="1" smtClean="0"/>
              <a:t>Bitcoin</a:t>
            </a:r>
            <a:r>
              <a:rPr lang="en-US" sz="3200" dirty="0" smtClean="0"/>
              <a:t>/</a:t>
            </a:r>
            <a:r>
              <a:rPr lang="en-US" sz="3200" dirty="0" err="1" smtClean="0"/>
              <a:t>Cryptocurrency</a:t>
            </a:r>
            <a:r>
              <a:rPr lang="en-US" sz="3200" dirty="0" smtClean="0"/>
              <a:t> in many ways is analogous </a:t>
            </a:r>
            <a:r>
              <a:rPr lang="en-US" sz="3200" dirty="0"/>
              <a:t>to the Internet  of </a:t>
            </a:r>
            <a:r>
              <a:rPr lang="en-US" sz="3200" dirty="0" smtClean="0"/>
              <a:t>money:</a:t>
            </a:r>
            <a:endParaRPr lang="en-US" sz="3200" dirty="0"/>
          </a:p>
          <a:p>
            <a:endParaRPr lang="en-US" sz="3200" dirty="0"/>
          </a:p>
          <a:p>
            <a:pPr marL="457200" lvl="0" indent="-457200">
              <a:buFont typeface="Arial"/>
              <a:buChar char="•"/>
            </a:pPr>
            <a:r>
              <a:rPr lang="en-US" sz="3200" dirty="0"/>
              <a:t>a network for propagating value </a:t>
            </a:r>
          </a:p>
          <a:p>
            <a:pPr marL="457200" lvl="0" indent="-457200">
              <a:buFont typeface="Arial"/>
              <a:buChar char="•"/>
            </a:pPr>
            <a:r>
              <a:rPr lang="en-US" sz="3200" dirty="0"/>
              <a:t>securing ownership of digital assets via distributed computation</a:t>
            </a:r>
            <a:r>
              <a:rPr lang="en-US" sz="3200" dirty="0" smtClean="0"/>
              <a:t>.</a:t>
            </a:r>
          </a:p>
          <a:p>
            <a:pPr marL="457200" lvl="0" indent="-457200">
              <a:buFont typeface="Arial"/>
              <a:buChar char="•"/>
            </a:pPr>
            <a:r>
              <a:rPr lang="en-US" sz="3200" dirty="0" smtClean="0"/>
              <a:t>And all this is an innately trust-based, insecure and potentially vulnerable environment.</a:t>
            </a:r>
            <a:endParaRPr lang="en-US" sz="3200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Picture 6" descr="fbitco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70" y="0"/>
            <a:ext cx="2771243" cy="207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415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931" y="923747"/>
            <a:ext cx="8635697" cy="52322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b="1" dirty="0" smtClean="0"/>
              <a:t>Traditional Paper Currency </a:t>
            </a:r>
            <a:r>
              <a:rPr lang="en-US" sz="2800" b="1" dirty="0" err="1" smtClean="0"/>
              <a:t>Vs</a:t>
            </a:r>
            <a:r>
              <a:rPr lang="en-US" sz="2800" b="1" dirty="0" smtClean="0"/>
              <a:t> Digital Crypto Money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Concerns when dealing with any sort of currency – </a:t>
            </a:r>
          </a:p>
          <a:p>
            <a:r>
              <a:rPr lang="en-US" sz="2800" b="1" dirty="0" smtClean="0"/>
              <a:t>And How a decentralized network is essential for </a:t>
            </a:r>
          </a:p>
          <a:p>
            <a:r>
              <a:rPr lang="en-US" sz="2800" b="1" dirty="0" smtClean="0"/>
              <a:t>secure crypto-currency :</a:t>
            </a:r>
          </a:p>
          <a:p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Can I trust the money is authentic and not counterfeit</a:t>
            </a:r>
            <a:r>
              <a:rPr lang="en-US" sz="2800" dirty="0" smtClean="0"/>
              <a:t>?</a:t>
            </a:r>
          </a:p>
          <a:p>
            <a:endParaRPr lang="en-US" sz="2800" dirty="0"/>
          </a:p>
          <a:p>
            <a:pPr marL="285750" indent="-285750">
              <a:buFont typeface="Arial"/>
              <a:buChar char="•"/>
            </a:pPr>
            <a:r>
              <a:rPr lang="en-US" sz="2800" dirty="0"/>
              <a:t>Can I be sure that no one else can claim that this </a:t>
            </a:r>
            <a:r>
              <a:rPr lang="en-US" sz="2800" dirty="0" smtClean="0"/>
              <a:t>money</a:t>
            </a:r>
          </a:p>
          <a:p>
            <a:r>
              <a:rPr lang="en-US" sz="2800" dirty="0" smtClean="0"/>
              <a:t> </a:t>
            </a:r>
            <a:r>
              <a:rPr lang="en-US" sz="2800" dirty="0"/>
              <a:t>belongs to them and </a:t>
            </a:r>
            <a:r>
              <a:rPr lang="en-US" sz="2800" dirty="0" smtClean="0"/>
              <a:t>not me</a:t>
            </a:r>
            <a:r>
              <a:rPr lang="en-US" sz="2800" dirty="0"/>
              <a:t>? </a:t>
            </a:r>
            <a:r>
              <a:rPr lang="en-US" sz="2800" dirty="0" smtClean="0"/>
              <a:t>( “</a:t>
            </a:r>
            <a:r>
              <a:rPr lang="en-US" sz="2800" dirty="0"/>
              <a:t>double-spend” problem)</a:t>
            </a:r>
            <a:endParaRPr lang="en-US" sz="28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87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298"/>
            <a:ext cx="8229600" cy="52620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            </a:t>
            </a:r>
            <a:r>
              <a:rPr lang="en-US" sz="3500" b="1" dirty="0" smtClean="0"/>
              <a:t>The Byzantine Generals’ Problem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b="1" dirty="0"/>
              <a:t>Communicating only by messenger, the generals must agree upon a common battle plan. </a:t>
            </a:r>
            <a:r>
              <a:rPr lang="en-US" b="1" dirty="0" smtClean="0"/>
              <a:t>However</a:t>
            </a:r>
            <a:r>
              <a:rPr lang="en-US" b="1" dirty="0"/>
              <a:t>, one or more of them  may be traitors who will try to confuse the others.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The </a:t>
            </a:r>
            <a:r>
              <a:rPr lang="en-US" dirty="0" smtClean="0">
                <a:solidFill>
                  <a:srgbClr val="0000FF"/>
                </a:solidFill>
              </a:rPr>
              <a:t>problem :  To </a:t>
            </a:r>
            <a:r>
              <a:rPr lang="en-US" dirty="0">
                <a:solidFill>
                  <a:srgbClr val="0000FF"/>
                </a:solidFill>
              </a:rPr>
              <a:t>find an algorithm to ensure that </a:t>
            </a:r>
            <a:r>
              <a:rPr lang="en-US" dirty="0" smtClean="0">
                <a:solidFill>
                  <a:srgbClr val="0000FF"/>
                </a:solidFill>
              </a:rPr>
              <a:t>loyal </a:t>
            </a:r>
            <a:r>
              <a:rPr lang="en-US" dirty="0">
                <a:solidFill>
                  <a:srgbClr val="0000FF"/>
                </a:solidFill>
              </a:rPr>
              <a:t>generals will reach </a:t>
            </a:r>
            <a:r>
              <a:rPr lang="en-US" dirty="0" smtClean="0">
                <a:solidFill>
                  <a:srgbClr val="0000FF"/>
                </a:solidFill>
              </a:rPr>
              <a:t>a the desired agreement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8725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yzantine_depic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194" y="1105197"/>
            <a:ext cx="8189260" cy="418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5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1921"/>
            <a:ext cx="8229600" cy="53114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REFLECTIONS/SOLUTIONS to the BYZANTINE GENERAL’s PROBLEM that influence Design of the BITCOIN Distributed Computation System</a:t>
            </a:r>
            <a:r>
              <a:rPr lang="en-US" dirty="0" smtClean="0"/>
              <a:t>: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Using only oral messages, this problem is  solvable </a:t>
            </a:r>
            <a:r>
              <a:rPr lang="en-US" b="1" dirty="0" smtClean="0"/>
              <a:t>if and only if </a:t>
            </a:r>
            <a:r>
              <a:rPr lang="en-US" dirty="0" smtClean="0"/>
              <a:t>more than two-thirds of the generals are loyal; so a single traitor can confound two loyal generals.  </a:t>
            </a:r>
            <a:r>
              <a:rPr lang="en-US" b="1" dirty="0" smtClean="0">
                <a:solidFill>
                  <a:srgbClr val="0000FF"/>
                </a:solidFill>
              </a:rPr>
              <a:t>(Temporality of messages and the ability to misquote)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0000FF"/>
                </a:solidFill>
              </a:rPr>
              <a:t>With </a:t>
            </a:r>
            <a:r>
              <a:rPr lang="en-US" b="1" dirty="0" err="1" smtClean="0">
                <a:solidFill>
                  <a:srgbClr val="0000FF"/>
                </a:solidFill>
              </a:rPr>
              <a:t>unforgeable</a:t>
            </a:r>
            <a:r>
              <a:rPr lang="en-US" b="1" dirty="0" smtClean="0">
                <a:solidFill>
                  <a:srgbClr val="0000FF"/>
                </a:solidFill>
              </a:rPr>
              <a:t> written messages, the problem is solvable for any number of generals and possible traitors.</a:t>
            </a:r>
            <a:r>
              <a:rPr lang="en-US" b="1" dirty="0" smtClean="0">
                <a:solidFill>
                  <a:srgbClr val="0000FF"/>
                </a:solidFill>
                <a:effectLst/>
              </a:rPr>
              <a:t> </a:t>
            </a:r>
            <a:endParaRPr lang="en-US" b="1" dirty="0" smtClean="0">
              <a:solidFill>
                <a:srgbClr val="0000FF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0623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5345" y="593838"/>
            <a:ext cx="8395573" cy="9479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Ultimately all Fault Tolerant strategies  share </a:t>
            </a:r>
            <a:r>
              <a:rPr lang="en-US" sz="2800" dirty="0">
                <a:solidFill>
                  <a:srgbClr val="0000FF"/>
                </a:solidFill>
              </a:rPr>
              <a:t>a common </a:t>
            </a:r>
            <a:r>
              <a:rPr lang="en-US" sz="2800" dirty="0" smtClean="0">
                <a:solidFill>
                  <a:srgbClr val="0000FF"/>
                </a:solidFill>
              </a:rPr>
              <a:t>strategy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&gt;&gt;&gt;&gt;&gt;&gt;&gt;&gt;&gt;&gt;</a:t>
            </a:r>
            <a:endParaRPr lang="en-US" sz="2800" dirty="0"/>
          </a:p>
          <a:p>
            <a:pPr algn="ctr"/>
            <a:endParaRPr lang="en-US" sz="2800" b="1" dirty="0" smtClean="0"/>
          </a:p>
          <a:p>
            <a:pPr algn="ctr"/>
            <a:r>
              <a:rPr lang="en-US" sz="3200" b="1" dirty="0" smtClean="0">
                <a:solidFill>
                  <a:srgbClr val="0000FF"/>
                </a:solidFill>
              </a:rPr>
              <a:t>Redundancy</a:t>
            </a:r>
          </a:p>
          <a:p>
            <a:pPr algn="ctr"/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i="1" dirty="0" smtClean="0">
                <a:solidFill>
                  <a:srgbClr val="0000FF"/>
                </a:solidFill>
              </a:rPr>
              <a:t> A Misplaced House-Keys Situation needs Duplicate Keys</a:t>
            </a:r>
          </a:p>
          <a:p>
            <a:pPr marL="457200" indent="-457200">
              <a:buFont typeface="Arial"/>
              <a:buChar char="•"/>
            </a:pPr>
            <a:r>
              <a:rPr lang="en-US" sz="2800" i="1" dirty="0" smtClean="0">
                <a:solidFill>
                  <a:srgbClr val="0000FF"/>
                </a:solidFill>
              </a:rPr>
              <a:t> A Flat </a:t>
            </a:r>
            <a:r>
              <a:rPr lang="en-US" sz="2800" i="1" dirty="0" err="1" smtClean="0">
                <a:solidFill>
                  <a:srgbClr val="0000FF"/>
                </a:solidFill>
              </a:rPr>
              <a:t>Tyre</a:t>
            </a:r>
            <a:r>
              <a:rPr lang="en-US" sz="2800" i="1" dirty="0" smtClean="0">
                <a:solidFill>
                  <a:srgbClr val="0000FF"/>
                </a:solidFill>
              </a:rPr>
              <a:t> Situation relies on the redundant </a:t>
            </a:r>
            <a:r>
              <a:rPr lang="en-US" sz="2800" i="1" dirty="0" err="1" smtClean="0">
                <a:solidFill>
                  <a:srgbClr val="0000FF"/>
                </a:solidFill>
              </a:rPr>
              <a:t>Stepney</a:t>
            </a:r>
            <a:endParaRPr lang="en-US" sz="2800" i="1" dirty="0" smtClean="0">
              <a:solidFill>
                <a:srgbClr val="0000FF"/>
              </a:solidFill>
            </a:endParaRP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b="1" dirty="0" smtClean="0"/>
              <a:t>And in fault tolerant Software Design, Redundancy takes the form of   ---------</a:t>
            </a:r>
            <a:r>
              <a:rPr lang="en-US" sz="2800" b="1" dirty="0" smtClean="0">
                <a:sym typeface="Wingdings"/>
              </a:rPr>
              <a:t> </a:t>
            </a:r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pPr algn="ctr"/>
            <a:endParaRPr lang="en-US" sz="2800" b="1" dirty="0" smtClean="0"/>
          </a:p>
          <a:p>
            <a:pPr algn="ctr"/>
            <a:endParaRPr lang="en-US" sz="28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688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dunc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6" y="1133254"/>
            <a:ext cx="6831181" cy="54649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2885" y="265243"/>
            <a:ext cx="877523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And for fault tolerant Software Design, Redundancy takes </a:t>
            </a:r>
          </a:p>
          <a:p>
            <a:r>
              <a:rPr lang="en-US" sz="2800" b="1" dirty="0" smtClean="0"/>
              <a:t>the form of …</a:t>
            </a:r>
            <a:r>
              <a:rPr lang="en-US" sz="2800" b="1" dirty="0" smtClean="0">
                <a:solidFill>
                  <a:srgbClr val="FF0000"/>
                </a:solidFill>
              </a:rPr>
              <a:t>       DATA REPLICATION !!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465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930" y="158817"/>
            <a:ext cx="827110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This leads to a SCALABILITY ISSUE in BITCOIN P2P NETWORK to MAINTAIN DISTRIBUTED TRUST</a:t>
            </a:r>
          </a:p>
          <a:p>
            <a:endParaRPr lang="en-US" sz="3200" b="1" dirty="0" smtClean="0"/>
          </a:p>
          <a:p>
            <a:endParaRPr lang="en-US" b="1" dirty="0" smtClean="0"/>
          </a:p>
          <a:p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42740" y="1370200"/>
            <a:ext cx="79402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Every Peer in the </a:t>
            </a:r>
            <a:r>
              <a:rPr lang="en-US" sz="2400" b="1" dirty="0" err="1" smtClean="0"/>
              <a:t>Bitcoin</a:t>
            </a:r>
            <a:r>
              <a:rPr lang="en-US" sz="2400" b="1" dirty="0" smtClean="0"/>
              <a:t> network maintains the ‘ledger’ (</a:t>
            </a:r>
            <a:r>
              <a:rPr lang="en-US" sz="2400" b="1" dirty="0" err="1" smtClean="0"/>
              <a:t>blockchain</a:t>
            </a:r>
            <a:r>
              <a:rPr lang="en-US" sz="2400" b="1" dirty="0" smtClean="0"/>
              <a:t>) for all transactions that have occurred network . This today amounts to a whopping 33GB of Hard Drive Space and is growing. (</a:t>
            </a:r>
            <a:r>
              <a:rPr lang="en-US" sz="2400" b="1" dirty="0" smtClean="0">
                <a:solidFill>
                  <a:srgbClr val="0000FF"/>
                </a:solidFill>
              </a:rPr>
              <a:t>Cost of memory/computation related to value of mining </a:t>
            </a:r>
            <a:r>
              <a:rPr lang="en-US" sz="2400" b="1" dirty="0" err="1" smtClean="0">
                <a:solidFill>
                  <a:srgbClr val="0000FF"/>
                </a:solidFill>
              </a:rPr>
              <a:t>bitcoins</a:t>
            </a:r>
            <a:r>
              <a:rPr lang="en-US" sz="2400" b="1" dirty="0" smtClean="0">
                <a:solidFill>
                  <a:srgbClr val="0000FF"/>
                </a:solidFill>
              </a:rPr>
              <a:t>? – An Elegant problem yet unsolved – Maxwell’s Demon and the elemental  Thermodynamics of Computation</a:t>
            </a:r>
            <a:r>
              <a:rPr lang="en-US" sz="2400" b="1" dirty="0" smtClean="0"/>
              <a:t>)</a:t>
            </a:r>
          </a:p>
          <a:p>
            <a:endParaRPr lang="en-US" dirty="0"/>
          </a:p>
        </p:txBody>
      </p:sp>
      <p:pic>
        <p:nvPicPr>
          <p:cNvPr id="6" name="Picture 5" descr="blockledg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013" y="4027996"/>
            <a:ext cx="6010627" cy="255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4868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bitcoi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764" y="461875"/>
            <a:ext cx="2925199" cy="21938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764" y="2838500"/>
            <a:ext cx="740026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/>
              <a:t>A de-centralized peer-to-peer network (</a:t>
            </a:r>
            <a:r>
              <a:rPr lang="en-US" sz="2400" b="1" dirty="0">
                <a:solidFill>
                  <a:srgbClr val="FF0000"/>
                </a:solidFill>
              </a:rPr>
              <a:t>the </a:t>
            </a:r>
            <a:r>
              <a:rPr lang="en-US" sz="2400" b="1" dirty="0" err="1">
                <a:solidFill>
                  <a:srgbClr val="FF0000"/>
                </a:solidFill>
              </a:rPr>
              <a:t>bitcoin</a:t>
            </a:r>
            <a:r>
              <a:rPr lang="en-US" sz="2400" b="1" dirty="0">
                <a:solidFill>
                  <a:srgbClr val="FF0000"/>
                </a:solidFill>
              </a:rPr>
              <a:t> protocol</a:t>
            </a:r>
            <a:r>
              <a:rPr lang="en-US" sz="2400" dirty="0"/>
              <a:t>)</a:t>
            </a:r>
            <a:r>
              <a:rPr lang="en-US" sz="2400" dirty="0" smtClean="0"/>
              <a:t>;</a:t>
            </a:r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 public transaction ledger (</a:t>
            </a:r>
            <a:r>
              <a:rPr lang="en-US" sz="2400" b="1" dirty="0">
                <a:solidFill>
                  <a:srgbClr val="FF0000"/>
                </a:solidFill>
              </a:rPr>
              <a:t>the </a:t>
            </a:r>
            <a:r>
              <a:rPr lang="en-US" sz="2400" b="1" dirty="0" err="1">
                <a:solidFill>
                  <a:srgbClr val="FF0000"/>
                </a:solidFill>
              </a:rPr>
              <a:t>blockchain</a:t>
            </a:r>
            <a:r>
              <a:rPr lang="en-US" sz="2400" dirty="0"/>
              <a:t>)</a:t>
            </a:r>
            <a:r>
              <a:rPr lang="en-US" sz="2400" dirty="0" smtClean="0"/>
              <a:t>;</a:t>
            </a:r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 de-centralized mathematical and deterministic currency issuance (</a:t>
            </a:r>
            <a:r>
              <a:rPr lang="en-US" sz="2400" b="1" dirty="0">
                <a:solidFill>
                  <a:srgbClr val="FF0000"/>
                </a:solidFill>
              </a:rPr>
              <a:t>distributed mining</a:t>
            </a:r>
            <a:r>
              <a:rPr lang="en-US" sz="2400" dirty="0"/>
              <a:t>)</a:t>
            </a:r>
            <a:r>
              <a:rPr lang="en-US" sz="2400" dirty="0" smtClean="0"/>
              <a:t>,</a:t>
            </a:r>
          </a:p>
          <a:p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/>
              <a:t>A de-centralized transaction verification system (</a:t>
            </a:r>
            <a:r>
              <a:rPr lang="en-US" sz="2400" b="1" dirty="0">
                <a:solidFill>
                  <a:srgbClr val="FF0000"/>
                </a:solidFill>
              </a:rPr>
              <a:t>transaction script</a:t>
            </a:r>
            <a:r>
              <a:rPr lang="en-US" sz="2400" dirty="0"/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7776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08217" y="313414"/>
            <a:ext cx="7702815" cy="6647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RISK Modeling - CLIENT INTERFACE PARADIGMS for BITCOIN SERVICES</a:t>
            </a:r>
          </a:p>
          <a:p>
            <a:endParaRPr lang="en-US" b="1" i="1" dirty="0"/>
          </a:p>
          <a:p>
            <a:r>
              <a:rPr lang="en-US" b="1" i="1" dirty="0" smtClean="0"/>
              <a:t>Full </a:t>
            </a:r>
            <a:r>
              <a:rPr lang="en-US" b="1" i="1" dirty="0"/>
              <a:t>Client</a:t>
            </a:r>
            <a:endParaRPr lang="en-US" dirty="0"/>
          </a:p>
          <a:p>
            <a:r>
              <a:rPr lang="en-US" dirty="0"/>
              <a:t>A full client, or “full node” is a client that stores the entire history of </a:t>
            </a:r>
            <a:r>
              <a:rPr lang="en-US" dirty="0" err="1"/>
              <a:t>bitcoin</a:t>
            </a:r>
            <a:r>
              <a:rPr lang="en-US" dirty="0"/>
              <a:t> transactions</a:t>
            </a:r>
            <a:r>
              <a:rPr lang="en-US" dirty="0" smtClean="0"/>
              <a:t>, manages </a:t>
            </a:r>
            <a:r>
              <a:rPr lang="en-US" dirty="0"/>
              <a:t>the user’s wallets and can initiate transactions directly on the </a:t>
            </a:r>
            <a:r>
              <a:rPr lang="en-US" dirty="0" err="1"/>
              <a:t>bitcoin</a:t>
            </a:r>
            <a:r>
              <a:rPr lang="en-US" dirty="0"/>
              <a:t> network. This </a:t>
            </a:r>
            <a:r>
              <a:rPr lang="en-US" dirty="0" smtClean="0"/>
              <a:t>is similar </a:t>
            </a:r>
            <a:r>
              <a:rPr lang="en-US" dirty="0"/>
              <a:t>to a standalone email server, in that it handles all aspects of the protocol without </a:t>
            </a:r>
            <a:r>
              <a:rPr lang="en-US" dirty="0" smtClean="0"/>
              <a:t>relying on </a:t>
            </a:r>
            <a:r>
              <a:rPr lang="en-US" dirty="0"/>
              <a:t>any other servers or third party services.</a:t>
            </a:r>
          </a:p>
          <a:p>
            <a:endParaRPr lang="en-US" b="1" i="1" dirty="0" smtClean="0"/>
          </a:p>
          <a:p>
            <a:r>
              <a:rPr lang="en-US" b="1" i="1" dirty="0" smtClean="0"/>
              <a:t>Light </a:t>
            </a:r>
            <a:r>
              <a:rPr lang="en-US" b="1" i="1" dirty="0"/>
              <a:t>Client</a:t>
            </a:r>
            <a:endParaRPr lang="en-US" dirty="0"/>
          </a:p>
          <a:p>
            <a:r>
              <a:rPr lang="en-US" dirty="0"/>
              <a:t>A lightweight client stores the user’s wallet but relies on third-party owned servers for access </a:t>
            </a:r>
            <a:r>
              <a:rPr lang="en-US" dirty="0" smtClean="0"/>
              <a:t>to the </a:t>
            </a:r>
            <a:r>
              <a:rPr lang="en-US" dirty="0" err="1"/>
              <a:t>bitcoin</a:t>
            </a:r>
            <a:r>
              <a:rPr lang="en-US" dirty="0"/>
              <a:t> transactions and network. The light client does not store a full copy of all </a:t>
            </a:r>
            <a:r>
              <a:rPr lang="en-US" dirty="0" smtClean="0"/>
              <a:t>transactions and </a:t>
            </a:r>
            <a:r>
              <a:rPr lang="en-US" dirty="0"/>
              <a:t>therefore must trust the third party servers for transaction validation. This is similar to </a:t>
            </a:r>
            <a:r>
              <a:rPr lang="en-US" dirty="0" smtClean="0"/>
              <a:t>a standalone </a:t>
            </a:r>
            <a:r>
              <a:rPr lang="en-US" dirty="0"/>
              <a:t>email client that connects to a mail server for access to a mailbox, in that it relies on </a:t>
            </a:r>
            <a:r>
              <a:rPr lang="en-US" dirty="0" smtClean="0"/>
              <a:t>a third </a:t>
            </a:r>
            <a:r>
              <a:rPr lang="en-US" dirty="0"/>
              <a:t>party for interactions with the network.</a:t>
            </a:r>
          </a:p>
          <a:p>
            <a:endParaRPr lang="en-US" b="1" i="1" dirty="0" smtClean="0"/>
          </a:p>
          <a:p>
            <a:r>
              <a:rPr lang="en-US" b="1" i="1" dirty="0" smtClean="0"/>
              <a:t>Web </a:t>
            </a:r>
            <a:r>
              <a:rPr lang="en-US" b="1" i="1" dirty="0"/>
              <a:t>Client</a:t>
            </a:r>
            <a:endParaRPr lang="en-US" dirty="0"/>
          </a:p>
          <a:p>
            <a:r>
              <a:rPr lang="en-US" dirty="0"/>
              <a:t>Web-clients are accessed through a web browser and store the user’s wallet on a server owned by a</a:t>
            </a:r>
          </a:p>
          <a:p>
            <a:r>
              <a:rPr lang="en-US" dirty="0"/>
              <a:t>third party. This is similar to webmail, in that it relies entirely on a third party server.</a:t>
            </a:r>
          </a:p>
        </p:txBody>
      </p:sp>
    </p:spTree>
    <p:extLst>
      <p:ext uri="{BB962C8B-B14F-4D97-AF65-F5344CB8AC3E}">
        <p14:creationId xmlns:p14="http://schemas.microsoft.com/office/powerpoint/2010/main" val="4184098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tcointheft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400" y="278667"/>
            <a:ext cx="4585642" cy="30699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3471" y="3429000"/>
            <a:ext cx="733014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Mass theft of </a:t>
            </a:r>
            <a:r>
              <a:rPr lang="en-US" sz="2400" b="1" dirty="0" err="1"/>
              <a:t>cryptocurrency</a:t>
            </a:r>
            <a:r>
              <a:rPr lang="en-US" sz="2400" b="1" dirty="0"/>
              <a:t> is usually accomplished through </a:t>
            </a:r>
            <a:r>
              <a:rPr lang="en-US" sz="2400" b="1" dirty="0" smtClean="0"/>
              <a:t>: </a:t>
            </a:r>
            <a:endParaRPr lang="en-US" dirty="0"/>
          </a:p>
          <a:p>
            <a:pPr marL="285750" lvl="0" indent="-285750">
              <a:buFont typeface="Arial"/>
              <a:buChar char="•"/>
            </a:pPr>
            <a:r>
              <a:rPr lang="en-US" sz="2000" b="1" dirty="0" smtClean="0"/>
              <a:t>Hacking </a:t>
            </a:r>
            <a:r>
              <a:rPr lang="en-US" sz="2000" b="1" dirty="0"/>
              <a:t>of exchanges or marketplaces. </a:t>
            </a:r>
            <a:r>
              <a:rPr lang="en-US" sz="2000" dirty="0"/>
              <a:t>(well-publicized Thefts, and the total number of stolen coins is known.)</a:t>
            </a:r>
          </a:p>
          <a:p>
            <a:r>
              <a:rPr lang="en-US" sz="2000" dirty="0"/>
              <a:t> </a:t>
            </a:r>
          </a:p>
          <a:p>
            <a:pPr marL="285750" lvl="0" indent="-285750">
              <a:buFont typeface="Arial"/>
              <a:buChar char="•"/>
            </a:pPr>
            <a:r>
              <a:rPr lang="en-US" sz="2000" dirty="0"/>
              <a:t> </a:t>
            </a:r>
            <a:r>
              <a:rPr lang="en-US" sz="2000" b="1" dirty="0"/>
              <a:t>Individual users' wallets or exchange accounts via </a:t>
            </a:r>
            <a:r>
              <a:rPr lang="en-US" sz="2000" b="1" dirty="0" smtClean="0"/>
              <a:t>malware: </a:t>
            </a:r>
            <a:endParaRPr lang="en-US" sz="2000" b="1" dirty="0"/>
          </a:p>
          <a:p>
            <a:r>
              <a:rPr lang="en-US" sz="2000" dirty="0"/>
              <a:t> </a:t>
            </a:r>
          </a:p>
          <a:p>
            <a:pPr lvl="0"/>
            <a:r>
              <a:rPr lang="en-US" sz="2000" dirty="0" smtClean="0"/>
              <a:t>                                </a:t>
            </a:r>
            <a:r>
              <a:rPr lang="en-US" sz="2000" b="1" dirty="0" smtClean="0"/>
              <a:t>a)general</a:t>
            </a:r>
            <a:r>
              <a:rPr lang="en-US" sz="2000" b="1" dirty="0"/>
              <a:t>-purpose remote access </a:t>
            </a:r>
            <a:r>
              <a:rPr lang="en-US" sz="2000" b="1" dirty="0" err="1"/>
              <a:t>trojans</a:t>
            </a:r>
            <a:r>
              <a:rPr lang="en-US" sz="2000" b="1" dirty="0"/>
              <a:t> (RATs) </a:t>
            </a:r>
          </a:p>
          <a:p>
            <a:pPr lvl="0"/>
            <a:r>
              <a:rPr lang="en-US" sz="2000" b="1" dirty="0" smtClean="0"/>
              <a:t>                                b)specialized </a:t>
            </a:r>
            <a:r>
              <a:rPr lang="en-US" sz="2000" b="1" dirty="0" err="1"/>
              <a:t>cryptocurrency</a:t>
            </a:r>
            <a:r>
              <a:rPr lang="en-US" sz="2000" b="1" dirty="0"/>
              <a:t>-stealing malware </a:t>
            </a:r>
            <a:r>
              <a:rPr lang="en-US" sz="2000" b="1" dirty="0" smtClean="0"/>
              <a:t>         </a:t>
            </a:r>
          </a:p>
          <a:p>
            <a:pPr lvl="0"/>
            <a:r>
              <a:rPr lang="en-US" sz="2000" b="1" dirty="0"/>
              <a:t> </a:t>
            </a:r>
            <a:r>
              <a:rPr lang="en-US" sz="2000" b="1" dirty="0" smtClean="0"/>
              <a:t>                                  (</a:t>
            </a:r>
            <a:r>
              <a:rPr lang="en-US" sz="2000" b="1" dirty="0"/>
              <a:t>CCSM)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19472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3975"/>
            <a:ext cx="8229600" cy="11875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 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MtGox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8" y="884404"/>
            <a:ext cx="3588430" cy="17942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7568" y="2456795"/>
            <a:ext cx="75048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Mt </a:t>
            </a:r>
            <a:r>
              <a:rPr lang="en-US" sz="2800" b="1" dirty="0" err="1" smtClean="0"/>
              <a:t>Gox</a:t>
            </a:r>
            <a:r>
              <a:rPr lang="en-US" sz="2800" b="1" dirty="0" smtClean="0"/>
              <a:t> handled 70% of total </a:t>
            </a:r>
            <a:r>
              <a:rPr lang="en-US" sz="2800" b="1" dirty="0" err="1" smtClean="0"/>
              <a:t>Bitcoin</a:t>
            </a:r>
            <a:r>
              <a:rPr lang="en-US" sz="2800" b="1" dirty="0" smtClean="0"/>
              <a:t> Transactions as of 2013.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Mt </a:t>
            </a:r>
            <a:r>
              <a:rPr lang="en-US" sz="2800" b="1" dirty="0" err="1" smtClean="0"/>
              <a:t>Gox</a:t>
            </a:r>
            <a:r>
              <a:rPr lang="en-US" sz="2800" b="1" dirty="0" smtClean="0"/>
              <a:t> announced that around 850,000 </a:t>
            </a:r>
            <a:r>
              <a:rPr lang="en-US" sz="2800" b="1" dirty="0" err="1" smtClean="0"/>
              <a:t>bitcoins</a:t>
            </a:r>
            <a:r>
              <a:rPr lang="en-US" sz="2800" b="1" dirty="0" smtClean="0"/>
              <a:t> belonging to customers and the company were missing and likely stolen( $450 million at the time.)</a:t>
            </a:r>
          </a:p>
          <a:p>
            <a:pPr marL="457200" indent="-457200">
              <a:buFont typeface="Arial"/>
              <a:buChar char="•"/>
            </a:pPr>
            <a:r>
              <a:rPr lang="en-US" sz="2800" b="1" dirty="0" smtClean="0"/>
              <a:t> Mt </a:t>
            </a:r>
            <a:r>
              <a:rPr lang="en-US" sz="2800" b="1" dirty="0" err="1" smtClean="0"/>
              <a:t>Gox</a:t>
            </a:r>
            <a:r>
              <a:rPr lang="en-US" sz="2800" b="1" dirty="0" smtClean="0"/>
              <a:t> claimed that 200,000 </a:t>
            </a:r>
            <a:r>
              <a:rPr lang="en-US" sz="2800" b="1" dirty="0" err="1" smtClean="0"/>
              <a:t>bitcoins</a:t>
            </a:r>
            <a:r>
              <a:rPr lang="en-US" sz="2800" b="1" dirty="0" smtClean="0"/>
              <a:t> had been "found" without citing proof/reason for the disappearance—theft, fraud, mismanagement, or a combination of these?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738241" y="462011"/>
            <a:ext cx="503455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/>
              <a:t>The Curious Case of MT GOX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557348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41408"/>
            <a:ext cx="8229600" cy="4525963"/>
          </a:xfrm>
        </p:spPr>
        <p:txBody>
          <a:bodyPr/>
          <a:lstStyle/>
          <a:p>
            <a:r>
              <a:rPr lang="en-US" dirty="0"/>
              <a:t>In September of 2012, $250,000 worth of BTCs were stolen from an American exchange called </a:t>
            </a:r>
            <a:r>
              <a:rPr lang="en-US" dirty="0" err="1"/>
              <a:t>Bitfloor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5511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itcointheft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9" y="278667"/>
            <a:ext cx="6453577" cy="306991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33471" y="3429000"/>
            <a:ext cx="733014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Mass theft of </a:t>
            </a:r>
            <a:r>
              <a:rPr lang="en-US" sz="2400" b="1" dirty="0" err="1"/>
              <a:t>cryptocurrency</a:t>
            </a:r>
            <a:r>
              <a:rPr lang="en-US" sz="2400" b="1" dirty="0"/>
              <a:t> is usually accomplished through </a:t>
            </a:r>
            <a:r>
              <a:rPr lang="en-US" sz="2400" b="1" dirty="0" smtClean="0"/>
              <a:t>: </a:t>
            </a:r>
            <a:endParaRPr lang="en-US" dirty="0"/>
          </a:p>
          <a:p>
            <a:pPr marL="285750" lvl="0" indent="-285750">
              <a:buFont typeface="Arial"/>
              <a:buChar char="•"/>
            </a:pPr>
            <a:r>
              <a:rPr lang="en-US" sz="2000" b="1" dirty="0" smtClean="0"/>
              <a:t>Hacking </a:t>
            </a:r>
            <a:r>
              <a:rPr lang="en-US" sz="2000" b="1" dirty="0"/>
              <a:t>of exchanges or marketplaces. </a:t>
            </a:r>
            <a:r>
              <a:rPr lang="en-US" sz="2000" dirty="0"/>
              <a:t>(well-publicized Thefts, and the total number of stolen coins is known.)</a:t>
            </a:r>
          </a:p>
          <a:p>
            <a:r>
              <a:rPr lang="en-US" sz="2000" dirty="0"/>
              <a:t> </a:t>
            </a:r>
          </a:p>
          <a:p>
            <a:pPr marL="285750" lvl="0" indent="-285750">
              <a:buFont typeface="Arial"/>
              <a:buChar char="•"/>
            </a:pPr>
            <a:r>
              <a:rPr lang="en-US" sz="2000" dirty="0"/>
              <a:t> </a:t>
            </a:r>
            <a:r>
              <a:rPr lang="en-US" sz="2000" b="1" dirty="0"/>
              <a:t>Individual users' wallets or exchange accounts via </a:t>
            </a:r>
            <a:r>
              <a:rPr lang="en-US" sz="2000" b="1" dirty="0" smtClean="0"/>
              <a:t>malware: </a:t>
            </a:r>
            <a:endParaRPr lang="en-US" sz="2000" b="1" dirty="0"/>
          </a:p>
          <a:p>
            <a:r>
              <a:rPr lang="en-US" sz="2000" dirty="0"/>
              <a:t> </a:t>
            </a:r>
          </a:p>
          <a:p>
            <a:pPr lvl="0"/>
            <a:r>
              <a:rPr lang="en-US" sz="2000" dirty="0" smtClean="0"/>
              <a:t>                                </a:t>
            </a:r>
            <a:r>
              <a:rPr lang="en-US" sz="2000" b="1" dirty="0" smtClean="0"/>
              <a:t>a)general</a:t>
            </a:r>
            <a:r>
              <a:rPr lang="en-US" sz="2000" b="1" dirty="0"/>
              <a:t>-purpose remote access </a:t>
            </a:r>
            <a:r>
              <a:rPr lang="en-US" sz="2000" b="1" dirty="0" err="1"/>
              <a:t>trojans</a:t>
            </a:r>
            <a:r>
              <a:rPr lang="en-US" sz="2000" b="1" dirty="0"/>
              <a:t> (RATs) </a:t>
            </a:r>
          </a:p>
          <a:p>
            <a:pPr lvl="0"/>
            <a:r>
              <a:rPr lang="en-US" sz="2000" b="1" dirty="0" smtClean="0"/>
              <a:t>                                b)specialized </a:t>
            </a:r>
            <a:r>
              <a:rPr lang="en-US" sz="2000" b="1" dirty="0" err="1"/>
              <a:t>cryptocurrency</a:t>
            </a:r>
            <a:r>
              <a:rPr lang="en-US" sz="2000" b="1" dirty="0"/>
              <a:t>-stealing malware </a:t>
            </a:r>
            <a:r>
              <a:rPr lang="en-US" sz="2000" b="1" dirty="0" smtClean="0"/>
              <a:t>         </a:t>
            </a:r>
          </a:p>
          <a:p>
            <a:pPr lvl="0"/>
            <a:r>
              <a:rPr lang="en-US" sz="2000" b="1" dirty="0"/>
              <a:t> </a:t>
            </a:r>
            <a:r>
              <a:rPr lang="en-US" sz="2000" b="1" dirty="0" smtClean="0"/>
              <a:t>                                  (</a:t>
            </a:r>
            <a:r>
              <a:rPr lang="en-US" sz="2000" b="1" dirty="0"/>
              <a:t>CCSM)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0748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851" y="230937"/>
            <a:ext cx="75213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Crypto Currency Stealing Malware  </a:t>
            </a:r>
          </a:p>
          <a:p>
            <a:r>
              <a:rPr lang="en-US" sz="2400" b="1" dirty="0" smtClean="0"/>
              <a:t>(CCSM) Types :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28851" y="1392564"/>
            <a:ext cx="674614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Wallet Thief (The Lowly Pickpocket) </a:t>
            </a:r>
            <a:r>
              <a:rPr lang="en-US" sz="2400" dirty="0" smtClean="0"/>
              <a:t>: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Searches </a:t>
            </a:r>
            <a:r>
              <a:rPr lang="en-US" sz="2400" dirty="0"/>
              <a:t>for </a:t>
            </a:r>
            <a:r>
              <a:rPr lang="en-US" sz="2400" b="1" dirty="0"/>
              <a:t>"</a:t>
            </a:r>
            <a:r>
              <a:rPr lang="en-US" sz="2400" b="1" dirty="0" err="1"/>
              <a:t>wallet.dat</a:t>
            </a:r>
            <a:r>
              <a:rPr lang="en-US" sz="2400" b="1" dirty="0"/>
              <a:t>" or other well-known wallet software key storage </a:t>
            </a:r>
            <a:r>
              <a:rPr lang="en-US" sz="2400" b="1" dirty="0" smtClean="0"/>
              <a:t>locations</a:t>
            </a:r>
          </a:p>
          <a:p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b="1" dirty="0" smtClean="0"/>
              <a:t>File </a:t>
            </a:r>
            <a:r>
              <a:rPr lang="en-US" sz="2400" b="1" dirty="0"/>
              <a:t>is uploaded to a remote FTP, HTTP, or SMTP server </a:t>
            </a:r>
            <a:r>
              <a:rPr lang="en-US" sz="2400" dirty="0"/>
              <a:t>where the thief can extract the </a:t>
            </a:r>
            <a:r>
              <a:rPr lang="en-US" sz="2400" dirty="0" smtClean="0"/>
              <a:t>keys,  </a:t>
            </a:r>
            <a:r>
              <a:rPr lang="en-US" sz="2400" dirty="0"/>
              <a:t>steal the coins by signing a </a:t>
            </a:r>
            <a:r>
              <a:rPr lang="en-US" sz="2400" dirty="0" smtClean="0"/>
              <a:t>transaction and finally </a:t>
            </a:r>
            <a:r>
              <a:rPr lang="en-US" sz="2400" dirty="0"/>
              <a:t>transferring the coins to the thief's </a:t>
            </a:r>
            <a:r>
              <a:rPr lang="en-US" sz="2400" dirty="0" err="1"/>
              <a:t>Bitcoin</a:t>
            </a:r>
            <a:r>
              <a:rPr lang="en-US" sz="2400" dirty="0"/>
              <a:t>/</a:t>
            </a:r>
            <a:r>
              <a:rPr lang="en-US" sz="2400" dirty="0" err="1"/>
              <a:t>altcoin</a:t>
            </a:r>
            <a:r>
              <a:rPr lang="en-US" sz="2400" dirty="0"/>
              <a:t> address.</a:t>
            </a:r>
            <a:r>
              <a:rPr lang="en-US" sz="2400" dirty="0" smtClean="0">
                <a:effectLst/>
              </a:rPr>
              <a:t>  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b="1" dirty="0" err="1" smtClean="0"/>
              <a:t>Keylogger</a:t>
            </a:r>
            <a:r>
              <a:rPr lang="en-US" sz="2400" b="1" dirty="0" smtClean="0"/>
              <a:t>/Clipboard monitors to retrieve  passphrase </a:t>
            </a:r>
            <a:r>
              <a:rPr lang="en-US" sz="2400" dirty="0" smtClean="0"/>
              <a:t>that users employ for additional security to their hard drives.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 descr="bitcoin_robb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506" y="171690"/>
            <a:ext cx="3505494" cy="136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12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0920" y="165059"/>
            <a:ext cx="758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Crypto Currency Stealing Malware </a:t>
            </a:r>
          </a:p>
          <a:p>
            <a:r>
              <a:rPr lang="en-US" sz="2400" b="1" dirty="0" smtClean="0"/>
              <a:t> (CCSM) Types :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0920" y="1266104"/>
            <a:ext cx="7999711" cy="6001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2) CREDENTIAL STEALING</a:t>
            </a:r>
          </a:p>
          <a:p>
            <a:r>
              <a:rPr lang="en-US" sz="2400" b="1" dirty="0" smtClean="0"/>
              <a:t> ( BIT COIN Exchanges and Scenarios from Traditional Internet Banking Vulnerabilities)</a:t>
            </a:r>
          </a:p>
          <a:p>
            <a:endParaRPr lang="en-US" dirty="0"/>
          </a:p>
          <a:p>
            <a:r>
              <a:rPr lang="en-US" sz="2400" dirty="0" smtClean="0"/>
              <a:t>CLAIMS : Many </a:t>
            </a:r>
            <a:r>
              <a:rPr lang="en-US" sz="2400" dirty="0"/>
              <a:t>exchanges have implemented two-factor authentication (2FA) using one-time PINs (OTP) to combat unauthorized account logins</a:t>
            </a:r>
            <a:r>
              <a:rPr lang="en-US" sz="2400" dirty="0" smtClean="0"/>
              <a:t>.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 </a:t>
            </a:r>
            <a:r>
              <a:rPr lang="en-US" sz="2400" b="1" dirty="0"/>
              <a:t>A</a:t>
            </a:r>
            <a:r>
              <a:rPr lang="en-US" sz="2400" b="1" dirty="0" smtClean="0"/>
              <a:t>dvanced </a:t>
            </a:r>
            <a:r>
              <a:rPr lang="en-US" sz="2400" b="1" dirty="0"/>
              <a:t>malware can easily bypass OTP-based 2FA by intercepting the </a:t>
            </a:r>
            <a:r>
              <a:rPr lang="en-US" sz="2400" b="1" dirty="0" smtClean="0"/>
              <a:t>OTP as it is used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/>
              <a:t>C</a:t>
            </a:r>
            <a:r>
              <a:rPr lang="en-US" sz="2400" b="1" dirty="0" smtClean="0"/>
              <a:t>reate </a:t>
            </a:r>
            <a:r>
              <a:rPr lang="en-US" sz="2400" b="1" dirty="0"/>
              <a:t>a second hidden browser window to log the thief into the account from the victim's computer</a:t>
            </a:r>
            <a:r>
              <a:rPr lang="en-US" sz="2400" b="1" dirty="0" smtClean="0"/>
              <a:t>.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Simultaneously</a:t>
            </a:r>
            <a:r>
              <a:rPr lang="en-US" sz="2400" b="1" dirty="0"/>
              <a:t>, the malware displays a fake "authentication failed" </a:t>
            </a:r>
            <a:r>
              <a:rPr lang="en-US" sz="2400" b="1" dirty="0" smtClean="0"/>
              <a:t>message,  </a:t>
            </a:r>
            <a:r>
              <a:rPr lang="en-US" sz="2400" b="1" dirty="0"/>
              <a:t>blocks the victim's access to the website while the thief empties the account</a:t>
            </a:r>
            <a:r>
              <a:rPr lang="en-US" sz="2400" b="1" dirty="0" smtClean="0">
                <a:effectLst/>
              </a:rPr>
              <a:t> </a:t>
            </a:r>
            <a:endParaRPr lang="en-US" sz="2400" b="1" dirty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 descr="bitcoin_robb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506" y="171690"/>
            <a:ext cx="3505494" cy="136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9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751" y="1576355"/>
            <a:ext cx="8433201" cy="514645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i="1" dirty="0" smtClean="0"/>
              <a:t>Remote Procedure Call  Vulnerability 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Bitcoin</a:t>
            </a:r>
            <a:r>
              <a:rPr lang="en-US" dirty="0"/>
              <a:t> </a:t>
            </a:r>
            <a:r>
              <a:rPr lang="en-US" dirty="0" smtClean="0"/>
              <a:t>"</a:t>
            </a:r>
            <a:r>
              <a:rPr lang="en-US" dirty="0"/>
              <a:t>reference client" software includes remote procedure call (RPC) functionality, which allows another program to interact with the wallet software. In many cases, a thief with access to this functionality could connect to a running client on a local TCP port and steal the balance of an unencrypted wallet using only two commands (three if the wallet is encrypted and the malware has obtained the passphrase).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0920" y="165059"/>
            <a:ext cx="758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Crypto Currency Stealing Malware </a:t>
            </a:r>
          </a:p>
          <a:p>
            <a:r>
              <a:rPr lang="en-US" sz="2400" b="1" dirty="0" smtClean="0"/>
              <a:t> (CCSM) Types :</a:t>
            </a:r>
            <a:endParaRPr lang="en-US" sz="2400" b="1" dirty="0"/>
          </a:p>
        </p:txBody>
      </p:sp>
      <p:pic>
        <p:nvPicPr>
          <p:cNvPr id="6" name="Picture 5" descr="bitcoin_robb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598" y="279330"/>
            <a:ext cx="3505494" cy="136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90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9239" y="4971455"/>
            <a:ext cx="81764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The </a:t>
            </a:r>
            <a:r>
              <a:rPr lang="en-US" b="1" i="1" dirty="0"/>
              <a:t>correlation between </a:t>
            </a:r>
            <a:r>
              <a:rPr lang="en-US" b="1" i="1" dirty="0" err="1"/>
              <a:t>Bitcoin</a:t>
            </a:r>
            <a:r>
              <a:rPr lang="en-US" b="1" i="1" dirty="0"/>
              <a:t> price, new malware </a:t>
            </a:r>
            <a:r>
              <a:rPr lang="en-US" b="1" i="1" dirty="0" smtClean="0"/>
              <a:t>emergence and </a:t>
            </a:r>
            <a:r>
              <a:rPr lang="en-US" b="1" i="1" dirty="0"/>
              <a:t>total threat of </a:t>
            </a:r>
            <a:endParaRPr lang="en-US" b="1" i="1" dirty="0" smtClean="0"/>
          </a:p>
          <a:p>
            <a:r>
              <a:rPr lang="en-US" b="1" i="1" dirty="0" err="1" smtClean="0"/>
              <a:t>cryptocurrency</a:t>
            </a:r>
            <a:r>
              <a:rPr lang="en-US" b="1" i="1" dirty="0"/>
              <a:t>-stealing malware. (Source: Dell </a:t>
            </a:r>
            <a:r>
              <a:rPr lang="en-US" b="1" i="1" dirty="0" err="1"/>
              <a:t>SecureWorks</a:t>
            </a:r>
            <a:r>
              <a:rPr lang="en-US" b="1" i="1" dirty="0"/>
              <a:t>)</a:t>
            </a:r>
            <a:endParaRPr lang="en-US" b="1" dirty="0"/>
          </a:p>
          <a:p>
            <a:endParaRPr lang="en-US" dirty="0"/>
          </a:p>
        </p:txBody>
      </p:sp>
      <p:pic>
        <p:nvPicPr>
          <p:cNvPr id="5" name="Picture 4" descr="malware_graph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744" y="549155"/>
            <a:ext cx="8037901" cy="406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4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GP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780283"/>
            <a:ext cx="6946900" cy="5956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5500" y="133952"/>
            <a:ext cx="8659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Re-visiting the BGP vulnerability Exploit used to redirect BITCOIN Mining pool in March 2014 to make $83,000 is 4 months , by an anonymous Hijacker later pinpointed to Canada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086624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GP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00" y="838200"/>
            <a:ext cx="72771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1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Gp-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901700"/>
            <a:ext cx="7531100" cy="505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034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44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14" y="956636"/>
            <a:ext cx="7135482" cy="555973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0010" y="178912"/>
            <a:ext cx="77224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Rise of Secure Hardware Crypto- Wallets and Issues of Openness, Trust and Piracy.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92157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9022" y="2691458"/>
            <a:ext cx="6350287" cy="38438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9655" y="664502"/>
            <a:ext cx="72739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How can you ensure that </a:t>
            </a:r>
            <a:r>
              <a:rPr lang="en-US" sz="2400" b="1" dirty="0" err="1" smtClean="0"/>
              <a:t>SatoshiLabs</a:t>
            </a:r>
            <a:r>
              <a:rPr lang="en-US" sz="2400" b="1" dirty="0" smtClean="0"/>
              <a:t> </a:t>
            </a:r>
            <a:r>
              <a:rPr lang="en-US" sz="2400" b="1" dirty="0"/>
              <a:t>isn't going to use some backdoor on the </a:t>
            </a:r>
            <a:r>
              <a:rPr lang="en-US" sz="2400" b="1" dirty="0" err="1" smtClean="0"/>
              <a:t>Trezor</a:t>
            </a:r>
            <a:r>
              <a:rPr lang="en-US" sz="2400" b="1" dirty="0" smtClean="0"/>
              <a:t>/ (or for that matter newer hardware wallet entrants in the market) </a:t>
            </a:r>
            <a:r>
              <a:rPr lang="en-US" sz="2400" b="1" dirty="0"/>
              <a:t>to steal </a:t>
            </a:r>
            <a:r>
              <a:rPr lang="en-US" sz="2400" b="1" dirty="0" smtClean="0"/>
              <a:t>your </a:t>
            </a:r>
            <a:r>
              <a:rPr lang="en-US" sz="2400" b="1" dirty="0" err="1" smtClean="0"/>
              <a:t>bitcoin</a:t>
            </a:r>
            <a:r>
              <a:rPr lang="en-US" sz="2400" b="1" dirty="0" smtClean="0"/>
              <a:t> private keys?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86313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23" y="3758933"/>
            <a:ext cx="4363579" cy="26413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9655" y="664502"/>
            <a:ext cx="72739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Solution 1 : Open Source Software – </a:t>
            </a:r>
          </a:p>
          <a:p>
            <a:r>
              <a:rPr lang="en-US" sz="2400" b="1" dirty="0" err="1" smtClean="0"/>
              <a:t>Trezor’s</a:t>
            </a:r>
            <a:r>
              <a:rPr lang="en-US" sz="2400" b="1" dirty="0" smtClean="0"/>
              <a:t>  </a:t>
            </a:r>
            <a:r>
              <a:rPr lang="en-US" sz="2400" b="1" dirty="0" err="1" smtClean="0"/>
              <a:t>Bootloader</a:t>
            </a:r>
            <a:r>
              <a:rPr lang="en-US" sz="2400" b="1" dirty="0" smtClean="0"/>
              <a:t> Code Released on GITHUB</a:t>
            </a:r>
          </a:p>
          <a:p>
            <a:endParaRPr lang="en-US" sz="2400" b="1" dirty="0"/>
          </a:p>
          <a:p>
            <a:r>
              <a:rPr lang="en-US" sz="2400" b="1" dirty="0" smtClean="0"/>
              <a:t>Great! But how do I know if my hardware wallet runs the same firmware and code it is supposed to and not a modified version/</a:t>
            </a:r>
            <a:r>
              <a:rPr lang="en-US" sz="2400" b="1" dirty="0" err="1" smtClean="0"/>
              <a:t>trojan</a:t>
            </a:r>
            <a:r>
              <a:rPr lang="en-US" sz="2400" b="1" dirty="0" smtClean="0"/>
              <a:t>? 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385426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93" y="4831140"/>
            <a:ext cx="2606092" cy="15774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9655" y="664502"/>
            <a:ext cx="5344137" cy="6740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400" b="1" dirty="0"/>
              <a:t>Compare the checksum of actual device firmware and released code.</a:t>
            </a:r>
          </a:p>
          <a:p>
            <a:r>
              <a:rPr lang="en-US" sz="2400" dirty="0"/>
              <a:t> 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If a proper hash function is used, like </a:t>
            </a:r>
            <a:r>
              <a:rPr lang="en-US" sz="2400" b="1" dirty="0" smtClean="0"/>
              <a:t>SHA256, The </a:t>
            </a:r>
            <a:r>
              <a:rPr lang="en-US" sz="2400" b="1" dirty="0"/>
              <a:t>probability of altered code having the same hash is around 2</a:t>
            </a:r>
            <a:r>
              <a:rPr lang="en-US" sz="2400" b="1" baseline="30000" dirty="0"/>
              <a:t>-256</a:t>
            </a:r>
            <a:r>
              <a:rPr lang="en-US" sz="2400" b="1" dirty="0"/>
              <a:t> for SHA256.</a:t>
            </a:r>
          </a:p>
          <a:p>
            <a:r>
              <a:rPr lang="en-US" sz="2400" dirty="0"/>
              <a:t> 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/>
              <a:t>And yet cannot rule out </a:t>
            </a:r>
            <a:r>
              <a:rPr lang="en-US" sz="2400" b="1" dirty="0" err="1" smtClean="0"/>
              <a:t>trojans</a:t>
            </a:r>
            <a:r>
              <a:rPr lang="en-US" sz="2400" b="1" dirty="0" smtClean="0"/>
              <a:t> </a:t>
            </a:r>
            <a:r>
              <a:rPr lang="en-US" sz="2400" b="1" dirty="0"/>
              <a:t>which looks for specific locations in the code to get called and then read the keys. </a:t>
            </a:r>
            <a:r>
              <a:rPr lang="en-US" sz="2400" b="1" dirty="0" smtClean="0"/>
              <a:t>Essentially </a:t>
            </a:r>
            <a:r>
              <a:rPr lang="en-US" sz="2400" b="1" dirty="0"/>
              <a:t>a malicious hypervisor. There are methods to extract keys from all possible firmware.</a:t>
            </a:r>
          </a:p>
          <a:p>
            <a:endParaRPr lang="en-US" sz="2400" b="1" dirty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22327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23" y="3758933"/>
            <a:ext cx="4363579" cy="26413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9655" y="664502"/>
            <a:ext cx="72739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HARDWARE TROJANS </a:t>
            </a:r>
          </a:p>
          <a:p>
            <a:endParaRPr lang="en-US" sz="2400" b="1" dirty="0"/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Inserted into FPGA NETLIST during manufacturing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Usually done at point of manufacture at CHIP LEVEL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 smtClean="0"/>
              <a:t>Many instances of Hardware Trojan backdoors in popular consumer electronic devices </a:t>
            </a:r>
            <a:r>
              <a:rPr lang="en-US" sz="2400" b="1" dirty="0" err="1" smtClean="0"/>
              <a:t>likeImitation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Iphones</a:t>
            </a:r>
            <a:r>
              <a:rPr lang="en-US" sz="2400" b="1" dirty="0" smtClean="0"/>
              <a:t>/Android Phones manufactured in China.</a:t>
            </a:r>
            <a:endParaRPr lang="en-US" sz="2400" b="1" dirty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403160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11-15 at 11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723" y="3758933"/>
            <a:ext cx="4363579" cy="264131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89655" y="664502"/>
            <a:ext cx="72739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/>
              <a:t>SOLUTIONS :</a:t>
            </a:r>
          </a:p>
          <a:p>
            <a:pPr marL="342900" indent="-342900" algn="ctr">
              <a:buFont typeface="Arial"/>
              <a:buChar char="•"/>
            </a:pPr>
            <a:r>
              <a:rPr lang="en-US" sz="2400" b="1" dirty="0" smtClean="0"/>
              <a:t>Open Source Software and Hardware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ISSUES :</a:t>
            </a:r>
          </a:p>
          <a:p>
            <a:pPr marL="342900" indent="-342900" algn="ctr">
              <a:buFont typeface="Arial"/>
              <a:buChar char="•"/>
            </a:pPr>
            <a:r>
              <a:rPr lang="en-US" sz="2400" b="1" dirty="0" smtClean="0"/>
              <a:t>Specialized Level of User Skill/Transfer of Trust to 3</a:t>
            </a:r>
            <a:r>
              <a:rPr lang="en-US" sz="2400" b="1" baseline="30000" dirty="0" smtClean="0"/>
              <a:t>rd</a:t>
            </a:r>
            <a:r>
              <a:rPr lang="en-US" sz="2400" b="1" dirty="0" smtClean="0"/>
              <a:t> party Vendors</a:t>
            </a:r>
            <a:endParaRPr lang="en-US" sz="2400" b="1" dirty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31540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48889" y="642367"/>
            <a:ext cx="630858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DISCUSSION : </a:t>
            </a:r>
          </a:p>
          <a:p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Open Standards like </a:t>
            </a:r>
            <a:r>
              <a:rPr lang="en-US" sz="2000" b="1" dirty="0" err="1" smtClean="0"/>
              <a:t>Bitcoin</a:t>
            </a:r>
            <a:r>
              <a:rPr lang="en-US" sz="2000" b="1" dirty="0" smtClean="0"/>
              <a:t> need Openness in Implementation (Hardware/Software) to ensure Security Best Practices</a:t>
            </a:r>
          </a:p>
          <a:p>
            <a:pPr marL="285750" indent="-285750">
              <a:buFont typeface="Arial"/>
              <a:buChar char="•"/>
            </a:pPr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Educate users about Privacy and </a:t>
            </a:r>
            <a:r>
              <a:rPr lang="en-US" sz="2000" b="1" dirty="0" err="1" smtClean="0"/>
              <a:t>Cybersecurity</a:t>
            </a:r>
            <a:r>
              <a:rPr lang="en-US" sz="2000" b="1" dirty="0" smtClean="0"/>
              <a:t> issues/ use of FOSS/ Technical Skills/Tools/Training</a:t>
            </a:r>
          </a:p>
          <a:p>
            <a:pPr marL="285750" indent="-285750">
              <a:buFont typeface="Arial"/>
              <a:buChar char="•"/>
            </a:pPr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Cryptography Auditors/Audited Crypto Release is essential</a:t>
            </a:r>
          </a:p>
          <a:p>
            <a:pPr marL="285750" indent="-285750">
              <a:buFont typeface="Arial"/>
              <a:buChar char="•"/>
            </a:pPr>
            <a:endParaRPr lang="en-US" sz="2000" b="1" dirty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Risk </a:t>
            </a:r>
            <a:r>
              <a:rPr lang="en-US" sz="2000" b="1" dirty="0" err="1" smtClean="0"/>
              <a:t>Modelling</a:t>
            </a:r>
            <a:r>
              <a:rPr lang="en-US" sz="2000" b="1" dirty="0" smtClean="0"/>
              <a:t> </a:t>
            </a:r>
            <a:r>
              <a:rPr lang="en-US" sz="2000" b="1" dirty="0"/>
              <a:t>/</a:t>
            </a:r>
            <a:r>
              <a:rPr lang="en-US" sz="2000" b="1" dirty="0" smtClean="0"/>
              <a:t>Data Protection/ Disclaimers for </a:t>
            </a:r>
            <a:r>
              <a:rPr lang="en-US" sz="2000" b="1" dirty="0" err="1" smtClean="0"/>
              <a:t>Bitcon</a:t>
            </a:r>
            <a:r>
              <a:rPr lang="en-US" sz="2000" b="1" dirty="0" smtClean="0"/>
              <a:t> Exchanges not strong enough yet</a:t>
            </a:r>
          </a:p>
          <a:p>
            <a:endParaRPr lang="en-US" dirty="0"/>
          </a:p>
          <a:p>
            <a:pPr marL="285750" indent="-285750" algn="ctr">
              <a:buFont typeface="Arial"/>
              <a:buChar char="•"/>
            </a:pPr>
            <a:r>
              <a:rPr lang="en-US" b="1" dirty="0" smtClean="0"/>
              <a:t>WORK IN PROGRESS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57341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727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Scalability and Security Issues in Distributed Trust based Crypto-Currency Systems/ BITCOIN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Sharath Chandra Ram</a:t>
            </a:r>
            <a:br>
              <a:rPr lang="en-US" dirty="0" smtClean="0"/>
            </a:br>
            <a:r>
              <a:rPr lang="en-US" dirty="0" err="1" smtClean="0"/>
              <a:t>sharath@cis-india.org</a:t>
            </a:r>
            <a:endParaRPr lang="en-US" dirty="0"/>
          </a:p>
        </p:txBody>
      </p:sp>
      <p:pic>
        <p:nvPicPr>
          <p:cNvPr id="4" name="Picture 3" descr="CIS-PNG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249" y="484422"/>
            <a:ext cx="4630303" cy="17772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37446" y="218989"/>
            <a:ext cx="36556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THANK YOU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29086574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375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</TotalTime>
  <Words>1274</Words>
  <Application>Microsoft Office PowerPoint</Application>
  <PresentationFormat>On-screen Show (4:3)</PresentationFormat>
  <Paragraphs>169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Wingdings</vt:lpstr>
      <vt:lpstr>Office Theme</vt:lpstr>
      <vt:lpstr>Scalability and Security Issues in Distributed Trust based Crypto-Currency Systems like BITCOIN  Sharath Chandra Ram sharath@cis-india.org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Scalability and Security Issues in Distributed Trust based Crypto-Currency Systems/ BITCOIN  Sharath Chandra Ram sharath@cis-india.org</vt:lpstr>
      <vt:lpstr>PowerPoint Presentation</vt:lpstr>
    </vt:vector>
  </TitlesOfParts>
  <Company>Srishti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Geetha Narayanan</dc:creator>
  <cp:lastModifiedBy>prasad</cp:lastModifiedBy>
  <cp:revision>22</cp:revision>
  <dcterms:created xsi:type="dcterms:W3CDTF">2014-11-15T04:54:54Z</dcterms:created>
  <dcterms:modified xsi:type="dcterms:W3CDTF">2014-12-05T01:50:08Z</dcterms:modified>
</cp:coreProperties>
</file>